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54" r:id="rId3"/>
    <p:sldMasterId id="2147483670" r:id="rId4"/>
    <p:sldMasterId id="2147483664" r:id="rId5"/>
    <p:sldMasterId id="2147483666" r:id="rId6"/>
    <p:sldMasterId id="2147483668" r:id="rId7"/>
  </p:sldMasterIdLst>
  <p:notesMasterIdLst>
    <p:notesMasterId r:id="rId19"/>
  </p:notesMasterIdLst>
  <p:handoutMasterIdLst>
    <p:handoutMasterId r:id="rId20"/>
  </p:handoutMasterIdLst>
  <p:sldIdLst>
    <p:sldId id="257" r:id="rId8"/>
    <p:sldId id="258" r:id="rId9"/>
    <p:sldId id="259" r:id="rId10"/>
    <p:sldId id="260" r:id="rId11"/>
    <p:sldId id="261" r:id="rId12"/>
    <p:sldId id="262" r:id="rId13"/>
    <p:sldId id="266" r:id="rId14"/>
    <p:sldId id="268" r:id="rId15"/>
    <p:sldId id="267" r:id="rId16"/>
    <p:sldId id="263" r:id="rId17"/>
    <p:sldId id="264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62E"/>
    <a:srgbClr val="F7921E"/>
    <a:srgbClr val="003663"/>
    <a:srgbClr val="55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F0341-F57F-4A2C-969F-6B334517B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26D65-A517-4CBA-8B3D-8539FEADC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3EA1-B456-4050-B98D-B308BD9FA300}" type="datetimeFigureOut">
              <a:rPr lang="en-US" smtClean="0">
                <a:latin typeface="Open Sans" panose="020B0606030504020204" pitchFamily="34" charset="0"/>
              </a:rPr>
              <a:t>01/21/2020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F7980-20BF-4341-91C4-69DC47AB0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0082-9266-4860-987E-E632DDF9E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A802-C976-40A6-8B4B-26B29BA5A8A7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8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5A89C07B-4F37-485B-8303-F16C00A6A319}" type="datetimeFigureOut">
              <a:rPr lang="en-US" smtClean="0"/>
              <a:pPr/>
              <a:t>01/21/2020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C57B0DD1-2118-4507-8E45-07AB7E0B97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FDCE3-9752-4638-9221-035719C62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3260-CC94-4193-BC8F-697FB12BF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AA64A-0071-4E98-8B76-430F2B922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609600"/>
            <a:ext cx="3229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B33456-9656-4001-BC34-6ABA0B0C4AC2}"/>
              </a:ext>
            </a:extLst>
          </p:cNvPr>
          <p:cNvSpPr/>
          <p:nvPr userDrawn="1"/>
        </p:nvSpPr>
        <p:spPr>
          <a:xfrm>
            <a:off x="8382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E6B8-8161-4C55-A1FC-2302693022A2}"/>
              </a:ext>
            </a:extLst>
          </p:cNvPr>
          <p:cNvSpPr/>
          <p:nvPr userDrawn="1"/>
        </p:nvSpPr>
        <p:spPr>
          <a:xfrm>
            <a:off x="45339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BBBFD-C5E5-49E4-B9DD-80D6F67B4B2E}"/>
              </a:ext>
            </a:extLst>
          </p:cNvPr>
          <p:cNvSpPr/>
          <p:nvPr userDrawn="1"/>
        </p:nvSpPr>
        <p:spPr>
          <a:xfrm>
            <a:off x="8229600" y="1996648"/>
            <a:ext cx="3124200" cy="3124200"/>
          </a:xfrm>
          <a:prstGeom prst="ellipse">
            <a:avLst/>
          </a:prstGeom>
          <a:solidFill>
            <a:srgbClr val="00366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4C58-B18E-4621-A447-299ABC71C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28D844-CFEA-445B-BA2A-25DDA898B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3708398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29BAC0-B3B3-44DD-BF92-3EC5A9FD3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8200" y="3708399"/>
            <a:ext cx="2667000" cy="61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558C5-0DA9-44F8-BFEC-D31270DA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CBAD3-FCA5-4813-BDEE-4A4F4716835E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3E2A-6185-4093-999F-9BA02E263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1828800"/>
            <a:ext cx="7162800" cy="3352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18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5BF41-2537-4F27-B57A-53D64F7D6A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143000"/>
            <a:ext cx="10134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5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5BD22-772C-4924-8786-D0B360B23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AD6BC0-78BE-4CDF-85B0-15A11999F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07DB1-0680-4852-AEE8-1969184D1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609600"/>
            <a:ext cx="3229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EBF9E-7577-4436-B2D7-8CF40D0F5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BC16B8-F9A4-4A49-AFF2-256956F93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4E685-AE86-417A-A752-2439569CE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609600"/>
            <a:ext cx="3229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B6177D-9090-4BE1-B3E2-D11123F7E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CAF2B-03E7-4C51-9767-DFD9C0D36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609600"/>
            <a:ext cx="3229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321DC-DA3A-468E-A7EB-0D6525705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4C09F0-9E2C-432C-B3D0-3711C757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E01C85-BBCA-4157-AAA4-57AFD7546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2800" y="5334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 GOES HERE</a:t>
            </a:r>
          </a:p>
          <a:p>
            <a:pPr lvl="0"/>
            <a:r>
              <a:rPr lang="en-US" dirty="0"/>
              <a:t>DATE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3353F-5C98-4842-A1F5-B9AE2EFC2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609600"/>
            <a:ext cx="3229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07D0F7-26A2-479B-9D7B-7CDE0D1D6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Timeline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EBB3BD-5D1B-473D-BB8D-90762BDDA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66281C-30E4-4C6E-91F3-2747C7D551A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576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E4278F1-32EB-4110-ABAD-A4A39930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70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6846D42-223D-4084-9AE0-8DFFB89324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0200" y="2971800"/>
            <a:ext cx="19812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0F881-5911-4DA0-849F-383C07F4B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90600"/>
            <a:ext cx="10210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F7921E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3329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67BCA5-C98E-44C3-A40F-C750AE069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47800"/>
            <a:ext cx="10515600" cy="4267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2907-DA4C-46BA-B7E7-9FD352BE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D3182-0DF6-429B-88D5-C7B7FB4857C3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9320E-F03F-4DD5-BDF6-B170C6858BD5}"/>
              </a:ext>
            </a:extLst>
          </p:cNvPr>
          <p:cNvSpPr/>
          <p:nvPr userDrawn="1"/>
        </p:nvSpPr>
        <p:spPr>
          <a:xfrm>
            <a:off x="6324600" y="1066800"/>
            <a:ext cx="5257800" cy="22860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42509-0D72-41F5-A30F-CEB705AB03AE}"/>
              </a:ext>
            </a:extLst>
          </p:cNvPr>
          <p:cNvSpPr/>
          <p:nvPr userDrawn="1"/>
        </p:nvSpPr>
        <p:spPr>
          <a:xfrm>
            <a:off x="6324600" y="3577799"/>
            <a:ext cx="5257800" cy="2369403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C13DB-B562-480F-9142-AAA4952F3BB2}"/>
              </a:ext>
            </a:extLst>
          </p:cNvPr>
          <p:cNvSpPr/>
          <p:nvPr userDrawn="1"/>
        </p:nvSpPr>
        <p:spPr>
          <a:xfrm>
            <a:off x="669791" y="1066800"/>
            <a:ext cx="5257800" cy="2286000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02069-CA84-4FEC-A80A-8918503D7244}"/>
              </a:ext>
            </a:extLst>
          </p:cNvPr>
          <p:cNvSpPr/>
          <p:nvPr userDrawn="1"/>
        </p:nvSpPr>
        <p:spPr>
          <a:xfrm>
            <a:off x="669791" y="3577799"/>
            <a:ext cx="5257800" cy="2369403"/>
          </a:xfrm>
          <a:prstGeom prst="rect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D9B4D4-3A84-4A05-8B62-CB53F6C1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09BD14-747B-49CF-9F1C-3914F0C4B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991" y="10668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EC391-27F1-4DD1-8F31-ADA1CF2C9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800" y="10668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CDF8934-3247-493D-B786-DA3D0E01B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7991" y="35814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14FCCA6-3C78-4847-AD04-B0CA19252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0" y="3581400"/>
            <a:ext cx="3581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497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A7B47-D4F1-4DE4-9A47-7AB51B375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1181100"/>
            <a:ext cx="42672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31B9A-6A96-4D0D-9D42-2499E5BAB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0" y="1181100"/>
            <a:ext cx="6629400" cy="4495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16744C-BCED-4A6C-BBD3-0954EC4D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677863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02264A-6A2A-4D71-8CFB-DC3B8262B446}"/>
              </a:ext>
            </a:extLst>
          </p:cNvPr>
          <p:cNvCxnSpPr/>
          <p:nvPr userDrawn="1"/>
        </p:nvCxnSpPr>
        <p:spPr>
          <a:xfrm>
            <a:off x="838200" y="1143000"/>
            <a:ext cx="105156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8E45-425E-4808-90D9-D14BB1DB24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2A18D-8C62-4C54-B406-F69426CFE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22C39-F14A-4636-AF1E-CD7AA5A5C7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6" r:id="rId3"/>
    <p:sldLayoutId id="2147483657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423F10-E7CD-48DB-BDE0-CEE59CB39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7498FF-30A5-42B5-9981-47A7CE89B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403B5-DBB9-454B-BAAA-67CEB867C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1AD6A1-0F36-4858-A105-84A98C834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g.dol.gov/" TargetMode="External"/><Relationship Id="rId2" Type="http://schemas.openxmlformats.org/officeDocument/2006/relationships/hyperlink" Target="https://www.foreignlaborcert.doleta.gov/form.cf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LC@dwd.wisconsin.go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F9B61B-FA23-41FB-B013-A6F8243AA1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3" y="1094927"/>
            <a:ext cx="2076152" cy="20761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EE3AF9-E31F-4FC0-8112-B2D6D148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Library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D7B5B7-2116-4BE8-A482-9C9729DC7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2" y="4430905"/>
            <a:ext cx="1452787" cy="1452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620AE1-0037-4163-AC70-FEA11C846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88" y="2978119"/>
            <a:ext cx="1452786" cy="1452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E5DB9-09CF-40C6-AF28-648EB8907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88" y="1378631"/>
            <a:ext cx="1445010" cy="1445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B489B4-713F-4046-A8C4-672F8DCA5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51" y="1094927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16782E-5EA5-4836-B94C-9465EBB0FC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" y="4509816"/>
            <a:ext cx="1390352" cy="1390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F6B0F8-C458-4644-8B27-70E0DBC49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77" y="3036632"/>
            <a:ext cx="1390352" cy="13903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CAE3C4-46AA-48D1-BD63-E219A1444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77" y="4600724"/>
            <a:ext cx="1390352" cy="13903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064A3A-2510-4D24-8812-EC5BA80154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04" y="3779646"/>
            <a:ext cx="1390352" cy="13903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D4881FE-6474-40CF-962B-DBBDFEA697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3" y="3011295"/>
            <a:ext cx="1445010" cy="1445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599103-E50A-4DEC-9896-95FC33B580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266" y="1353444"/>
            <a:ext cx="1520909" cy="15209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BBDEEF-E81F-4A3A-A9C3-29F2A39C04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35" y="3731808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CE4A13-CE5A-41C1-9F07-42F1118EC9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https://www.foreignlaborcert.doleta.gov/form.cfm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https://flag.dol.gov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D63B1-6698-40E7-8777-0DF54DEF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Resource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96F0A-9D35-4CBB-A836-2D94A3BDD955}"/>
              </a:ext>
            </a:extLst>
          </p:cNvPr>
          <p:cNvSpPr/>
          <p:nvPr/>
        </p:nvSpPr>
        <p:spPr>
          <a:xfrm>
            <a:off x="2362200" y="2134094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altLang="en-US" sz="4000" b="1" dirty="0">
                <a:solidFill>
                  <a:srgbClr val="04062E"/>
                </a:solidFill>
                <a:latin typeface="Century Gothic" panose="020B0502020202020204" pitchFamily="34" charset="0"/>
              </a:rPr>
              <a:t>Rosa Ortega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altLang="en-US" sz="4000" dirty="0">
                <a:solidFill>
                  <a:srgbClr val="04062E"/>
                </a:solidFill>
                <a:latin typeface="Century Gothic" panose="020B0502020202020204" pitchFamily="34" charset="0"/>
              </a:rPr>
              <a:t>Foreign Labor Certification Coordinator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FLC@dwd.wisconsin.gov</a:t>
            </a:r>
            <a:endParaRPr lang="en-US" altLang="en-US" sz="4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4000" dirty="0">
                <a:solidFill>
                  <a:srgbClr val="04062E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altLang="en-US" sz="4000" dirty="0">
                <a:solidFill>
                  <a:srgbClr val="04062E"/>
                </a:solidFill>
                <a:latin typeface="Century Gothic" panose="020B0502020202020204" pitchFamily="34" charset="0"/>
              </a:rPr>
              <a:t>Cell (920) 948-4708</a:t>
            </a:r>
          </a:p>
        </p:txBody>
      </p:sp>
    </p:spTree>
    <p:extLst>
      <p:ext uri="{BB962C8B-B14F-4D97-AF65-F5344CB8AC3E}">
        <p14:creationId xmlns:p14="http://schemas.microsoft.com/office/powerpoint/2010/main" val="9128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8ED9-B0EE-4A36-A09D-0E568E70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600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H-2A Temporary Agricultural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CC2A1-FAEE-42ED-984B-2AB4B3B59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2800" y="5715000"/>
            <a:ext cx="5486400" cy="3048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Rosa Ortega</a:t>
            </a:r>
          </a:p>
          <a:p>
            <a:r>
              <a:rPr lang="en-US" dirty="0">
                <a:latin typeface="Century Gothic" panose="020B0502020202020204" pitchFamily="34" charset="0"/>
              </a:rPr>
              <a:t>Foreign Labor Certification Coordinator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F10CD-832D-48B2-AC58-638E55E07B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Federal Program administered by US Department of Labor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Establishes a means for agricultural employers who anticipate a shortage of domestic workers to bring nonimmigrant foreign workers to the US to perform agricultural work of a temporary or seasonal nature 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US workers performing the same job and working side-by-side with H-2A workers are subject to the same terms and conditions of employment including the same rate of pay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D44CCF-2AC2-468F-BF2D-2D57A23E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entury Gothic" panose="020B0502020202020204" pitchFamily="34" charset="0"/>
              </a:rPr>
              <a:t>H-2A Temporary Agricultural Employment</a:t>
            </a:r>
          </a:p>
        </p:txBody>
      </p:sp>
    </p:spTree>
    <p:extLst>
      <p:ext uri="{BB962C8B-B14F-4D97-AF65-F5344CB8AC3E}">
        <p14:creationId xmlns:p14="http://schemas.microsoft.com/office/powerpoint/2010/main" val="18859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A2AD5-3818-4E09-856A-837495AC6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00200"/>
            <a:ext cx="10515600" cy="41148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Assist employers in completing required federal H-2A application forms  (ETA 790)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FLAG System – New form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US DOL Chicago National Processing Center (CNPC) is the certifying agency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Post job order in State Job Order system (JobCenterofWisconsin.com)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692035-4CBD-4635-9CE2-4A2CF815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799"/>
            <a:ext cx="11658600" cy="762001"/>
          </a:xfrm>
        </p:spPr>
        <p:txBody>
          <a:bodyPr/>
          <a:lstStyle/>
          <a:p>
            <a:r>
              <a:rPr lang="en-US" sz="4000" dirty="0">
                <a:latin typeface="Century Gothic" panose="020B0502020202020204" pitchFamily="34" charset="0"/>
              </a:rPr>
              <a:t>Role of State Workforce Agency (SWA) in H-2A</a:t>
            </a:r>
          </a:p>
        </p:txBody>
      </p:sp>
    </p:spTree>
    <p:extLst>
      <p:ext uri="{BB962C8B-B14F-4D97-AF65-F5344CB8AC3E}">
        <p14:creationId xmlns:p14="http://schemas.microsoft.com/office/powerpoint/2010/main" val="35701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9915B-6CD8-4B74-915C-0D176F8A41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latin typeface="Open Sans" panose="020B0606030504020204" pitchFamily="34" charset="0"/>
              </a:rPr>
              <a:t>Prepare recruitment report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>
              <a:latin typeface="Open Sans" panose="020B0606030504020204" pitchFamily="34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/>
              <a:t>Submit required federal reports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dirty="0"/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/>
              <a:t>Conduct pre-occupancy housing inspections</a:t>
            </a:r>
          </a:p>
          <a:p>
            <a:pPr lvl="1"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/>
              <a:t>Must comply with the Wisconsin Administrative Code 301, Federal Regulations &amp; OSHA requirements for single family housing</a:t>
            </a:r>
          </a:p>
          <a:p>
            <a:pPr lvl="1"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/>
              <a:t>All Hotels, Motels, and Inns must be licensed and certified by the Local/State/County ordinances. 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dirty="0"/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dirty="0"/>
              <a:t>Conduct Field Checks and Visits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9583B-C26E-4D1C-9243-C3DC3C46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0999"/>
            <a:ext cx="11887200" cy="685801"/>
          </a:xfrm>
        </p:spPr>
        <p:txBody>
          <a:bodyPr/>
          <a:lstStyle/>
          <a:p>
            <a:r>
              <a:rPr lang="en-US" sz="4000" dirty="0"/>
              <a:t>Role of State Workforce Agency (SWA) in H-2A</a:t>
            </a:r>
          </a:p>
        </p:txBody>
      </p:sp>
    </p:spTree>
    <p:extLst>
      <p:ext uri="{BB962C8B-B14F-4D97-AF65-F5344CB8AC3E}">
        <p14:creationId xmlns:p14="http://schemas.microsoft.com/office/powerpoint/2010/main" val="2376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79F9C-41E0-4A93-985C-CE388B8944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Housing: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solidFill>
                  <a:schemeClr val="tx1"/>
                </a:solidFill>
              </a:rPr>
              <a:t>Must be inspected, certified and no cost to the worker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dirty="0">
                <a:solidFill>
                  <a:schemeClr val="tx1"/>
                </a:solidFill>
              </a:rPr>
              <a:t>All housing locations must be listed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6"/>
              </a:buClr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Transportation: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 Daily to and from living quarters to worksite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Inbound, reimburse no later than 50% of contract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Outbound, at end of contract</a:t>
            </a:r>
          </a:p>
          <a:p>
            <a:pPr marL="1430337" lvl="1" indent="0"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altLang="en-US" dirty="0"/>
          </a:p>
          <a:p>
            <a:pPr marL="1430337" lvl="1" indent="0"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altLang="en-US" dirty="0"/>
          </a:p>
          <a:p>
            <a:pPr marL="1828800" lvl="1" indent="-398463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 marL="1430337" lvl="1" indent="0"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5926D-33AC-46DE-8869-2A02ACA8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H-2A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027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337CB-95AD-49D2-BD86-DC0EEC8F87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Minimum job qualifications: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Written disclosure: work contract (ETA 790)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Wages: Adverse Effective Wage Rate (AWER)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$13.54 /hour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Work hours guaranteed: 75% of work contract</a:t>
            </a:r>
          </a:p>
          <a:p>
            <a:pPr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sz="2400" dirty="0"/>
              <a:t>All places of employment / worksite locations &amp; employer/business information</a:t>
            </a:r>
          </a:p>
          <a:p>
            <a:pPr marL="0" indent="0">
              <a:buNone/>
            </a:pPr>
            <a:r>
              <a:rPr lang="en-US" sz="2400" b="1" dirty="0"/>
              <a:t>Provision of meals:</a:t>
            </a:r>
            <a:endParaRPr lang="en-US" sz="2400" dirty="0"/>
          </a:p>
          <a:p>
            <a:r>
              <a:rPr lang="en-US" sz="2400" dirty="0"/>
              <a:t>Describe how employer will provide each worker with 3 meals a day or furnish free and convenient cooking kitchen facilities so the worker can prepare their own meals.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8D8DB-C163-4AA0-B094-A5702308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H-2A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457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DDF0C-7AF7-40ED-A7FE-FE14CA53FC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Explain how worker will have access to stores where they can purchase groceries</a:t>
            </a:r>
          </a:p>
          <a:p>
            <a:r>
              <a:rPr lang="en-US" dirty="0"/>
              <a:t>Describe facilities &amp; space for food preparation, necessary equipment, appliances, cooking accessories</a:t>
            </a:r>
          </a:p>
          <a:p>
            <a:r>
              <a:rPr lang="en-US" dirty="0"/>
              <a:t>If employer has an agreement with a third-party that will prepare the meals, identify vendor &amp; details of arrangement of how, when, and where the workers will obtain the meals from vendor and that employer will pay the vendor.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5324A-2828-4C15-B43C-AF7CD0C3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188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D9FE0-164B-4071-A4D5-4B15B2395C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Attorney or Agent Declaration</a:t>
            </a:r>
          </a:p>
          <a:p>
            <a:r>
              <a:rPr lang="en-US" dirty="0"/>
              <a:t>Worker’s Compensation</a:t>
            </a:r>
          </a:p>
          <a:p>
            <a:r>
              <a:rPr lang="en-US" dirty="0"/>
              <a:t>Certificate / License of Hotel, Motel, Inn (reservation and verification)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BAD95C-3013-414F-B25C-5429A9B6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740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Title Slid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melin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osing 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cial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uot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ner Alternativ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5C7DC"/>
      </a:hlink>
      <a:folHlink>
        <a:srgbClr val="FFC000"/>
      </a:folHlink>
    </a:clrScheme>
    <a:fontScheme name="Custom 1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1911</TotalTime>
  <Words>468</Words>
  <Application>Microsoft Office PowerPoint</Application>
  <PresentationFormat>Widescreen</PresentationFormat>
  <Paragraphs>66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Open Sans</vt:lpstr>
      <vt:lpstr>Wingdings</vt:lpstr>
      <vt:lpstr>Raleway</vt:lpstr>
      <vt:lpstr>Century Gothic</vt:lpstr>
      <vt:lpstr>Title Slide</vt:lpstr>
      <vt:lpstr>Timeline</vt:lpstr>
      <vt:lpstr>Inner Slide</vt:lpstr>
      <vt:lpstr>Closing </vt:lpstr>
      <vt:lpstr>Social</vt:lpstr>
      <vt:lpstr>Quote</vt:lpstr>
      <vt:lpstr>Inner Alternative</vt:lpstr>
      <vt:lpstr>Icon Library</vt:lpstr>
      <vt:lpstr>H-2A Temporary Agricultural Employment</vt:lpstr>
      <vt:lpstr>H-2A Temporary Agricultural Employment</vt:lpstr>
      <vt:lpstr>Role of State Workforce Agency (SWA) in H-2A</vt:lpstr>
      <vt:lpstr>Role of State Workforce Agency (SWA) in H-2A</vt:lpstr>
      <vt:lpstr>H-2A Requirements</vt:lpstr>
      <vt:lpstr>H-2A Requirements</vt:lpstr>
      <vt:lpstr>H-2A Requirements</vt:lpstr>
      <vt:lpstr>H-2A Requirements</vt:lpstr>
      <vt:lpstr>H-2A Resource </vt:lpstr>
      <vt:lpstr>PowerPoint Presentation</vt:lpstr>
    </vt:vector>
  </TitlesOfParts>
  <Company>DWD - 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Sheridan, Megan - DWD</dc:creator>
  <cp:lastModifiedBy>Ortega, Rosa - DWD</cp:lastModifiedBy>
  <cp:revision>150</cp:revision>
  <dcterms:created xsi:type="dcterms:W3CDTF">2019-02-11T16:51:56Z</dcterms:created>
  <dcterms:modified xsi:type="dcterms:W3CDTF">2020-01-21T12:49:36Z</dcterms:modified>
</cp:coreProperties>
</file>