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462" r:id="rId2"/>
    <p:sldId id="455" r:id="rId3"/>
    <p:sldId id="463" r:id="rId4"/>
    <p:sldId id="458" r:id="rId5"/>
    <p:sldId id="465" r:id="rId6"/>
    <p:sldId id="466" r:id="rId7"/>
    <p:sldId id="467" r:id="rId8"/>
    <p:sldId id="468" r:id="rId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9891" autoAdjust="0"/>
  </p:normalViewPr>
  <p:slideViewPr>
    <p:cSldViewPr snapToGrid="0">
      <p:cViewPr varScale="1">
        <p:scale>
          <a:sx n="62" d="100"/>
          <a:sy n="62" d="100"/>
        </p:scale>
        <p:origin x="20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40085F87-7144-4426-80E4-51A4507FDA09}" type="datetimeFigureOut">
              <a:rPr lang="en-US" smtClean="0"/>
              <a:t>1/27/2023</a:t>
            </a:fld>
            <a:endParaRPr lang="en-US"/>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DF4D7A89-9137-4C82-B8CF-DF83D9A96FF8}" type="slidenum">
              <a:rPr lang="en-US" smtClean="0"/>
              <a:t>‹#›</a:t>
            </a:fld>
            <a:endParaRPr lang="en-US"/>
          </a:p>
        </p:txBody>
      </p:sp>
    </p:spTree>
    <p:extLst>
      <p:ext uri="{BB962C8B-B14F-4D97-AF65-F5344CB8AC3E}">
        <p14:creationId xmlns:p14="http://schemas.microsoft.com/office/powerpoint/2010/main" val="9629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are located in Hilbert just 3 miles east of Sherwood at the northern tip of Lake Winnebago</a:t>
            </a:r>
          </a:p>
        </p:txBody>
      </p:sp>
      <p:sp>
        <p:nvSpPr>
          <p:cNvPr id="4" name="Slide Number Placeholder 3"/>
          <p:cNvSpPr>
            <a:spLocks noGrp="1"/>
          </p:cNvSpPr>
          <p:nvPr>
            <p:ph type="sldNum" sz="quarter" idx="10"/>
          </p:nvPr>
        </p:nvSpPr>
        <p:spPr/>
        <p:txBody>
          <a:bodyPr/>
          <a:lstStyle/>
          <a:p>
            <a:fld id="{DF4D7A89-9137-4C82-B8CF-DF83D9A96FF8}" type="slidenum">
              <a:rPr lang="en-US" smtClean="0"/>
              <a:t>1</a:t>
            </a:fld>
            <a:endParaRPr lang="en-US"/>
          </a:p>
        </p:txBody>
      </p:sp>
    </p:spTree>
    <p:extLst>
      <p:ext uri="{BB962C8B-B14F-4D97-AF65-F5344CB8AC3E}">
        <p14:creationId xmlns:p14="http://schemas.microsoft.com/office/powerpoint/2010/main" val="268577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400" dirty="0"/>
              <a:t>When we opened in 2005 school field trips were our only focus. </a:t>
            </a:r>
          </a:p>
          <a:p>
            <a:pPr lvl="0" algn="l"/>
            <a:r>
              <a:rPr lang="en-US" sz="1400" dirty="0"/>
              <a:t>Over the years we diversified &amp; targeted families more.</a:t>
            </a:r>
          </a:p>
          <a:p>
            <a:pPr lvl="0" algn="l"/>
            <a:endParaRPr lang="en-US" sz="1400" dirty="0"/>
          </a:p>
          <a:p>
            <a:pPr lvl="0" algn="l"/>
            <a:r>
              <a:rPr lang="en-US" sz="1400" dirty="0"/>
              <a:t>Some was a natural transmission because of the 2009 recession when schools eliminated field trips from the school budget. Bounced back but then we ran into COVID where we had practically zero field trips for a year and half.</a:t>
            </a:r>
          </a:p>
          <a:p>
            <a:pPr lvl="0" algn="l"/>
            <a:endParaRPr lang="en-US" sz="1400" dirty="0"/>
          </a:p>
          <a:p>
            <a:pPr lvl="0" algn="l"/>
            <a:r>
              <a:rPr lang="en-US" sz="1400" dirty="0"/>
              <a:t>Oct 2005 – 3200 students/field trips w/ only 507 in families</a:t>
            </a:r>
          </a:p>
          <a:p>
            <a:r>
              <a:rPr lang="en-US" sz="1400" dirty="0"/>
              <a:t>That has shifted to </a:t>
            </a:r>
          </a:p>
          <a:p>
            <a:endParaRPr lang="en-US" sz="1400" dirty="0"/>
          </a:p>
          <a:p>
            <a:r>
              <a:rPr lang="en-US" sz="1400" dirty="0"/>
              <a:t>Oct now – 20,000+ in families and 5-7,000 students</a:t>
            </a:r>
          </a:p>
        </p:txBody>
      </p:sp>
      <p:sp>
        <p:nvSpPr>
          <p:cNvPr id="4" name="Slide Number Placeholder 3"/>
          <p:cNvSpPr>
            <a:spLocks noGrp="1"/>
          </p:cNvSpPr>
          <p:nvPr>
            <p:ph type="sldNum" sz="quarter" idx="5"/>
          </p:nvPr>
        </p:nvSpPr>
        <p:spPr/>
        <p:txBody>
          <a:bodyPr/>
          <a:lstStyle/>
          <a:p>
            <a:fld id="{DF4D7A89-9137-4C82-B8CF-DF83D9A96FF8}" type="slidenum">
              <a:rPr lang="en-US" smtClean="0"/>
              <a:t>2</a:t>
            </a:fld>
            <a:endParaRPr lang="en-US"/>
          </a:p>
        </p:txBody>
      </p:sp>
    </p:spTree>
    <p:extLst>
      <p:ext uri="{BB962C8B-B14F-4D97-AF65-F5344CB8AC3E}">
        <p14:creationId xmlns:p14="http://schemas.microsoft.com/office/powerpoint/2010/main" val="39709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Today I’ll be focusing on our school field trips.</a:t>
            </a:r>
          </a:p>
        </p:txBody>
      </p:sp>
      <p:sp>
        <p:nvSpPr>
          <p:cNvPr id="4" name="Slide Number Placeholder 3"/>
          <p:cNvSpPr>
            <a:spLocks noGrp="1"/>
          </p:cNvSpPr>
          <p:nvPr>
            <p:ph type="sldNum" sz="quarter" idx="5"/>
          </p:nvPr>
        </p:nvSpPr>
        <p:spPr/>
        <p:txBody>
          <a:bodyPr/>
          <a:lstStyle/>
          <a:p>
            <a:fld id="{DF4D7A89-9137-4C82-B8CF-DF83D9A96FF8}" type="slidenum">
              <a:rPr lang="en-US" smtClean="0"/>
              <a:t>3</a:t>
            </a:fld>
            <a:endParaRPr lang="en-US"/>
          </a:p>
        </p:txBody>
      </p:sp>
    </p:spTree>
    <p:extLst>
      <p:ext uri="{BB962C8B-B14F-4D97-AF65-F5344CB8AC3E}">
        <p14:creationId xmlns:p14="http://schemas.microsoft.com/office/powerpoint/2010/main" val="320295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#4 </a:t>
            </a:r>
            <a:r>
              <a:rPr lang="en-US" sz="1400" dirty="0"/>
              <a:t>Since everything has become so digitalized getting a handwritten envelope in the mail has become rather attractive in catching someone’s attention. I know it did me when I recently received a hand addressed promo in the mail. It was an obvious handwritten, not one of those where it’s a cursive font being used.</a:t>
            </a:r>
          </a:p>
          <a:p>
            <a:endParaRPr lang="en-US" sz="1400" dirty="0"/>
          </a:p>
          <a:p>
            <a:r>
              <a:rPr lang="en-US" sz="1400" b="1" dirty="0"/>
              <a:t>#5 </a:t>
            </a:r>
            <a:r>
              <a:rPr lang="en-US" sz="1400" dirty="0"/>
              <a:t>…. over the years our field trips have become more of a community service vs a huge income source as it was when we 1st opened. This is inline with our mission I shared earlier.</a:t>
            </a:r>
          </a:p>
          <a:p>
            <a:r>
              <a:rPr lang="en-US" sz="1400" dirty="0"/>
              <a:t>Although we’ve increased our family rate several times since 2005, our field trips remain relatively cheap.</a:t>
            </a:r>
          </a:p>
        </p:txBody>
      </p:sp>
      <p:sp>
        <p:nvSpPr>
          <p:cNvPr id="4" name="Slide Number Placeholder 3"/>
          <p:cNvSpPr>
            <a:spLocks noGrp="1"/>
          </p:cNvSpPr>
          <p:nvPr>
            <p:ph type="sldNum" sz="quarter" idx="5"/>
          </p:nvPr>
        </p:nvSpPr>
        <p:spPr/>
        <p:txBody>
          <a:bodyPr/>
          <a:lstStyle/>
          <a:p>
            <a:fld id="{DF4D7A89-9137-4C82-B8CF-DF83D9A96FF8}" type="slidenum">
              <a:rPr lang="en-US" smtClean="0"/>
              <a:t>4</a:t>
            </a:fld>
            <a:endParaRPr lang="en-US"/>
          </a:p>
        </p:txBody>
      </p:sp>
    </p:spTree>
    <p:extLst>
      <p:ext uri="{BB962C8B-B14F-4D97-AF65-F5344CB8AC3E}">
        <p14:creationId xmlns:p14="http://schemas.microsoft.com/office/powerpoint/2010/main" val="74850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#2 </a:t>
            </a:r>
            <a:r>
              <a:rPr lang="en-US" sz="1400" dirty="0"/>
              <a:t>– We don’t have a required Adult/Child ratio and often find we have more parents in attendance than students. </a:t>
            </a:r>
          </a:p>
          <a:p>
            <a:r>
              <a:rPr lang="en-US" sz="1400" dirty="0"/>
              <a:t>Teachers share that this field trip is the best attended by the parents</a:t>
            </a:r>
          </a:p>
          <a:p>
            <a:endParaRPr lang="en-US" sz="1400" dirty="0"/>
          </a:p>
          <a:p>
            <a:r>
              <a:rPr lang="en-US" sz="1400" b="1" dirty="0"/>
              <a:t>#4 </a:t>
            </a:r>
            <a:r>
              <a:rPr lang="en-US" sz="1400" dirty="0"/>
              <a:t>– 15 min. Check-in, </a:t>
            </a:r>
          </a:p>
          <a:p>
            <a:r>
              <a:rPr lang="en-US" sz="1400" dirty="0"/>
              <a:t>1½ </a:t>
            </a:r>
            <a:r>
              <a:rPr lang="en-US" sz="1400" dirty="0" err="1"/>
              <a:t>hr</a:t>
            </a:r>
            <a:r>
              <a:rPr lang="en-US" sz="1400" dirty="0"/>
              <a:t> tour, </a:t>
            </a:r>
          </a:p>
          <a:p>
            <a:r>
              <a:rPr lang="en-US" sz="1400" dirty="0"/>
              <a:t>15 min. restroom/clean up, </a:t>
            </a:r>
          </a:p>
          <a:p>
            <a:r>
              <a:rPr lang="en-US" sz="1400" dirty="0"/>
              <a:t>1 </a:t>
            </a:r>
            <a:r>
              <a:rPr lang="en-US" sz="1400" dirty="0" err="1"/>
              <a:t>hr</a:t>
            </a:r>
            <a:r>
              <a:rPr lang="en-US" sz="1400" dirty="0"/>
              <a:t> to ½ </a:t>
            </a:r>
            <a:r>
              <a:rPr lang="en-US" sz="1400" dirty="0" err="1"/>
              <a:t>hr</a:t>
            </a:r>
            <a:r>
              <a:rPr lang="en-US" sz="1400" dirty="0"/>
              <a:t> lunch &amp; playtime (fall pumpkin patch)</a:t>
            </a:r>
          </a:p>
          <a:p>
            <a:endParaRPr lang="en-US" sz="1400" dirty="0"/>
          </a:p>
          <a:p>
            <a:r>
              <a:rPr lang="en-US" sz="1400" b="1" dirty="0"/>
              <a:t>#7 </a:t>
            </a:r>
            <a:r>
              <a:rPr lang="en-US" sz="1400" dirty="0"/>
              <a:t>– How the dynamics change</a:t>
            </a:r>
          </a:p>
          <a:p>
            <a:r>
              <a:rPr lang="en-US" sz="1400" dirty="0"/>
              <a:t>Spring – Last field trip of the school year – year end bash and not so concerned about the animal facts</a:t>
            </a:r>
          </a:p>
          <a:p>
            <a:r>
              <a:rPr lang="en-US" sz="1400" dirty="0"/>
              <a:t>Summer – day camps, YMCA, Boys &amp; Girls Clubs, Day Cares</a:t>
            </a:r>
          </a:p>
          <a:p>
            <a:r>
              <a:rPr lang="en-US" sz="1400" dirty="0"/>
              <a:t>Fall – Many it’s the 1st field trip of the school year – teachers are more insistent on the “educational” aspect of the field trip</a:t>
            </a:r>
          </a:p>
        </p:txBody>
      </p:sp>
      <p:sp>
        <p:nvSpPr>
          <p:cNvPr id="4" name="Slide Number Placeholder 3"/>
          <p:cNvSpPr>
            <a:spLocks noGrp="1"/>
          </p:cNvSpPr>
          <p:nvPr>
            <p:ph type="sldNum" sz="quarter" idx="5"/>
          </p:nvPr>
        </p:nvSpPr>
        <p:spPr/>
        <p:txBody>
          <a:bodyPr/>
          <a:lstStyle/>
          <a:p>
            <a:fld id="{DF4D7A89-9137-4C82-B8CF-DF83D9A96FF8}" type="slidenum">
              <a:rPr lang="en-US" smtClean="0"/>
              <a:t>5</a:t>
            </a:fld>
            <a:endParaRPr lang="en-US"/>
          </a:p>
        </p:txBody>
      </p:sp>
    </p:spTree>
    <p:extLst>
      <p:ext uri="{BB962C8B-B14F-4D97-AF65-F5344CB8AC3E}">
        <p14:creationId xmlns:p14="http://schemas.microsoft.com/office/powerpoint/2010/main" val="1631048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#1 </a:t>
            </a:r>
            <a:r>
              <a:rPr lang="en-US" sz="1400" dirty="0"/>
              <a:t>– And therefore we every student that visits receives a FREE admission to return.</a:t>
            </a:r>
          </a:p>
          <a:p>
            <a:endParaRPr lang="en-US" sz="1400" dirty="0"/>
          </a:p>
          <a:p>
            <a:r>
              <a:rPr lang="en-US" sz="1400" b="1" dirty="0"/>
              <a:t>#2 </a:t>
            </a:r>
            <a:r>
              <a:rPr lang="en-US" sz="1400" dirty="0"/>
              <a:t>– Parents often share how Johnny or Susie couldn’t stop talking about the field trip. </a:t>
            </a:r>
          </a:p>
          <a:p>
            <a:r>
              <a:rPr lang="en-US" sz="1400" dirty="0"/>
              <a:t>We just had to come back and see for ourselves.</a:t>
            </a:r>
          </a:p>
          <a:p>
            <a:endParaRPr lang="en-US" sz="1400" dirty="0"/>
          </a:p>
          <a:p>
            <a:r>
              <a:rPr lang="en-US" sz="1400" dirty="0"/>
              <a:t>No time constraint. </a:t>
            </a:r>
          </a:p>
          <a:p>
            <a:r>
              <a:rPr lang="en-US" sz="1400" dirty="0"/>
              <a:t>We allow carry-ins so pack a picnic lunch and spend the day.</a:t>
            </a:r>
          </a:p>
          <a:p>
            <a:r>
              <a:rPr lang="en-US" sz="1400" dirty="0"/>
              <a:t>Admission is more for self-guided unlimited time visit vs. the structured limit of 1 ½ </a:t>
            </a:r>
            <a:r>
              <a:rPr lang="en-US" sz="1400" dirty="0" err="1"/>
              <a:t>hr</a:t>
            </a:r>
            <a:r>
              <a:rPr lang="en-US" sz="1400" dirty="0"/>
              <a:t> tour</a:t>
            </a:r>
          </a:p>
          <a:p>
            <a:r>
              <a:rPr lang="en-US" sz="1400" dirty="0"/>
              <a:t>Admission to enter the farm vs. free admission and pay for everything you do. </a:t>
            </a:r>
          </a:p>
          <a:p>
            <a:r>
              <a:rPr lang="en-US" sz="1400" dirty="0"/>
              <a:t>Our highest revenue stream</a:t>
            </a:r>
          </a:p>
          <a:p>
            <a:endParaRPr lang="en-US" dirty="0"/>
          </a:p>
        </p:txBody>
      </p:sp>
      <p:sp>
        <p:nvSpPr>
          <p:cNvPr id="4" name="Slide Number Placeholder 3"/>
          <p:cNvSpPr>
            <a:spLocks noGrp="1"/>
          </p:cNvSpPr>
          <p:nvPr>
            <p:ph type="sldNum" sz="quarter" idx="5"/>
          </p:nvPr>
        </p:nvSpPr>
        <p:spPr/>
        <p:txBody>
          <a:bodyPr/>
          <a:lstStyle/>
          <a:p>
            <a:fld id="{DF4D7A89-9137-4C82-B8CF-DF83D9A96FF8}" type="slidenum">
              <a:rPr lang="en-US" smtClean="0"/>
              <a:t>6</a:t>
            </a:fld>
            <a:endParaRPr lang="en-US"/>
          </a:p>
        </p:txBody>
      </p:sp>
    </p:spTree>
    <p:extLst>
      <p:ext uri="{BB962C8B-B14F-4D97-AF65-F5344CB8AC3E}">
        <p14:creationId xmlns:p14="http://schemas.microsoft.com/office/powerpoint/2010/main" val="86892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#1 </a:t>
            </a:r>
            <a:r>
              <a:rPr lang="en-US" sz="1400" dirty="0"/>
              <a:t>– Our niche is the hands-on, interactive field trip. Kids get to touch, pet, hold the animals vs. looking through a fence. And of course, our free pumpkins in fall. </a:t>
            </a:r>
          </a:p>
          <a:p>
            <a:endParaRPr lang="en-US" sz="1400" dirty="0"/>
          </a:p>
          <a:p>
            <a:r>
              <a:rPr lang="en-US" sz="1400" b="1" dirty="0"/>
              <a:t>#2 </a:t>
            </a:r>
            <a:r>
              <a:rPr lang="en-US" sz="1400" dirty="0"/>
              <a:t>– We started w/ field trips and to diversify we focused on families &amp; in 2010 started doing weddings and gradually added other agritourism activities. Mother’s, Father’s &amp; Grandparent’s Day free admissions. Memorial Day Vets are free. Pay Your Age Day. </a:t>
            </a:r>
          </a:p>
          <a:p>
            <a:endParaRPr lang="en-US" sz="1400" b="1" dirty="0"/>
          </a:p>
          <a:p>
            <a:r>
              <a:rPr lang="en-US" sz="1400" b="1" dirty="0"/>
              <a:t>#3 </a:t>
            </a:r>
            <a:r>
              <a:rPr lang="en-US" sz="1400" dirty="0"/>
              <a:t>– Kiley and Abigail are going to talk about Boot Camps and Bus Tours. What’s your agritourism niche? Yoga w/ goats. Cooking classes using farm grown products. Farm stays. On farm restaurant or café. Your imagination is your only limitation.</a:t>
            </a:r>
          </a:p>
          <a:p>
            <a:endParaRPr lang="en-US" sz="1400" dirty="0"/>
          </a:p>
          <a:p>
            <a:r>
              <a:rPr lang="en-US" sz="1400" dirty="0"/>
              <a:t>You do You!</a:t>
            </a:r>
          </a:p>
        </p:txBody>
      </p:sp>
      <p:sp>
        <p:nvSpPr>
          <p:cNvPr id="4" name="Slide Number Placeholder 3"/>
          <p:cNvSpPr>
            <a:spLocks noGrp="1"/>
          </p:cNvSpPr>
          <p:nvPr>
            <p:ph type="sldNum" sz="quarter" idx="5"/>
          </p:nvPr>
        </p:nvSpPr>
        <p:spPr/>
        <p:txBody>
          <a:bodyPr/>
          <a:lstStyle/>
          <a:p>
            <a:fld id="{DF4D7A89-9137-4C82-B8CF-DF83D9A96FF8}" type="slidenum">
              <a:rPr lang="en-US" smtClean="0"/>
              <a:t>7</a:t>
            </a:fld>
            <a:endParaRPr lang="en-US"/>
          </a:p>
        </p:txBody>
      </p:sp>
    </p:spTree>
    <p:extLst>
      <p:ext uri="{BB962C8B-B14F-4D97-AF65-F5344CB8AC3E}">
        <p14:creationId xmlns:p14="http://schemas.microsoft.com/office/powerpoint/2010/main" val="267417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are located in Hilbert just 3 miles east of Sherwood at the northern tip of Lake Winnebago</a:t>
            </a:r>
          </a:p>
        </p:txBody>
      </p:sp>
      <p:sp>
        <p:nvSpPr>
          <p:cNvPr id="4" name="Slide Number Placeholder 3"/>
          <p:cNvSpPr>
            <a:spLocks noGrp="1"/>
          </p:cNvSpPr>
          <p:nvPr>
            <p:ph type="sldNum" sz="quarter" idx="10"/>
          </p:nvPr>
        </p:nvSpPr>
        <p:spPr/>
        <p:txBody>
          <a:bodyPr/>
          <a:lstStyle/>
          <a:p>
            <a:fld id="{DF4D7A89-9137-4C82-B8CF-DF83D9A96FF8}" type="slidenum">
              <a:rPr lang="en-US" smtClean="0"/>
              <a:t>8</a:t>
            </a:fld>
            <a:endParaRPr lang="en-US"/>
          </a:p>
        </p:txBody>
      </p:sp>
    </p:spTree>
    <p:extLst>
      <p:ext uri="{BB962C8B-B14F-4D97-AF65-F5344CB8AC3E}">
        <p14:creationId xmlns:p14="http://schemas.microsoft.com/office/powerpoint/2010/main" val="318815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AA679-3611-479E-9E59-35960177334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4436C-9F00-4724-A876-8746DAFA538C}" type="slidenum">
              <a:rPr lang="en-US" smtClean="0"/>
              <a:t>‹#›</a:t>
            </a:fld>
            <a:endParaRPr lang="en-US"/>
          </a:p>
        </p:txBody>
      </p:sp>
    </p:spTree>
    <p:extLst>
      <p:ext uri="{BB962C8B-B14F-4D97-AF65-F5344CB8AC3E}">
        <p14:creationId xmlns:p14="http://schemas.microsoft.com/office/powerpoint/2010/main" val="295236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AA679-3611-479E-9E59-35960177334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4436C-9F00-4724-A876-8746DAFA538C}" type="slidenum">
              <a:rPr lang="en-US" smtClean="0"/>
              <a:t>‹#›</a:t>
            </a:fld>
            <a:endParaRPr lang="en-US"/>
          </a:p>
        </p:txBody>
      </p:sp>
      <p:pic>
        <p:nvPicPr>
          <p:cNvPr id="7" name="Picture 6">
            <a:extLst>
              <a:ext uri="{FF2B5EF4-FFF2-40B4-BE49-F238E27FC236}">
                <a16:creationId xmlns:a16="http://schemas.microsoft.com/office/drawing/2014/main" id="{C5BB0338-B8C1-4009-95D3-C442BAEFC2DD}"/>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107232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AA679-3611-479E-9E59-35960177334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4436C-9F00-4724-A876-8746DAFA538C}" type="slidenum">
              <a:rPr lang="en-US" smtClean="0"/>
              <a:t>‹#›</a:t>
            </a:fld>
            <a:endParaRPr lang="en-US"/>
          </a:p>
        </p:txBody>
      </p:sp>
      <p:pic>
        <p:nvPicPr>
          <p:cNvPr id="7" name="Picture 6">
            <a:extLst>
              <a:ext uri="{FF2B5EF4-FFF2-40B4-BE49-F238E27FC236}">
                <a16:creationId xmlns:a16="http://schemas.microsoft.com/office/drawing/2014/main" id="{3A60237C-168F-416C-B243-41C36438DEC2}"/>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414807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AA679-3611-479E-9E59-35960177334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4436C-9F00-4724-A876-8746DAFA538C}" type="slidenum">
              <a:rPr lang="en-US" smtClean="0"/>
              <a:t>‹#›</a:t>
            </a:fld>
            <a:endParaRPr lang="en-US"/>
          </a:p>
        </p:txBody>
      </p:sp>
      <p:pic>
        <p:nvPicPr>
          <p:cNvPr id="7" name="Picture 6">
            <a:extLst>
              <a:ext uri="{FF2B5EF4-FFF2-40B4-BE49-F238E27FC236}">
                <a16:creationId xmlns:a16="http://schemas.microsoft.com/office/drawing/2014/main" id="{E761D838-B448-471D-A151-DB699DF0B263}"/>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154422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AA679-3611-479E-9E59-359601773347}"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4436C-9F00-4724-A876-8746DAFA538C}" type="slidenum">
              <a:rPr lang="en-US" smtClean="0"/>
              <a:t>‹#›</a:t>
            </a:fld>
            <a:endParaRPr lang="en-US"/>
          </a:p>
        </p:txBody>
      </p:sp>
      <p:pic>
        <p:nvPicPr>
          <p:cNvPr id="7" name="Picture 6">
            <a:extLst>
              <a:ext uri="{FF2B5EF4-FFF2-40B4-BE49-F238E27FC236}">
                <a16:creationId xmlns:a16="http://schemas.microsoft.com/office/drawing/2014/main" id="{3287BE92-531A-4CF4-831B-CE1307AB2F81}"/>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331247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AA679-3611-479E-9E59-35960177334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4436C-9F00-4724-A876-8746DAFA538C}" type="slidenum">
              <a:rPr lang="en-US" smtClean="0"/>
              <a:t>‹#›</a:t>
            </a:fld>
            <a:endParaRPr lang="en-US"/>
          </a:p>
        </p:txBody>
      </p:sp>
      <p:pic>
        <p:nvPicPr>
          <p:cNvPr id="8" name="Picture 7">
            <a:extLst>
              <a:ext uri="{FF2B5EF4-FFF2-40B4-BE49-F238E27FC236}">
                <a16:creationId xmlns:a16="http://schemas.microsoft.com/office/drawing/2014/main" id="{E4524DB0-FEE8-4408-8775-D1434FB2C0F9}"/>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33968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AA679-3611-479E-9E59-359601773347}"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4436C-9F00-4724-A876-8746DAFA538C}" type="slidenum">
              <a:rPr lang="en-US" smtClean="0"/>
              <a:t>‹#›</a:t>
            </a:fld>
            <a:endParaRPr lang="en-US"/>
          </a:p>
        </p:txBody>
      </p:sp>
      <p:pic>
        <p:nvPicPr>
          <p:cNvPr id="10" name="Picture 9">
            <a:extLst>
              <a:ext uri="{FF2B5EF4-FFF2-40B4-BE49-F238E27FC236}">
                <a16:creationId xmlns:a16="http://schemas.microsoft.com/office/drawing/2014/main" id="{875B46B3-FDE3-4664-86DA-DAA6263F45BD}"/>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143178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AA679-3611-479E-9E59-359601773347}"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4436C-9F00-4724-A876-8746DAFA538C}" type="slidenum">
              <a:rPr lang="en-US" smtClean="0"/>
              <a:t>‹#›</a:t>
            </a:fld>
            <a:endParaRPr lang="en-US"/>
          </a:p>
        </p:txBody>
      </p:sp>
      <p:pic>
        <p:nvPicPr>
          <p:cNvPr id="6" name="Picture 5">
            <a:extLst>
              <a:ext uri="{FF2B5EF4-FFF2-40B4-BE49-F238E27FC236}">
                <a16:creationId xmlns:a16="http://schemas.microsoft.com/office/drawing/2014/main" id="{65C62A60-1EE9-4948-B624-A6B204FA81BF}"/>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384227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AA679-3611-479E-9E59-359601773347}"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64436C-9F00-4724-A876-8746DAFA538C}" type="slidenum">
              <a:rPr lang="en-US" smtClean="0"/>
              <a:t>‹#›</a:t>
            </a:fld>
            <a:endParaRPr lang="en-US"/>
          </a:p>
        </p:txBody>
      </p:sp>
      <p:pic>
        <p:nvPicPr>
          <p:cNvPr id="5" name="Picture 4">
            <a:extLst>
              <a:ext uri="{FF2B5EF4-FFF2-40B4-BE49-F238E27FC236}">
                <a16:creationId xmlns:a16="http://schemas.microsoft.com/office/drawing/2014/main" id="{E791112F-A6EB-43AE-BB4A-D5E42E67DF60}"/>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248975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AA679-3611-479E-9E59-35960177334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4436C-9F00-4724-A876-8746DAFA538C}" type="slidenum">
              <a:rPr lang="en-US" smtClean="0"/>
              <a:t>‹#›</a:t>
            </a:fld>
            <a:endParaRPr lang="en-US"/>
          </a:p>
        </p:txBody>
      </p:sp>
      <p:pic>
        <p:nvPicPr>
          <p:cNvPr id="8" name="Picture 7">
            <a:extLst>
              <a:ext uri="{FF2B5EF4-FFF2-40B4-BE49-F238E27FC236}">
                <a16:creationId xmlns:a16="http://schemas.microsoft.com/office/drawing/2014/main" id="{ABC6FE44-B789-4DA2-835D-FA6AC7A0159C}"/>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288166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AA679-3611-479E-9E59-359601773347}"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4436C-9F00-4724-A876-8746DAFA538C}" type="slidenum">
              <a:rPr lang="en-US" smtClean="0"/>
              <a:t>‹#›</a:t>
            </a:fld>
            <a:endParaRPr lang="en-US"/>
          </a:p>
        </p:txBody>
      </p:sp>
      <p:pic>
        <p:nvPicPr>
          <p:cNvPr id="8" name="Picture 7">
            <a:extLst>
              <a:ext uri="{FF2B5EF4-FFF2-40B4-BE49-F238E27FC236}">
                <a16:creationId xmlns:a16="http://schemas.microsoft.com/office/drawing/2014/main" id="{91F03F7F-650C-49EA-9DB2-1385F0C7392D}"/>
              </a:ext>
            </a:extLst>
          </p:cNvPr>
          <p:cNvPicPr>
            <a:picLocks noChangeAspect="1"/>
          </p:cNvPicPr>
          <p:nvPr userDrawn="1"/>
        </p:nvPicPr>
        <p:blipFill>
          <a:blip r:embed="rId2"/>
          <a:stretch>
            <a:fillRect/>
          </a:stretch>
        </p:blipFill>
        <p:spPr>
          <a:xfrm>
            <a:off x="6838000" y="6215256"/>
            <a:ext cx="1677350" cy="555235"/>
          </a:xfrm>
          <a:prstGeom prst="rect">
            <a:avLst/>
          </a:prstGeom>
        </p:spPr>
      </p:pic>
    </p:spTree>
    <p:extLst>
      <p:ext uri="{BB962C8B-B14F-4D97-AF65-F5344CB8AC3E}">
        <p14:creationId xmlns:p14="http://schemas.microsoft.com/office/powerpoint/2010/main" val="278583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AA679-3611-479E-9E59-359601773347}" type="datetimeFigureOut">
              <a:rPr lang="en-US" smtClean="0"/>
              <a:t>1/27/2023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4436C-9F00-4724-A876-8746DAFA538C}" type="slidenum">
              <a:rPr lang="en-US" smtClean="0"/>
              <a:t>‹#›</a:t>
            </a:fld>
            <a:endParaRPr lang="en-US"/>
          </a:p>
        </p:txBody>
      </p:sp>
    </p:spTree>
    <p:extLst>
      <p:ext uri="{BB962C8B-B14F-4D97-AF65-F5344CB8AC3E}">
        <p14:creationId xmlns:p14="http://schemas.microsoft.com/office/powerpoint/2010/main" val="339069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1851-D940-486C-A128-CF127FF34039}"/>
              </a:ext>
            </a:extLst>
          </p:cNvPr>
          <p:cNvSpPr>
            <a:spLocks noGrp="1"/>
          </p:cNvSpPr>
          <p:nvPr>
            <p:ph type="title"/>
          </p:nvPr>
        </p:nvSpPr>
        <p:spPr>
          <a:xfrm>
            <a:off x="361955" y="4826643"/>
            <a:ext cx="3875575" cy="1700333"/>
          </a:xfrm>
        </p:spPr>
        <p:txBody>
          <a:bodyPr vert="horz" lIns="91440" tIns="45720" rIns="91440" bIns="45720" rtlCol="0" anchor="ctr">
            <a:normAutofit/>
          </a:bodyPr>
          <a:lstStyle/>
          <a:p>
            <a:r>
              <a:rPr lang="en-US" sz="2400" b="0" i="0" dirty="0">
                <a:solidFill>
                  <a:srgbClr val="222222"/>
                </a:solidFill>
                <a:effectLst/>
                <a:latin typeface="Arial" panose="020B0604020202020204" pitchFamily="34" charset="0"/>
              </a:rPr>
              <a:t>Agricultural Tourism Tours</a:t>
            </a:r>
            <a:br>
              <a:rPr lang="en-US" sz="2400" b="0" i="0" dirty="0">
                <a:solidFill>
                  <a:srgbClr val="222222"/>
                </a:solidFill>
                <a:effectLst/>
                <a:latin typeface="Arial" panose="020B0604020202020204" pitchFamily="34" charset="0"/>
              </a:rPr>
            </a:br>
            <a:r>
              <a:rPr lang="en-US" sz="2400" b="0" i="0" dirty="0">
                <a:solidFill>
                  <a:srgbClr val="222222"/>
                </a:solidFill>
                <a:effectLst/>
                <a:latin typeface="Arial" panose="020B0604020202020204" pitchFamily="34" charset="0"/>
              </a:rPr>
              <a:t>     - Educational Tours</a:t>
            </a:r>
            <a:endParaRPr lang="en-US" sz="4800" dirty="0"/>
          </a:p>
        </p:txBody>
      </p:sp>
      <p:sp>
        <p:nvSpPr>
          <p:cNvPr id="8" name="Content Placeholder 7">
            <a:extLst>
              <a:ext uri="{FF2B5EF4-FFF2-40B4-BE49-F238E27FC236}">
                <a16:creationId xmlns:a16="http://schemas.microsoft.com/office/drawing/2014/main" id="{9A7CEA06-8876-5B54-2E18-3921E9FC133D}"/>
              </a:ext>
            </a:extLst>
          </p:cNvPr>
          <p:cNvSpPr>
            <a:spLocks noGrp="1"/>
          </p:cNvSpPr>
          <p:nvPr>
            <p:ph idx="1"/>
          </p:nvPr>
        </p:nvSpPr>
        <p:spPr>
          <a:xfrm>
            <a:off x="4363655" y="4826643"/>
            <a:ext cx="3723909" cy="1700333"/>
          </a:xfrm>
        </p:spPr>
        <p:txBody>
          <a:bodyPr vert="horz" lIns="91440" tIns="45720" rIns="91440" bIns="45720" rtlCol="0" anchor="ctr">
            <a:normAutofit/>
          </a:bodyPr>
          <a:lstStyle/>
          <a:p>
            <a:r>
              <a:rPr lang="en-US" sz="1600" dirty="0"/>
              <a:t>Bonnie Keyes, Mulberry Lane Farm</a:t>
            </a:r>
          </a:p>
        </p:txBody>
      </p:sp>
      <p:pic>
        <p:nvPicPr>
          <p:cNvPr id="4" name="Picture 3" descr="A picture containing grass, road, lush, highland&#10;&#10;Description automatically generated">
            <a:extLst>
              <a:ext uri="{FF2B5EF4-FFF2-40B4-BE49-F238E27FC236}">
                <a16:creationId xmlns:a16="http://schemas.microsoft.com/office/drawing/2014/main" id="{0BF940A6-FD67-50BB-1361-DCE01EBF8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5962"/>
          </a:xfrm>
          <a:prstGeom prst="rect">
            <a:avLst/>
          </a:prstGeom>
        </p:spPr>
      </p:pic>
    </p:spTree>
    <p:extLst>
      <p:ext uri="{BB962C8B-B14F-4D97-AF65-F5344CB8AC3E}">
        <p14:creationId xmlns:p14="http://schemas.microsoft.com/office/powerpoint/2010/main" val="187865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6465-9D10-8122-BDAC-D4A6D4EFDE3E}"/>
              </a:ext>
            </a:extLst>
          </p:cNvPr>
          <p:cNvSpPr>
            <a:spLocks noGrp="1"/>
          </p:cNvSpPr>
          <p:nvPr>
            <p:ph type="title"/>
          </p:nvPr>
        </p:nvSpPr>
        <p:spPr/>
        <p:txBody>
          <a:bodyPr/>
          <a:lstStyle/>
          <a:p>
            <a:r>
              <a:rPr lang="en-US" b="1" dirty="0"/>
              <a:t>Educational Tours</a:t>
            </a:r>
          </a:p>
        </p:txBody>
      </p:sp>
      <p:sp>
        <p:nvSpPr>
          <p:cNvPr id="4" name="Content Placeholder 3">
            <a:extLst>
              <a:ext uri="{FF2B5EF4-FFF2-40B4-BE49-F238E27FC236}">
                <a16:creationId xmlns:a16="http://schemas.microsoft.com/office/drawing/2014/main" id="{C57081A6-68B4-33DF-D85B-70E6C9642A78}"/>
              </a:ext>
            </a:extLst>
          </p:cNvPr>
          <p:cNvSpPr>
            <a:spLocks noGrp="1"/>
          </p:cNvSpPr>
          <p:nvPr>
            <p:ph sz="half" idx="1"/>
          </p:nvPr>
        </p:nvSpPr>
        <p:spPr>
          <a:xfrm>
            <a:off x="628649" y="1825624"/>
            <a:ext cx="4197993" cy="4748795"/>
          </a:xfrm>
        </p:spPr>
        <p:txBody>
          <a:bodyPr>
            <a:normAutofit fontScale="92500" lnSpcReduction="20000"/>
          </a:bodyPr>
          <a:lstStyle/>
          <a:p>
            <a:pPr>
              <a:buClr>
                <a:srgbClr val="C00000"/>
              </a:buClr>
            </a:pPr>
            <a:r>
              <a:rPr lang="en-US" sz="3000" dirty="0"/>
              <a:t>Mission Statement</a:t>
            </a:r>
            <a:r>
              <a:rPr lang="en-US" sz="1700" dirty="0"/>
              <a:t>*</a:t>
            </a:r>
          </a:p>
          <a:p>
            <a:pPr>
              <a:buClr>
                <a:srgbClr val="C00000"/>
              </a:buClr>
            </a:pPr>
            <a:r>
              <a:rPr lang="en-US" sz="3000" dirty="0"/>
              <a:t>3 Main Sources of Revenue</a:t>
            </a:r>
          </a:p>
          <a:p>
            <a:pPr marL="600075" lvl="1" indent="-257175">
              <a:buClr>
                <a:srgbClr val="C00000"/>
              </a:buClr>
              <a:buFont typeface="+mj-lt"/>
              <a:buAutoNum type="arabicPeriod"/>
            </a:pPr>
            <a:r>
              <a:rPr lang="en-US" sz="2600" dirty="0"/>
              <a:t>Guided: </a:t>
            </a:r>
            <a:br>
              <a:rPr lang="en-US" sz="2600" dirty="0"/>
            </a:br>
            <a:r>
              <a:rPr lang="en-US" sz="2600" dirty="0"/>
              <a:t>School Field Trips - Reserved </a:t>
            </a:r>
            <a:r>
              <a:rPr lang="en-US" sz="2600" dirty="0" err="1"/>
              <a:t>Grps</a:t>
            </a:r>
            <a:r>
              <a:rPr lang="en-US" sz="2600" dirty="0"/>
              <a:t> of 20+ Majority are pre-school to 2</a:t>
            </a:r>
            <a:r>
              <a:rPr lang="en-US" sz="2600" baseline="30000" dirty="0"/>
              <a:t>nd</a:t>
            </a:r>
            <a:r>
              <a:rPr lang="en-US" sz="2600" dirty="0"/>
              <a:t> grade</a:t>
            </a:r>
          </a:p>
          <a:p>
            <a:pPr marL="600075" lvl="1" indent="-257175">
              <a:buClr>
                <a:srgbClr val="C00000"/>
              </a:buClr>
              <a:buFont typeface="+mj-lt"/>
              <a:buAutoNum type="arabicPeriod"/>
            </a:pPr>
            <a:r>
              <a:rPr lang="en-US" sz="2600" dirty="0"/>
              <a:t>Self-Guided:</a:t>
            </a:r>
            <a:br>
              <a:rPr lang="en-US" sz="2600" dirty="0"/>
            </a:br>
            <a:r>
              <a:rPr lang="en-US" sz="2600" dirty="0"/>
              <a:t>Families (No </a:t>
            </a:r>
            <a:r>
              <a:rPr lang="en-US" sz="2600" dirty="0" err="1"/>
              <a:t>resv</a:t>
            </a:r>
            <a:r>
              <a:rPr lang="en-US" sz="2600" dirty="0"/>
              <a:t> needed)</a:t>
            </a:r>
          </a:p>
          <a:p>
            <a:pPr marL="600075" lvl="1" indent="-257175">
              <a:buClr>
                <a:srgbClr val="C00000"/>
              </a:buClr>
              <a:buFont typeface="+mj-lt"/>
              <a:buAutoNum type="arabicPeriod"/>
            </a:pPr>
            <a:r>
              <a:rPr lang="en-US" sz="2600" dirty="0"/>
              <a:t>Weddings</a:t>
            </a:r>
          </a:p>
          <a:p>
            <a:pPr marL="342900" lvl="1" indent="0">
              <a:buClr>
                <a:srgbClr val="C00000"/>
              </a:buClr>
              <a:buNone/>
            </a:pPr>
            <a:endParaRPr lang="en-US" sz="2800" dirty="0"/>
          </a:p>
          <a:p>
            <a:pPr marL="0" indent="0">
              <a:buNone/>
            </a:pPr>
            <a:endParaRPr lang="en-US" dirty="0"/>
          </a:p>
        </p:txBody>
      </p:sp>
      <p:sp>
        <p:nvSpPr>
          <p:cNvPr id="5" name="Content Placeholder 4">
            <a:extLst>
              <a:ext uri="{FF2B5EF4-FFF2-40B4-BE49-F238E27FC236}">
                <a16:creationId xmlns:a16="http://schemas.microsoft.com/office/drawing/2014/main" id="{A3D094EF-C66B-ADDB-6F30-FA8B71309D6E}"/>
              </a:ext>
            </a:extLst>
          </p:cNvPr>
          <p:cNvSpPr>
            <a:spLocks noGrp="1"/>
          </p:cNvSpPr>
          <p:nvPr>
            <p:ph sz="half" idx="2"/>
          </p:nvPr>
        </p:nvSpPr>
        <p:spPr>
          <a:xfrm>
            <a:off x="5100897" y="4210011"/>
            <a:ext cx="3630834" cy="1750952"/>
          </a:xfrm>
        </p:spPr>
        <p:txBody>
          <a:bodyPr>
            <a:normAutofit fontScale="92500" lnSpcReduction="20000"/>
          </a:bodyPr>
          <a:lstStyle/>
          <a:p>
            <a:pPr marL="0" indent="0">
              <a:lnSpc>
                <a:spcPct val="120000"/>
              </a:lnSpc>
              <a:buNone/>
            </a:pPr>
            <a:r>
              <a:rPr lang="en-US" sz="2200" b="1" dirty="0">
                <a:solidFill>
                  <a:srgbClr val="C00000"/>
                </a:solidFill>
                <a:latin typeface="Agency FB" panose="020B0503020202020204" pitchFamily="34" charset="0"/>
                <a:cs typeface="Arial" panose="020B0604020202020204" pitchFamily="34" charset="0"/>
              </a:rPr>
              <a:t>Our Mission</a:t>
            </a:r>
            <a:r>
              <a:rPr lang="en-US" sz="2200" dirty="0">
                <a:solidFill>
                  <a:srgbClr val="C00000"/>
                </a:solidFill>
                <a:latin typeface="Agency FB" panose="020B0503020202020204" pitchFamily="34" charset="0"/>
                <a:cs typeface="Arial" panose="020B0604020202020204" pitchFamily="34" charset="0"/>
              </a:rPr>
              <a:t>…</a:t>
            </a:r>
            <a:r>
              <a:rPr lang="en-US" sz="2200" b="1" i="1" dirty="0">
                <a:solidFill>
                  <a:srgbClr val="C00000"/>
                </a:solidFill>
                <a:latin typeface="Agency FB" panose="020B0503020202020204" pitchFamily="34" charset="0"/>
              </a:rPr>
              <a:t>is to provide an ideal country learning environment where people of all ages can interact and learn about farm animals through “hands-on” group &amp; self-guided tours.</a:t>
            </a:r>
          </a:p>
          <a:p>
            <a:endParaRPr lang="en-US" dirty="0"/>
          </a:p>
        </p:txBody>
      </p:sp>
      <p:pic>
        <p:nvPicPr>
          <p:cNvPr id="6" name="Content Placeholder 4">
            <a:extLst>
              <a:ext uri="{FF2B5EF4-FFF2-40B4-BE49-F238E27FC236}">
                <a16:creationId xmlns:a16="http://schemas.microsoft.com/office/drawing/2014/main" id="{5A7E52A1-B49B-1000-CDF6-4D75B6917476}"/>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100897" y="1809996"/>
            <a:ext cx="3421060" cy="2280707"/>
          </a:xfrm>
          <a:prstGeom prst="rect">
            <a:avLst/>
          </a:prstGeom>
        </p:spPr>
      </p:pic>
    </p:spTree>
    <p:extLst>
      <p:ext uri="{BB962C8B-B14F-4D97-AF65-F5344CB8AC3E}">
        <p14:creationId xmlns:p14="http://schemas.microsoft.com/office/powerpoint/2010/main" val="23201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6465-9D10-8122-BDAC-D4A6D4EFDE3E}"/>
              </a:ext>
            </a:extLst>
          </p:cNvPr>
          <p:cNvSpPr>
            <a:spLocks noGrp="1"/>
          </p:cNvSpPr>
          <p:nvPr>
            <p:ph type="title"/>
          </p:nvPr>
        </p:nvSpPr>
        <p:spPr/>
        <p:txBody>
          <a:bodyPr/>
          <a:lstStyle/>
          <a:p>
            <a:r>
              <a:rPr lang="en-US" b="1" dirty="0"/>
              <a:t>Educational Tours</a:t>
            </a:r>
          </a:p>
        </p:txBody>
      </p:sp>
      <p:pic>
        <p:nvPicPr>
          <p:cNvPr id="11" name="Picture 10" descr="A picture containing grass, outdoor, tree, sky&#10;&#10;Description automatically generated">
            <a:extLst>
              <a:ext uri="{FF2B5EF4-FFF2-40B4-BE49-F238E27FC236}">
                <a16:creationId xmlns:a16="http://schemas.microsoft.com/office/drawing/2014/main" id="{A3047A57-CFF4-6231-C427-0673DAC6A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409" y="1843520"/>
            <a:ext cx="6528123" cy="4352081"/>
          </a:xfrm>
          <a:prstGeom prst="rect">
            <a:avLst/>
          </a:prstGeom>
        </p:spPr>
      </p:pic>
      <p:sp>
        <p:nvSpPr>
          <p:cNvPr id="18" name="TextBox 17">
            <a:extLst>
              <a:ext uri="{FF2B5EF4-FFF2-40B4-BE49-F238E27FC236}">
                <a16:creationId xmlns:a16="http://schemas.microsoft.com/office/drawing/2014/main" id="{4CE7F2C5-5DFC-08DD-02BA-6EF9BEFE5A3E}"/>
              </a:ext>
            </a:extLst>
          </p:cNvPr>
          <p:cNvSpPr txBox="1"/>
          <p:nvPr/>
        </p:nvSpPr>
        <p:spPr>
          <a:xfrm>
            <a:off x="0" y="1320300"/>
            <a:ext cx="9144000" cy="523220"/>
          </a:xfrm>
          <a:prstGeom prst="rect">
            <a:avLst/>
          </a:prstGeom>
          <a:noFill/>
        </p:spPr>
        <p:txBody>
          <a:bodyPr wrap="square">
            <a:spAutoFit/>
          </a:bodyPr>
          <a:lstStyle/>
          <a:p>
            <a:pPr marL="342900" lvl="1" algn="ctr">
              <a:buClr>
                <a:srgbClr val="C00000"/>
              </a:buClr>
            </a:pPr>
            <a:r>
              <a:rPr lang="en-US" sz="2800" dirty="0"/>
              <a:t>Guided: School Field Trips - Reserved </a:t>
            </a:r>
            <a:r>
              <a:rPr lang="en-US" sz="2800" dirty="0" err="1"/>
              <a:t>Grps</a:t>
            </a:r>
            <a:r>
              <a:rPr lang="en-US" sz="2800" dirty="0"/>
              <a:t> of 20+</a:t>
            </a:r>
          </a:p>
        </p:txBody>
      </p:sp>
    </p:spTree>
    <p:extLst>
      <p:ext uri="{BB962C8B-B14F-4D97-AF65-F5344CB8AC3E}">
        <p14:creationId xmlns:p14="http://schemas.microsoft.com/office/powerpoint/2010/main" val="358526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634D-0F4D-E47D-AF56-D1ED21C2F7E1}"/>
              </a:ext>
            </a:extLst>
          </p:cNvPr>
          <p:cNvSpPr>
            <a:spLocks noGrp="1"/>
          </p:cNvSpPr>
          <p:nvPr>
            <p:ph type="title"/>
          </p:nvPr>
        </p:nvSpPr>
        <p:spPr/>
        <p:txBody>
          <a:bodyPr/>
          <a:lstStyle/>
          <a:p>
            <a:r>
              <a:rPr lang="en-US" b="1" dirty="0"/>
              <a:t>Educational Tours</a:t>
            </a:r>
          </a:p>
        </p:txBody>
      </p:sp>
      <p:sp>
        <p:nvSpPr>
          <p:cNvPr id="3" name="Content Placeholder 2">
            <a:extLst>
              <a:ext uri="{FF2B5EF4-FFF2-40B4-BE49-F238E27FC236}">
                <a16:creationId xmlns:a16="http://schemas.microsoft.com/office/drawing/2014/main" id="{88ADED20-30C8-BFEF-A564-9FCA46906571}"/>
              </a:ext>
            </a:extLst>
          </p:cNvPr>
          <p:cNvSpPr>
            <a:spLocks noGrp="1"/>
          </p:cNvSpPr>
          <p:nvPr>
            <p:ph idx="1"/>
          </p:nvPr>
        </p:nvSpPr>
        <p:spPr/>
        <p:txBody>
          <a:bodyPr/>
          <a:lstStyle/>
          <a:p>
            <a:r>
              <a:rPr lang="en-US" dirty="0"/>
              <a:t>How we market</a:t>
            </a:r>
          </a:p>
          <a:p>
            <a:pPr marL="971550" lvl="1" indent="-514350">
              <a:buFont typeface="+mj-lt"/>
              <a:buAutoNum type="arabicPeriod"/>
            </a:pPr>
            <a:r>
              <a:rPr lang="en-US" dirty="0"/>
              <a:t>Began w/ handwritten, self-addressed envelopes</a:t>
            </a:r>
          </a:p>
          <a:p>
            <a:pPr marL="971550" lvl="1" indent="-514350">
              <a:buFont typeface="+mj-lt"/>
              <a:buAutoNum type="arabicPeriod"/>
            </a:pPr>
            <a:r>
              <a:rPr lang="en-US" dirty="0"/>
              <a:t>Purchased mailing list –Switched to google search</a:t>
            </a:r>
          </a:p>
          <a:p>
            <a:pPr marL="971550" lvl="1" indent="-514350">
              <a:buFont typeface="+mj-lt"/>
              <a:buAutoNum type="arabicPeriod"/>
            </a:pPr>
            <a:r>
              <a:rPr lang="en-US" dirty="0"/>
              <a:t>Used a catchy envelope to get teachers to open</a:t>
            </a:r>
          </a:p>
          <a:p>
            <a:pPr marL="971550" lvl="1" indent="-514350">
              <a:buFont typeface="+mj-lt"/>
              <a:buAutoNum type="arabicPeriod"/>
            </a:pPr>
            <a:r>
              <a:rPr lang="en-US" dirty="0"/>
              <a:t>Now rely on repeat business but contemplating doing another market campaign using the envelope again</a:t>
            </a:r>
          </a:p>
          <a:p>
            <a:pPr marL="971550" lvl="1" indent="-514350">
              <a:buFont typeface="+mj-lt"/>
              <a:buAutoNum type="arabicPeriod"/>
            </a:pPr>
            <a:r>
              <a:rPr lang="en-US" dirty="0"/>
              <a:t>Keep our field trip rates as low as possible</a:t>
            </a:r>
            <a:r>
              <a:rPr lang="en-US" sz="1600" dirty="0"/>
              <a:t>*</a:t>
            </a:r>
          </a:p>
          <a:p>
            <a:r>
              <a:rPr lang="en-US" dirty="0">
                <a:solidFill>
                  <a:schemeClr val="bg1">
                    <a:lumMod val="75000"/>
                  </a:schemeClr>
                </a:solidFill>
              </a:rPr>
              <a:t>What happens during a tour</a:t>
            </a:r>
          </a:p>
          <a:p>
            <a:r>
              <a:rPr lang="en-US" dirty="0">
                <a:solidFill>
                  <a:schemeClr val="bg1">
                    <a:lumMod val="75000"/>
                  </a:schemeClr>
                </a:solidFill>
              </a:rPr>
              <a:t>How we get them back</a:t>
            </a:r>
          </a:p>
        </p:txBody>
      </p:sp>
      <p:pic>
        <p:nvPicPr>
          <p:cNvPr id="5" name="Picture 4" descr="Background pattern&#10;&#10;Description automatically generated">
            <a:extLst>
              <a:ext uri="{FF2B5EF4-FFF2-40B4-BE49-F238E27FC236}">
                <a16:creationId xmlns:a16="http://schemas.microsoft.com/office/drawing/2014/main" id="{54A2BAB6-D72F-7C10-8386-75566F7C6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47935" y="3786819"/>
            <a:ext cx="1310945" cy="3023885"/>
          </a:xfrm>
          <a:prstGeom prst="rect">
            <a:avLst/>
          </a:prstGeom>
          <a:ln>
            <a:solidFill>
              <a:schemeClr val="tx1"/>
            </a:solidFill>
          </a:ln>
        </p:spPr>
      </p:pic>
    </p:spTree>
    <p:extLst>
      <p:ext uri="{BB962C8B-B14F-4D97-AF65-F5344CB8AC3E}">
        <p14:creationId xmlns:p14="http://schemas.microsoft.com/office/powerpoint/2010/main" val="38499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634D-0F4D-E47D-AF56-D1ED21C2F7E1}"/>
              </a:ext>
            </a:extLst>
          </p:cNvPr>
          <p:cNvSpPr>
            <a:spLocks noGrp="1"/>
          </p:cNvSpPr>
          <p:nvPr>
            <p:ph type="title"/>
          </p:nvPr>
        </p:nvSpPr>
        <p:spPr/>
        <p:txBody>
          <a:bodyPr/>
          <a:lstStyle/>
          <a:p>
            <a:r>
              <a:rPr lang="en-US" b="1" dirty="0"/>
              <a:t>Educational Tours</a:t>
            </a:r>
          </a:p>
        </p:txBody>
      </p:sp>
      <p:sp>
        <p:nvSpPr>
          <p:cNvPr id="3" name="Content Placeholder 2">
            <a:extLst>
              <a:ext uri="{FF2B5EF4-FFF2-40B4-BE49-F238E27FC236}">
                <a16:creationId xmlns:a16="http://schemas.microsoft.com/office/drawing/2014/main" id="{88ADED20-30C8-BFEF-A564-9FCA46906571}"/>
              </a:ext>
            </a:extLst>
          </p:cNvPr>
          <p:cNvSpPr>
            <a:spLocks noGrp="1"/>
          </p:cNvSpPr>
          <p:nvPr>
            <p:ph idx="1"/>
          </p:nvPr>
        </p:nvSpPr>
        <p:spPr>
          <a:xfrm>
            <a:off x="628650" y="1825624"/>
            <a:ext cx="7886700" cy="5211783"/>
          </a:xfrm>
        </p:spPr>
        <p:txBody>
          <a:bodyPr>
            <a:normAutofit/>
          </a:bodyPr>
          <a:lstStyle/>
          <a:p>
            <a:r>
              <a:rPr lang="en-US" dirty="0">
                <a:solidFill>
                  <a:schemeClr val="bg1">
                    <a:lumMod val="75000"/>
                  </a:schemeClr>
                </a:solidFill>
              </a:rPr>
              <a:t>How we market</a:t>
            </a:r>
          </a:p>
          <a:p>
            <a:r>
              <a:rPr lang="en-US" dirty="0"/>
              <a:t>What happens during a tour</a:t>
            </a:r>
          </a:p>
          <a:p>
            <a:pPr marL="914400" lvl="1" indent="-457200">
              <a:buFont typeface="+mj-lt"/>
              <a:buAutoNum type="arabicPeriod"/>
            </a:pPr>
            <a:r>
              <a:rPr lang="en-US" dirty="0"/>
              <a:t>Assigned a tour guide</a:t>
            </a:r>
          </a:p>
          <a:p>
            <a:pPr marL="914400" lvl="1" indent="-457200">
              <a:buFont typeface="+mj-lt"/>
              <a:buAutoNum type="arabicPeriod"/>
            </a:pPr>
            <a:r>
              <a:rPr lang="en-US" dirty="0"/>
              <a:t>Group size 55 to 60</a:t>
            </a:r>
            <a:r>
              <a:rPr lang="en-US" sz="1600" dirty="0"/>
              <a:t>*</a:t>
            </a:r>
          </a:p>
          <a:p>
            <a:pPr marL="914400" lvl="1" indent="-457200">
              <a:buFont typeface="+mj-lt"/>
              <a:buAutoNum type="arabicPeriod"/>
            </a:pPr>
            <a:r>
              <a:rPr lang="en-US" dirty="0"/>
              <a:t>Educational information w/ hands-on experience</a:t>
            </a:r>
          </a:p>
          <a:p>
            <a:pPr marL="914400" lvl="1" indent="-457200">
              <a:buFont typeface="+mj-lt"/>
              <a:buAutoNum type="arabicPeriod"/>
            </a:pPr>
            <a:r>
              <a:rPr lang="en-US" dirty="0"/>
              <a:t>Tour 1½ </a:t>
            </a:r>
            <a:r>
              <a:rPr lang="en-US" dirty="0" err="1"/>
              <a:t>hr</a:t>
            </a:r>
            <a:r>
              <a:rPr lang="en-US" dirty="0"/>
              <a:t> w/ ideal visit 3 hours total</a:t>
            </a:r>
            <a:r>
              <a:rPr lang="en-US" sz="1600" dirty="0"/>
              <a:t>*</a:t>
            </a:r>
          </a:p>
          <a:p>
            <a:pPr marL="914400" lvl="1" indent="-457200">
              <a:buFont typeface="+mj-lt"/>
              <a:buAutoNum type="arabicPeriod"/>
            </a:pPr>
            <a:r>
              <a:rPr lang="en-US" dirty="0"/>
              <a:t>Once tour complete – animal area no longer available</a:t>
            </a:r>
          </a:p>
          <a:p>
            <a:pPr marL="914400" lvl="1" indent="-457200">
              <a:buFont typeface="+mj-lt"/>
              <a:buAutoNum type="arabicPeriod"/>
            </a:pPr>
            <a:r>
              <a:rPr lang="en-US" dirty="0"/>
              <a:t>Spring – feature the newborn baby animals</a:t>
            </a:r>
          </a:p>
          <a:p>
            <a:pPr marL="914400" lvl="1" indent="-457200">
              <a:buFont typeface="+mj-lt"/>
              <a:buAutoNum type="arabicPeriod"/>
            </a:pPr>
            <a:r>
              <a:rPr lang="en-US" dirty="0"/>
              <a:t>Summer – focus on play &amp; fun time in the picnic area</a:t>
            </a:r>
          </a:p>
          <a:p>
            <a:pPr marL="914400" lvl="1" indent="-457200">
              <a:buFont typeface="+mj-lt"/>
              <a:buAutoNum type="arabicPeriod"/>
            </a:pPr>
            <a:r>
              <a:rPr lang="en-US" dirty="0"/>
              <a:t>Fall – focus on the FREE you-pick pumpkin</a:t>
            </a:r>
          </a:p>
          <a:p>
            <a:r>
              <a:rPr lang="en-US" dirty="0">
                <a:solidFill>
                  <a:schemeClr val="bg1">
                    <a:lumMod val="75000"/>
                  </a:schemeClr>
                </a:solidFill>
              </a:rPr>
              <a:t>How we get them back</a:t>
            </a:r>
          </a:p>
        </p:txBody>
      </p:sp>
      <p:pic>
        <p:nvPicPr>
          <p:cNvPr id="7" name="Picture 6" descr="A child holding a sheep&#10;&#10;Description automatically generated with low confidence">
            <a:extLst>
              <a:ext uri="{FF2B5EF4-FFF2-40B4-BE49-F238E27FC236}">
                <a16:creationId xmlns:a16="http://schemas.microsoft.com/office/drawing/2014/main" id="{47D47919-E439-C87F-9E13-7D96058B2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204" y="365387"/>
            <a:ext cx="1987952" cy="2650603"/>
          </a:xfrm>
          <a:prstGeom prst="rect">
            <a:avLst/>
          </a:prstGeom>
        </p:spPr>
      </p:pic>
    </p:spTree>
    <p:extLst>
      <p:ext uri="{BB962C8B-B14F-4D97-AF65-F5344CB8AC3E}">
        <p14:creationId xmlns:p14="http://schemas.microsoft.com/office/powerpoint/2010/main" val="3374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634D-0F4D-E47D-AF56-D1ED21C2F7E1}"/>
              </a:ext>
            </a:extLst>
          </p:cNvPr>
          <p:cNvSpPr>
            <a:spLocks noGrp="1"/>
          </p:cNvSpPr>
          <p:nvPr>
            <p:ph type="title"/>
          </p:nvPr>
        </p:nvSpPr>
        <p:spPr/>
        <p:txBody>
          <a:bodyPr/>
          <a:lstStyle/>
          <a:p>
            <a:r>
              <a:rPr lang="en-US" b="1" dirty="0"/>
              <a:t>Educational Tours</a:t>
            </a:r>
          </a:p>
        </p:txBody>
      </p:sp>
      <p:sp>
        <p:nvSpPr>
          <p:cNvPr id="3" name="Content Placeholder 2">
            <a:extLst>
              <a:ext uri="{FF2B5EF4-FFF2-40B4-BE49-F238E27FC236}">
                <a16:creationId xmlns:a16="http://schemas.microsoft.com/office/drawing/2014/main" id="{88ADED20-30C8-BFEF-A564-9FCA46906571}"/>
              </a:ext>
            </a:extLst>
          </p:cNvPr>
          <p:cNvSpPr>
            <a:spLocks noGrp="1"/>
          </p:cNvSpPr>
          <p:nvPr>
            <p:ph idx="1"/>
          </p:nvPr>
        </p:nvSpPr>
        <p:spPr>
          <a:xfrm>
            <a:off x="628650" y="1825624"/>
            <a:ext cx="4945869" cy="5211783"/>
          </a:xfrm>
        </p:spPr>
        <p:txBody>
          <a:bodyPr>
            <a:normAutofit/>
          </a:bodyPr>
          <a:lstStyle/>
          <a:p>
            <a:r>
              <a:rPr lang="en-US" dirty="0">
                <a:solidFill>
                  <a:schemeClr val="bg1">
                    <a:lumMod val="75000"/>
                  </a:schemeClr>
                </a:solidFill>
              </a:rPr>
              <a:t>How we market</a:t>
            </a:r>
          </a:p>
          <a:p>
            <a:r>
              <a:rPr lang="en-US" dirty="0">
                <a:solidFill>
                  <a:schemeClr val="bg1">
                    <a:lumMod val="75000"/>
                  </a:schemeClr>
                </a:solidFill>
              </a:rPr>
              <a:t>What happens during a tour</a:t>
            </a:r>
          </a:p>
          <a:p>
            <a:r>
              <a:rPr lang="en-US" dirty="0"/>
              <a:t>How we get them back</a:t>
            </a:r>
          </a:p>
          <a:p>
            <a:pPr marL="971550" lvl="1" indent="-514350">
              <a:buFont typeface="+mj-lt"/>
              <a:buAutoNum type="arabicPeriod"/>
            </a:pPr>
            <a:r>
              <a:rPr lang="en-US" b="0" i="0" dirty="0">
                <a:solidFill>
                  <a:srgbClr val="4D5156"/>
                </a:solidFill>
                <a:effectLst/>
              </a:rPr>
              <a:t>FREE – </a:t>
            </a:r>
            <a:r>
              <a:rPr lang="en-US" b="0" i="1" dirty="0">
                <a:solidFill>
                  <a:srgbClr val="4D5156"/>
                </a:solidFill>
                <a:effectLst/>
              </a:rPr>
              <a:t>has been called the most powerful word in the history of marketing</a:t>
            </a:r>
            <a:r>
              <a:rPr lang="en-US" sz="1600" b="0" i="1" dirty="0">
                <a:solidFill>
                  <a:srgbClr val="4D5156"/>
                </a:solidFill>
                <a:effectLst/>
              </a:rPr>
              <a:t>*</a:t>
            </a:r>
          </a:p>
          <a:p>
            <a:pPr marL="971550" lvl="1" indent="-514350">
              <a:buFont typeface="+mj-lt"/>
              <a:buAutoNum type="arabicPeriod"/>
            </a:pPr>
            <a:r>
              <a:rPr lang="en-US" dirty="0">
                <a:solidFill>
                  <a:srgbClr val="4D5156"/>
                </a:solidFill>
              </a:rPr>
              <a:t>Families return for the unstructured “self-guided” tour</a:t>
            </a:r>
            <a:r>
              <a:rPr lang="en-US" sz="1600" dirty="0">
                <a:solidFill>
                  <a:srgbClr val="4D5156"/>
                </a:solidFill>
              </a:rPr>
              <a:t>*</a:t>
            </a:r>
          </a:p>
        </p:txBody>
      </p:sp>
      <p:pic>
        <p:nvPicPr>
          <p:cNvPr id="4" name="Picture 3" descr="Graphical user interface, website&#10;&#10;Description automatically generated">
            <a:extLst>
              <a:ext uri="{FF2B5EF4-FFF2-40B4-BE49-F238E27FC236}">
                <a16:creationId xmlns:a16="http://schemas.microsoft.com/office/drawing/2014/main" id="{49829C97-E48F-03CD-477E-0989780EF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840" y="1690688"/>
            <a:ext cx="1460122" cy="3143797"/>
          </a:xfrm>
          <a:prstGeom prst="rect">
            <a:avLst/>
          </a:prstGeom>
          <a:ln>
            <a:solidFill>
              <a:schemeClr val="tx1"/>
            </a:solidFill>
          </a:ln>
        </p:spPr>
      </p:pic>
      <p:pic>
        <p:nvPicPr>
          <p:cNvPr id="5" name="Picture 4" descr="Map&#10;&#10;Description automatically generated">
            <a:extLst>
              <a:ext uri="{FF2B5EF4-FFF2-40B4-BE49-F238E27FC236}">
                <a16:creationId xmlns:a16="http://schemas.microsoft.com/office/drawing/2014/main" id="{53100B63-6E09-B12B-D64C-1102BB3D3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284" y="1690689"/>
            <a:ext cx="1480709" cy="3143796"/>
          </a:xfrm>
          <a:prstGeom prst="rect">
            <a:avLst/>
          </a:prstGeom>
          <a:ln>
            <a:solidFill>
              <a:schemeClr val="tx1"/>
            </a:solidFill>
          </a:ln>
        </p:spPr>
      </p:pic>
    </p:spTree>
    <p:extLst>
      <p:ext uri="{BB962C8B-B14F-4D97-AF65-F5344CB8AC3E}">
        <p14:creationId xmlns:p14="http://schemas.microsoft.com/office/powerpoint/2010/main" val="376114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26F2-E529-48D9-EE8E-221FF21BB829}"/>
              </a:ext>
            </a:extLst>
          </p:cNvPr>
          <p:cNvSpPr>
            <a:spLocks noGrp="1"/>
          </p:cNvSpPr>
          <p:nvPr>
            <p:ph type="title"/>
          </p:nvPr>
        </p:nvSpPr>
        <p:spPr/>
        <p:txBody>
          <a:bodyPr/>
          <a:lstStyle/>
          <a:p>
            <a:r>
              <a:rPr lang="en-US" b="1" dirty="0"/>
              <a:t>Educational Tours</a:t>
            </a:r>
            <a:endParaRPr lang="en-US" dirty="0"/>
          </a:p>
        </p:txBody>
      </p:sp>
      <p:sp>
        <p:nvSpPr>
          <p:cNvPr id="3" name="Content Placeholder 2">
            <a:extLst>
              <a:ext uri="{FF2B5EF4-FFF2-40B4-BE49-F238E27FC236}">
                <a16:creationId xmlns:a16="http://schemas.microsoft.com/office/drawing/2014/main" id="{B046B490-AAB5-4CE5-A6FB-DC220214CC22}"/>
              </a:ext>
            </a:extLst>
          </p:cNvPr>
          <p:cNvSpPr>
            <a:spLocks noGrp="1"/>
          </p:cNvSpPr>
          <p:nvPr>
            <p:ph idx="1"/>
          </p:nvPr>
        </p:nvSpPr>
        <p:spPr/>
        <p:txBody>
          <a:bodyPr/>
          <a:lstStyle/>
          <a:p>
            <a:r>
              <a:rPr lang="en-US" dirty="0"/>
              <a:t>Take A-way</a:t>
            </a:r>
          </a:p>
          <a:p>
            <a:pPr marL="914400" lvl="1" indent="-457200">
              <a:buFont typeface="+mj-lt"/>
              <a:buAutoNum type="arabicPeriod"/>
            </a:pPr>
            <a:r>
              <a:rPr lang="en-US" dirty="0"/>
              <a:t>What is your niche?</a:t>
            </a:r>
          </a:p>
          <a:p>
            <a:pPr marL="914400" lvl="1" indent="-457200">
              <a:buFont typeface="+mj-lt"/>
              <a:buAutoNum type="arabicPeriod"/>
            </a:pPr>
            <a:r>
              <a:rPr lang="en-US" dirty="0"/>
              <a:t>What can you do to diversify to bring added revenue</a:t>
            </a:r>
          </a:p>
          <a:p>
            <a:pPr marL="914400" lvl="1" indent="-457200">
              <a:buFont typeface="+mj-lt"/>
              <a:buAutoNum type="arabicPeriod"/>
            </a:pPr>
            <a:r>
              <a:rPr lang="en-US" dirty="0"/>
              <a:t>Determine what works for you</a:t>
            </a:r>
          </a:p>
          <a:p>
            <a:pPr marL="457200" lvl="1" indent="0">
              <a:buNone/>
            </a:pPr>
            <a:endParaRPr lang="en-US" dirty="0"/>
          </a:p>
          <a:p>
            <a:pPr marL="914400" lvl="1" indent="-457200">
              <a:buFont typeface="+mj-lt"/>
              <a:buAutoNum type="arabicPeriod"/>
            </a:pPr>
            <a:endParaRPr lang="en-US" dirty="0"/>
          </a:p>
        </p:txBody>
      </p:sp>
      <p:pic>
        <p:nvPicPr>
          <p:cNvPr id="5" name="Picture 4" descr="A person and a child petting a cow&#10;&#10;Description automatically generated with medium confidence">
            <a:extLst>
              <a:ext uri="{FF2B5EF4-FFF2-40B4-BE49-F238E27FC236}">
                <a16:creationId xmlns:a16="http://schemas.microsoft.com/office/drawing/2014/main" id="{6B65CD2E-D56F-DA60-2DD8-065D4C7F2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015" y="3668870"/>
            <a:ext cx="3341936" cy="2508093"/>
          </a:xfrm>
          <a:prstGeom prst="rect">
            <a:avLst/>
          </a:prstGeom>
        </p:spPr>
      </p:pic>
    </p:spTree>
    <p:extLst>
      <p:ext uri="{BB962C8B-B14F-4D97-AF65-F5344CB8AC3E}">
        <p14:creationId xmlns:p14="http://schemas.microsoft.com/office/powerpoint/2010/main" val="185912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1851-D940-486C-A128-CF127FF34039}"/>
              </a:ext>
            </a:extLst>
          </p:cNvPr>
          <p:cNvSpPr>
            <a:spLocks noGrp="1"/>
          </p:cNvSpPr>
          <p:nvPr>
            <p:ph type="title"/>
          </p:nvPr>
        </p:nvSpPr>
        <p:spPr>
          <a:xfrm>
            <a:off x="361955" y="5099771"/>
            <a:ext cx="3875575" cy="1700333"/>
          </a:xfrm>
        </p:spPr>
        <p:txBody>
          <a:bodyPr vert="horz" lIns="91440" tIns="45720" rIns="91440" bIns="45720" rtlCol="0" anchor="ctr">
            <a:normAutofit/>
          </a:bodyPr>
          <a:lstStyle/>
          <a:p>
            <a:r>
              <a:rPr lang="en-US" sz="2400" b="0" i="0" dirty="0">
                <a:solidFill>
                  <a:srgbClr val="222222"/>
                </a:solidFill>
                <a:effectLst/>
                <a:latin typeface="Arial" panose="020B0604020202020204" pitchFamily="34" charset="0"/>
              </a:rPr>
              <a:t>Agricultural Tourism Tours</a:t>
            </a:r>
            <a:br>
              <a:rPr lang="en-US" sz="2400" b="0" i="0" dirty="0">
                <a:solidFill>
                  <a:srgbClr val="222222"/>
                </a:solidFill>
                <a:effectLst/>
                <a:latin typeface="Arial" panose="020B0604020202020204" pitchFamily="34" charset="0"/>
              </a:rPr>
            </a:br>
            <a:r>
              <a:rPr lang="en-US" sz="2400" b="0" i="0" dirty="0">
                <a:solidFill>
                  <a:srgbClr val="222222"/>
                </a:solidFill>
                <a:effectLst/>
                <a:latin typeface="Arial" panose="020B0604020202020204" pitchFamily="34" charset="0"/>
              </a:rPr>
              <a:t>     - Educational Tours</a:t>
            </a:r>
            <a:endParaRPr lang="en-US" sz="4800" dirty="0"/>
          </a:p>
        </p:txBody>
      </p:sp>
      <p:sp>
        <p:nvSpPr>
          <p:cNvPr id="8" name="Content Placeholder 7">
            <a:extLst>
              <a:ext uri="{FF2B5EF4-FFF2-40B4-BE49-F238E27FC236}">
                <a16:creationId xmlns:a16="http://schemas.microsoft.com/office/drawing/2014/main" id="{9A7CEA06-8876-5B54-2E18-3921E9FC133D}"/>
              </a:ext>
            </a:extLst>
          </p:cNvPr>
          <p:cNvSpPr>
            <a:spLocks noGrp="1"/>
          </p:cNvSpPr>
          <p:nvPr>
            <p:ph idx="1"/>
          </p:nvPr>
        </p:nvSpPr>
        <p:spPr>
          <a:xfrm>
            <a:off x="4354266" y="5099770"/>
            <a:ext cx="3723909" cy="1700333"/>
          </a:xfrm>
        </p:spPr>
        <p:txBody>
          <a:bodyPr vert="horz" lIns="91440" tIns="45720" rIns="91440" bIns="45720" rtlCol="0" anchor="ctr">
            <a:normAutofit/>
          </a:bodyPr>
          <a:lstStyle/>
          <a:p>
            <a:r>
              <a:rPr lang="en-US" sz="1600" dirty="0"/>
              <a:t>Bonnie Keyes, Mulberry Lane Farm</a:t>
            </a:r>
          </a:p>
        </p:txBody>
      </p:sp>
      <p:pic>
        <p:nvPicPr>
          <p:cNvPr id="4" name="Picture 3" descr="A picture containing grass, road, lush, highland&#10;&#10;Description automatically generated">
            <a:extLst>
              <a:ext uri="{FF2B5EF4-FFF2-40B4-BE49-F238E27FC236}">
                <a16:creationId xmlns:a16="http://schemas.microsoft.com/office/drawing/2014/main" id="{0BF940A6-FD67-50BB-1361-DCE01EBF8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25962"/>
          </a:xfrm>
          <a:prstGeom prst="rect">
            <a:avLst/>
          </a:prstGeom>
        </p:spPr>
      </p:pic>
      <p:sp>
        <p:nvSpPr>
          <p:cNvPr id="3" name="Rectangle 2">
            <a:extLst>
              <a:ext uri="{FF2B5EF4-FFF2-40B4-BE49-F238E27FC236}">
                <a16:creationId xmlns:a16="http://schemas.microsoft.com/office/drawing/2014/main" id="{92335E13-7BE1-E343-8FA8-0DFEC5F3AFB4}"/>
              </a:ext>
            </a:extLst>
          </p:cNvPr>
          <p:cNvSpPr/>
          <p:nvPr/>
        </p:nvSpPr>
        <p:spPr>
          <a:xfrm>
            <a:off x="0" y="4610784"/>
            <a:ext cx="9144000" cy="923330"/>
          </a:xfrm>
          <a:prstGeom prst="rect">
            <a:avLst/>
          </a:prstGeom>
          <a:noFill/>
        </p:spPr>
        <p:txBody>
          <a:bodyPr wrap="square" lIns="91440" tIns="45720" rIns="91440" bIns="45720">
            <a:spAutoFit/>
          </a:bodyPr>
          <a:lstStyle/>
          <a:p>
            <a:pPr algn="ctr"/>
            <a:r>
              <a:rPr lang="en-US" sz="5400" b="0" cap="none" spc="0" dirty="0">
                <a:ln w="0"/>
                <a:solidFill>
                  <a:srgbClr val="CC3300"/>
                </a:solidFill>
                <a:effectLst>
                  <a:outerShdw blurRad="38100" dist="19050" dir="2700000" algn="tl" rotWithShape="0">
                    <a:schemeClr val="dk1">
                      <a:alpha val="40000"/>
                    </a:schemeClr>
                  </a:outerShdw>
                </a:effectLst>
              </a:rPr>
              <a:t>Thank you for participating!</a:t>
            </a:r>
          </a:p>
        </p:txBody>
      </p:sp>
    </p:spTree>
    <p:extLst>
      <p:ext uri="{BB962C8B-B14F-4D97-AF65-F5344CB8AC3E}">
        <p14:creationId xmlns:p14="http://schemas.microsoft.com/office/powerpoint/2010/main" val="10328648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969</Words>
  <Application>Microsoft Office PowerPoint</Application>
  <PresentationFormat>On-screen Show (4:3)</PresentationFormat>
  <Paragraphs>99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Agency FB</vt:lpstr>
      <vt:lpstr>Arial</vt:lpstr>
      <vt:lpstr>Calibri</vt:lpstr>
      <vt:lpstr>Calibri Light</vt:lpstr>
      <vt:lpstr>Office Theme</vt:lpstr>
      <vt:lpstr>Agricultural Tourism Tours      - Educational Tours</vt:lpstr>
      <vt:lpstr>Educational Tours</vt:lpstr>
      <vt:lpstr>Educational Tours</vt:lpstr>
      <vt:lpstr>Educational Tours</vt:lpstr>
      <vt:lpstr>Educational Tours</vt:lpstr>
      <vt:lpstr>Educational Tours</vt:lpstr>
      <vt:lpstr>Educational Tours</vt:lpstr>
      <vt:lpstr>Agricultural Tourism Tours      - Educational Tours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Mulberry Lane Farm</dc:title>
  <dc:creator>Bonnie Keyes</dc:creator>
  <cp:lastModifiedBy>Bonnie Keyes</cp:lastModifiedBy>
  <cp:revision>17</cp:revision>
  <cp:lastPrinted>2023-01-27T22:44:32Z</cp:lastPrinted>
  <dcterms:created xsi:type="dcterms:W3CDTF">2018-12-05T13:55:33Z</dcterms:created>
  <dcterms:modified xsi:type="dcterms:W3CDTF">2023-01-27T22:57:08Z</dcterms:modified>
</cp:coreProperties>
</file>