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3" r:id="rId21"/>
    <p:sldId id="275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32"/>
  </p:normalViewPr>
  <p:slideViewPr>
    <p:cSldViewPr snapToGrid="0" snapToObjects="1">
      <p:cViewPr varScale="1">
        <p:scale>
          <a:sx n="90" d="100"/>
          <a:sy n="90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E0811-1799-7E4A-BFB3-66EC78EE3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46D22-9D3B-3743-B5C0-F6E768B8D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431C-463C-9A46-A727-6E292893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C5423-251D-384E-8344-E80F8CF4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D23FB-7CB3-184B-ABDD-E7EBCAA2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2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AD69F-2F19-CC4F-8576-671672EA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EF54F-23E0-2F45-A3FC-A264D207D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944E6-0AF3-B44B-9464-BC818759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82F47-2197-684A-B5E2-30BC8072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09C34-2E3D-9544-A01A-6CC46E5DB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8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570157-7DD0-6545-B4B1-ABC16F40A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D8368-FBB6-134E-94B9-A7BCDA86F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BF92C-5E00-6C4F-AD94-73C75ABB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2747C-7904-8E48-877B-C8556FE48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C00D7-E68B-0646-B0FC-C3A7A89C9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94FB-D7D3-644A-90ED-171B1AD3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027C6-81B7-AB4D-96AC-717D23841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93EBF-6D8C-7143-A6D4-419A281A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EF926-52AF-A04F-BA58-E8332535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59162-D5CA-234D-AE94-8DFCE996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0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5014-0509-2045-9DB3-5E3445E61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A375A-0357-AA4C-83D5-2089FD583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6A44C-2780-6242-95A8-ACAA050B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A771C-635E-7A40-87DE-7D7BB00A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EA5E8-DF13-5D40-84A5-928CCE19F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3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96160-694F-FA4D-A412-A0AD86E8B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BEF7F-E16B-CF40-B88B-18F436FA8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38888-92AC-0B4A-971F-7B673549E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5F6A4-95BE-E341-AC90-9E32A2CE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C5E15-361F-BC47-9166-A3179E0E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AAD7D-C30A-2F4C-91C7-3506FEC9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1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F2FEB-9DD6-F645-B89A-FD170173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8FD70-F10A-824B-AC65-6E0047D4B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358E4-E518-1944-A15F-60478629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E622AA-FB55-FE47-B3BB-4E9E92E67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D94718-FF39-ED44-9A34-66BAFF25A4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901B3F-5368-7C40-9611-948ECBDD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72834-58C3-9E48-8A55-071090C6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C6A11-99EE-6046-9BAF-75DECB4F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3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D5CC4-0415-2A44-A856-B44F96216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91BC7-6FC2-8C46-8971-BCEE03AC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EE2E5-173F-DC41-BC64-1E1B84A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3D2D6F-3F69-5842-BBDA-4DFC03F6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E6A8E8-B994-D34E-B600-2AC76087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B1DEB-A067-D142-836D-344E5E49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2F019-014C-BE4B-BE06-7AF38F7B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ABC16-6A30-F044-BB4C-C75E408D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5AE46-2CFC-3140-AEFF-20A93FBAC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E0FD0-C866-3F4D-AFF6-2B844321A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64AB3-17F8-DC4A-8EDC-C67FCF7F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E86DA-2103-AF4F-A4D0-D88EE93A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BBF5F-F7E7-D141-9C8F-7D1F9F2A2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4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7933D-1152-BC45-AC41-E4011E1C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00081C-A22A-0240-B4AB-553F525A8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1DC10-60B1-ED4C-A308-CFB3B22E6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FAFFD-414C-CF4D-8BFE-A8A65A6F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A64DD-B780-8E4B-A583-049FF0C86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4B6B0-7736-BE46-827C-7204AF0D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7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B01B3-479F-D046-BF65-03D0D8C8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91376-615F-4A41-9AE9-1A60394BD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98C6-604D-CB4A-A180-1B1916C0F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5812-9B5B-4C4E-82CE-6E33A8BBED7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87ED3-E4F4-CB4C-BFDF-41B1FF856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AF8E2-0993-0E42-AC65-C7F9774D4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2362C-8DC5-614D-A367-B75DC57B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2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605E-F995-A742-896F-1E6158CFA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Farmer Perceptions of Raspberry and Strawberry Production In Tunnels: Management and Marketing Implications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F63E2-4D3A-DB4B-8C73-827CB7B97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Conner</a:t>
            </a:r>
          </a:p>
          <a:p>
            <a:r>
              <a:rPr lang="en-US" dirty="0"/>
              <a:t>Department of Community Development and Applied Economics</a:t>
            </a:r>
          </a:p>
          <a:p>
            <a:r>
              <a:rPr lang="en-US" dirty="0"/>
              <a:t>University of Vermont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2D8D25-B817-D142-8F1B-A0E180F02977}"/>
              </a:ext>
            </a:extLst>
          </p:cNvPr>
          <p:cNvSpPr txBox="1"/>
          <p:nvPr/>
        </p:nvSpPr>
        <p:spPr>
          <a:xfrm>
            <a:off x="232229" y="3483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95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C2B3D-B4E5-FA48-BEDB-3B01054CB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0B77A-F636-884F-B69D-CD51F0ECD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Berry Quality</a:t>
            </a:r>
          </a:p>
          <a:p>
            <a:r>
              <a:rPr lang="en-US" dirty="0"/>
              <a:t>Yield</a:t>
            </a:r>
          </a:p>
          <a:p>
            <a:r>
              <a:rPr lang="en-US" dirty="0"/>
              <a:t>Size</a:t>
            </a:r>
          </a:p>
          <a:p>
            <a:r>
              <a:rPr lang="en-US" dirty="0"/>
              <a:t>Taste</a:t>
            </a:r>
          </a:p>
          <a:p>
            <a:r>
              <a:rPr lang="en-US" dirty="0"/>
              <a:t>Cull %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beautiful raspberry">
            <a:extLst>
              <a:ext uri="{FF2B5EF4-FFF2-40B4-BE49-F238E27FC236}">
                <a16:creationId xmlns:a16="http://schemas.microsoft.com/office/drawing/2014/main" id="{4034323D-D1AA-294B-B5F0-C2437E40F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329" y="1690688"/>
            <a:ext cx="6731000" cy="44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8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21FB8-BAEB-5B4F-8718-BB80AC182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FEFA1-F3B4-6C47-AB37-5413D9A93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Season extension</a:t>
            </a:r>
          </a:p>
          <a:p>
            <a:endParaRPr lang="en-US" dirty="0"/>
          </a:p>
          <a:p>
            <a:r>
              <a:rPr lang="en-US" dirty="0"/>
              <a:t>Protection: “Cannot grow without tunnels”</a:t>
            </a:r>
          </a:p>
          <a:p>
            <a:endParaRPr lang="en-US" dirty="0"/>
          </a:p>
          <a:p>
            <a:r>
              <a:rPr lang="en-US" dirty="0"/>
              <a:t>Risk management: “self-insurance” for crops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28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BB947-E088-6143-93D3-AB18915DF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0E4F7-843B-2F46-ACDF-4BCB97604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Different Pest pressures</a:t>
            </a:r>
          </a:p>
          <a:p>
            <a:endParaRPr lang="en-US" dirty="0"/>
          </a:p>
          <a:p>
            <a:r>
              <a:rPr lang="en-US" dirty="0"/>
              <a:t>“Petri dish”</a:t>
            </a:r>
          </a:p>
          <a:p>
            <a:endParaRPr lang="en-US" dirty="0"/>
          </a:p>
          <a:p>
            <a:r>
              <a:rPr lang="en-US" dirty="0"/>
              <a:t>More proactive scouting</a:t>
            </a:r>
          </a:p>
          <a:p>
            <a:endParaRPr lang="en-US" dirty="0"/>
          </a:p>
          <a:p>
            <a:r>
              <a:rPr lang="en-US" dirty="0"/>
              <a:t>Predatory mites and lacewings</a:t>
            </a:r>
          </a:p>
        </p:txBody>
      </p:sp>
      <p:pic>
        <p:nvPicPr>
          <p:cNvPr id="2050" name="Picture 2" descr="Image result for petri dish">
            <a:extLst>
              <a:ext uri="{FF2B5EF4-FFF2-40B4-BE49-F238E27FC236}">
                <a16:creationId xmlns:a16="http://schemas.microsoft.com/office/drawing/2014/main" id="{083BF163-5890-F345-9A16-8334A11A7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029" y="1992993"/>
            <a:ext cx="294640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401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C3E69-55A3-C342-84CB-301262A1C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B0F2-8AB4-B94F-92A0-8EB61994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Fertility</a:t>
            </a:r>
          </a:p>
          <a:p>
            <a:r>
              <a:rPr lang="en-US" dirty="0"/>
              <a:t>More frequent</a:t>
            </a:r>
          </a:p>
          <a:p>
            <a:pPr lvl="1"/>
            <a:r>
              <a:rPr lang="en-US" dirty="0"/>
              <a:t>Soil samples</a:t>
            </a:r>
          </a:p>
          <a:p>
            <a:pPr lvl="1"/>
            <a:r>
              <a:rPr lang="en-US" dirty="0"/>
              <a:t>Tissue samples</a:t>
            </a:r>
          </a:p>
        </p:txBody>
      </p:sp>
      <p:pic>
        <p:nvPicPr>
          <p:cNvPr id="3074" name="Picture 2" descr="Image result for soil sample">
            <a:extLst>
              <a:ext uri="{FF2B5EF4-FFF2-40B4-BE49-F238E27FC236}">
                <a16:creationId xmlns:a16="http://schemas.microsoft.com/office/drawing/2014/main" id="{FA86813B-BA74-8745-922F-A6C6BC4E3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679" y="3275693"/>
            <a:ext cx="40259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838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1ECBB-B979-3440-8834-51628E2D1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EC74A-1E50-0844-BA9C-E7E21305E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Challenges</a:t>
            </a:r>
          </a:p>
          <a:p>
            <a:endParaRPr lang="en-US" dirty="0"/>
          </a:p>
          <a:p>
            <a:r>
              <a:rPr lang="en-US" dirty="0"/>
              <a:t>Ventilation</a:t>
            </a:r>
          </a:p>
          <a:p>
            <a:r>
              <a:rPr lang="en-US" dirty="0"/>
              <a:t>Mechanization</a:t>
            </a:r>
          </a:p>
        </p:txBody>
      </p:sp>
      <p:pic>
        <p:nvPicPr>
          <p:cNvPr id="4098" name="Picture 2" descr="Image result for high tunnel ventilation">
            <a:extLst>
              <a:ext uri="{FF2B5EF4-FFF2-40B4-BE49-F238E27FC236}">
                <a16:creationId xmlns:a16="http://schemas.microsoft.com/office/drawing/2014/main" id="{C479546C-6179-614C-9DCF-7AF0D4C5E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92" y="1274536"/>
            <a:ext cx="4483100" cy="44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964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20BAE-79F6-E049-9A65-A6CDC3EE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3871-11CC-B24D-BA2F-2A28B016A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Berry quality: size, consistency, quality= “brand”</a:t>
            </a:r>
          </a:p>
          <a:p>
            <a:endParaRPr lang="en-US" dirty="0"/>
          </a:p>
          <a:p>
            <a:r>
              <a:rPr lang="en-US" dirty="0"/>
              <a:t>Extended season piece premium</a:t>
            </a:r>
          </a:p>
          <a:p>
            <a:endParaRPr lang="en-US" dirty="0"/>
          </a:p>
          <a:p>
            <a:r>
              <a:rPr lang="en-US" dirty="0"/>
              <a:t>Attract customers</a:t>
            </a:r>
          </a:p>
        </p:txBody>
      </p:sp>
      <p:pic>
        <p:nvPicPr>
          <p:cNvPr id="5122" name="Picture 2" descr="Image result for u-pick">
            <a:extLst>
              <a:ext uri="{FF2B5EF4-FFF2-40B4-BE49-F238E27FC236}">
                <a16:creationId xmlns:a16="http://schemas.microsoft.com/office/drawing/2014/main" id="{CD58C3E9-115A-084F-B94C-FE31BBA80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86" y="3038021"/>
            <a:ext cx="34544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737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1F66D-8B7E-AB4F-875B-6429CA99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493E-3010-064B-8C55-838C4C49D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small and grow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Expect a learning curve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Image result for learning curve">
            <a:extLst>
              <a:ext uri="{FF2B5EF4-FFF2-40B4-BE49-F238E27FC236}">
                <a16:creationId xmlns:a16="http://schemas.microsoft.com/office/drawing/2014/main" id="{A67BD74D-6228-3F40-850F-727D84C30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893" y="2321377"/>
            <a:ext cx="5998936" cy="355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603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54B83-05DE-7548-8CE2-15257B0A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59555-A348-9C42-8EF9-FA2A7C5EA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likely to succeed</a:t>
            </a:r>
          </a:p>
          <a:p>
            <a:endParaRPr lang="en-US" dirty="0"/>
          </a:p>
          <a:p>
            <a:r>
              <a:rPr lang="en-US" dirty="0"/>
              <a:t>Independent grower</a:t>
            </a:r>
          </a:p>
          <a:p>
            <a:r>
              <a:rPr lang="en-US" dirty="0"/>
              <a:t>“Local food” demand/markets</a:t>
            </a:r>
          </a:p>
          <a:p>
            <a:r>
              <a:rPr lang="en-US" dirty="0"/>
              <a:t>Price premiums and value added</a:t>
            </a:r>
          </a:p>
          <a:p>
            <a:endParaRPr lang="en-US" dirty="0"/>
          </a:p>
          <a:p>
            <a:r>
              <a:rPr lang="en-US" dirty="0"/>
              <a:t>Early adopters?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Image result for local food">
            <a:extLst>
              <a:ext uri="{FF2B5EF4-FFF2-40B4-BE49-F238E27FC236}">
                <a16:creationId xmlns:a16="http://schemas.microsoft.com/office/drawing/2014/main" id="{844219ED-2017-CF48-A867-C2BF9342E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2783114"/>
            <a:ext cx="42164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24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54B83-05DE-7548-8CE2-15257B0A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59555-A348-9C42-8EF9-FA2A7C5EA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likely to succeed</a:t>
            </a:r>
          </a:p>
          <a:p>
            <a:endParaRPr lang="en-US" dirty="0"/>
          </a:p>
          <a:p>
            <a:r>
              <a:rPr lang="en-US" dirty="0"/>
              <a:t>High acreage</a:t>
            </a:r>
          </a:p>
          <a:p>
            <a:r>
              <a:rPr lang="en-US" dirty="0"/>
              <a:t>High volume</a:t>
            </a:r>
          </a:p>
          <a:p>
            <a:r>
              <a:rPr lang="en-US" dirty="0"/>
              <a:t>Highly mechanized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88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C1AE-C4CA-224E-BAA5-55C528513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14BC4-9047-5D49-B18E-5B08E727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 zone of mid-scale</a:t>
            </a:r>
          </a:p>
          <a:p>
            <a:endParaRPr lang="en-US" dirty="0"/>
          </a:p>
          <a:p>
            <a:r>
              <a:rPr lang="en-US" dirty="0"/>
              <a:t>Too big to be small</a:t>
            </a:r>
          </a:p>
          <a:p>
            <a:r>
              <a:rPr lang="en-US" dirty="0"/>
              <a:t>Too small to be big</a:t>
            </a:r>
          </a:p>
        </p:txBody>
      </p:sp>
    </p:spTree>
    <p:extLst>
      <p:ext uri="{BB962C8B-B14F-4D97-AF65-F5344CB8AC3E}">
        <p14:creationId xmlns:p14="http://schemas.microsoft.com/office/powerpoint/2010/main" val="11674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3D2A-E549-2943-84E8-C315580D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B8DF6-DB22-4142-B2ED-E6BFCBFCA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Me</a:t>
            </a:r>
          </a:p>
          <a:p>
            <a:pPr lvl="1"/>
            <a:r>
              <a:rPr lang="en-US" dirty="0"/>
              <a:t>Objectives</a:t>
            </a:r>
          </a:p>
          <a:p>
            <a:pPr lvl="1"/>
            <a:r>
              <a:rPr lang="en-US" dirty="0"/>
              <a:t>You</a:t>
            </a:r>
          </a:p>
          <a:p>
            <a:r>
              <a:rPr lang="en-US" dirty="0"/>
              <a:t>Methods </a:t>
            </a:r>
          </a:p>
          <a:p>
            <a:r>
              <a:rPr lang="en-US" dirty="0"/>
              <a:t>Results</a:t>
            </a:r>
          </a:p>
          <a:p>
            <a:pPr lvl="1"/>
            <a:r>
              <a:rPr lang="en-US" dirty="0"/>
              <a:t>Production</a:t>
            </a:r>
          </a:p>
          <a:p>
            <a:pPr lvl="1"/>
            <a:r>
              <a:rPr lang="en-US" dirty="0"/>
              <a:t>Marketing</a:t>
            </a:r>
          </a:p>
          <a:p>
            <a:r>
              <a:rPr lang="en-US" dirty="0"/>
              <a:t>Implications/Next steps</a:t>
            </a:r>
          </a:p>
        </p:txBody>
      </p:sp>
    </p:spTree>
    <p:extLst>
      <p:ext uri="{BB962C8B-B14F-4D97-AF65-F5344CB8AC3E}">
        <p14:creationId xmlns:p14="http://schemas.microsoft.com/office/powerpoint/2010/main" val="2529929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3DCC-9A61-CA49-A05B-F77D6A7B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F2C92-D00D-4646-9AA7-66C0DC3BA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Automation</a:t>
            </a:r>
          </a:p>
          <a:p>
            <a:endParaRPr lang="en-US" dirty="0"/>
          </a:p>
          <a:p>
            <a:r>
              <a:rPr lang="en-US" dirty="0"/>
              <a:t>Ventilation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Other?</a:t>
            </a:r>
          </a:p>
        </p:txBody>
      </p:sp>
      <p:pic>
        <p:nvPicPr>
          <p:cNvPr id="8194" name="Picture 2" descr="Image result for tunnel berries">
            <a:extLst>
              <a:ext uri="{FF2B5EF4-FFF2-40B4-BE49-F238E27FC236}">
                <a16:creationId xmlns:a16="http://schemas.microsoft.com/office/drawing/2014/main" id="{27CD2DFF-11DA-4A49-8BFE-99492E5D9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393" y="1376135"/>
            <a:ext cx="3365500" cy="44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443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69503-FD65-6145-850A-0BD35DEC9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A4ACD-EE20-A047-8332-FA1049815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rang true for you?</a:t>
            </a:r>
          </a:p>
          <a:p>
            <a:endParaRPr lang="en-US" dirty="0"/>
          </a:p>
          <a:p>
            <a:r>
              <a:rPr lang="en-US" dirty="0"/>
              <a:t>How are your experiences different?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88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0D6BA-DC19-4846-A9BC-5B0B1357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2915-B911-944A-9036-8389D80A6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/>
              <a:t>avid</a:t>
            </a:r>
            <a:r>
              <a:rPr lang="en-US" dirty="0" err="1"/>
              <a:t>.</a:t>
            </a:r>
            <a:r>
              <a:rPr lang="en-US" err="1"/>
              <a:t>conner</a:t>
            </a:r>
            <a:r>
              <a:rPr lang="en-US"/>
              <a:t>@uvm.edu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5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9A614-1147-2946-B57E-56570223F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 (me)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51F15-38AC-814A-BEB1-C69D2B46D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PhD, Agricultural Economics, Cornell, 2002</a:t>
            </a:r>
          </a:p>
          <a:p>
            <a:r>
              <a:rPr lang="en-US" dirty="0"/>
              <a:t>Faculty: Michigan State, University of Vermont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9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10F98-C2C0-9047-96A7-3F2AF66B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Intro-project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D1AED-2E8B-B24A-9568-3B8B603F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Objectives</a:t>
            </a:r>
          </a:p>
          <a:p>
            <a:r>
              <a:rPr lang="en-US" dirty="0"/>
              <a:t>Selecting tunnel structures &amp; plastics </a:t>
            </a:r>
          </a:p>
          <a:p>
            <a:r>
              <a:rPr lang="en-US" dirty="0"/>
              <a:t>Optimizing productivity &amp; pest management</a:t>
            </a:r>
          </a:p>
          <a:p>
            <a:r>
              <a:rPr lang="en-US" b="1" dirty="0"/>
              <a:t>Increasing profits </a:t>
            </a:r>
          </a:p>
          <a:p>
            <a:r>
              <a:rPr lang="en-US" dirty="0"/>
              <a:t>Minimizing plastic waste generation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www.tunnelberries.org</a:t>
            </a:r>
            <a:r>
              <a:rPr lang="en-US" dirty="0"/>
              <a:t>/</a:t>
            </a:r>
          </a:p>
        </p:txBody>
      </p:sp>
      <p:pic>
        <p:nvPicPr>
          <p:cNvPr id="2050" name="Picture 2" descr="TunnelBerries">
            <a:extLst>
              <a:ext uri="{FF2B5EF4-FFF2-40B4-BE49-F238E27FC236}">
                <a16:creationId xmlns:a16="http://schemas.microsoft.com/office/drawing/2014/main" id="{B61C7100-7CD0-5F4A-AECF-83B03911E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4665663"/>
            <a:ext cx="317500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25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86EB9-4909-0E45-A8FA-F27AF0D6D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Intro-Agenda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B610C-2A29-5448-BBF0-2B1D9AB09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Research Results</a:t>
            </a:r>
          </a:p>
          <a:p>
            <a:r>
              <a:rPr lang="en-US" dirty="0"/>
              <a:t>Vet and discuss: how do your experiences and knowledge compare and contrast with results?</a:t>
            </a:r>
          </a:p>
          <a:p>
            <a:endParaRPr lang="en-US" dirty="0"/>
          </a:p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19604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28929-344E-1448-B0BA-45B78A01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Intros (you)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33E3-DF35-D643-9A39-5622C06A7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many of you are</a:t>
            </a:r>
          </a:p>
          <a:p>
            <a:r>
              <a:rPr lang="en-US" dirty="0"/>
              <a:t>Farmers? </a:t>
            </a:r>
          </a:p>
          <a:p>
            <a:r>
              <a:rPr lang="en-US" dirty="0"/>
              <a:t>Technical assistance providers/Extension?</a:t>
            </a:r>
          </a:p>
          <a:p>
            <a:r>
              <a:rPr lang="en-US" dirty="0"/>
              <a:t>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2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385B-8817-7D42-BA65-5D21478F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9CB9A-4130-A948-A852-0A1A6AC28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many of you </a:t>
            </a:r>
          </a:p>
          <a:p>
            <a:endParaRPr lang="en-US" dirty="0"/>
          </a:p>
          <a:p>
            <a:r>
              <a:rPr lang="en-US" dirty="0"/>
              <a:t>Currently grow berries in tunnels?</a:t>
            </a:r>
          </a:p>
          <a:p>
            <a:r>
              <a:rPr lang="en-US" dirty="0"/>
              <a:t>High or Low Tunnels?</a:t>
            </a:r>
          </a:p>
          <a:p>
            <a:r>
              <a:rPr lang="en-US" dirty="0"/>
              <a:t>Strawberries, brambles, other?</a:t>
            </a:r>
          </a:p>
          <a:p>
            <a:endParaRPr lang="en-US" dirty="0"/>
          </a:p>
          <a:p>
            <a:r>
              <a:rPr lang="en-US" dirty="0"/>
              <a:t>&gt; 5 years?</a:t>
            </a:r>
          </a:p>
          <a:p>
            <a:endParaRPr lang="en-US" dirty="0"/>
          </a:p>
          <a:p>
            <a:r>
              <a:rPr lang="en-US" dirty="0"/>
              <a:t>Single or Multi-bay?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8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EE7BA-B79D-1446-8B73-05E4476FC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6AB37-DB9E-0D41-94B1-C8D35CB1B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tunnels perform on-farm?</a:t>
            </a:r>
          </a:p>
          <a:p>
            <a:pPr lvl="1"/>
            <a:r>
              <a:rPr lang="en-US" dirty="0"/>
              <a:t>How do they impact management?</a:t>
            </a:r>
          </a:p>
          <a:p>
            <a:pPr lvl="1"/>
            <a:r>
              <a:rPr lang="en-US" dirty="0"/>
              <a:t>How do they impact marketing?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6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C831-F25F-0948-ACB2-F28F809A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CCEEE-E9E7-9E45-82B6-9E01F5A40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farmer interviews</a:t>
            </a:r>
          </a:p>
          <a:p>
            <a:r>
              <a:rPr lang="en-US" dirty="0"/>
              <a:t>Eight states: Michigan, Arkansas, New York, Kansas, Arizona, West Virginia, Minnesota and Wisconsin</a:t>
            </a:r>
          </a:p>
          <a:p>
            <a:endParaRPr lang="en-US" dirty="0"/>
          </a:p>
          <a:p>
            <a:r>
              <a:rPr lang="en-US" dirty="0"/>
              <a:t>Area under tunnels: 1,600-14,000 </a:t>
            </a:r>
            <a:r>
              <a:rPr lang="en-US" dirty="0" err="1"/>
              <a:t>sq</a:t>
            </a:r>
            <a:r>
              <a:rPr lang="en-US" dirty="0"/>
              <a:t> ft</a:t>
            </a:r>
          </a:p>
        </p:txBody>
      </p:sp>
    </p:spTree>
    <p:extLst>
      <p:ext uri="{BB962C8B-B14F-4D97-AF65-F5344CB8AC3E}">
        <p14:creationId xmlns:p14="http://schemas.microsoft.com/office/powerpoint/2010/main" val="217617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365</Words>
  <Application>Microsoft Macintosh PowerPoint</Application>
  <PresentationFormat>Widescreen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Farmer Perceptions of Raspberry and Strawberry Production In Tunnels: Management and Marketing Implications</vt:lpstr>
      <vt:lpstr>Overview</vt:lpstr>
      <vt:lpstr>Introductions (me)</vt:lpstr>
      <vt:lpstr>Intro-project</vt:lpstr>
      <vt:lpstr>Intro-Agenda</vt:lpstr>
      <vt:lpstr>Intros (you)</vt:lpstr>
      <vt:lpstr>Intro’s</vt:lpstr>
      <vt:lpstr>Research Questions</vt:lpstr>
      <vt:lpstr>Methods</vt:lpstr>
      <vt:lpstr>Results-Production</vt:lpstr>
      <vt:lpstr>Results-Production</vt:lpstr>
      <vt:lpstr>Results-Production</vt:lpstr>
      <vt:lpstr>Results-Production</vt:lpstr>
      <vt:lpstr>Results-Production</vt:lpstr>
      <vt:lpstr>Results-Marketing</vt:lpstr>
      <vt:lpstr>Implications</vt:lpstr>
      <vt:lpstr>Implications</vt:lpstr>
      <vt:lpstr>Implications</vt:lpstr>
      <vt:lpstr>Implications</vt:lpstr>
      <vt:lpstr>Research needs</vt:lpstr>
      <vt:lpstr>Discussion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Farmer Perceptions of Raspberry and Strawberry Production In Tunnels: Management and Marketing Implications</dc:title>
  <dc:creator>David Conner</dc:creator>
  <cp:lastModifiedBy>David Conner</cp:lastModifiedBy>
  <cp:revision>18</cp:revision>
  <dcterms:created xsi:type="dcterms:W3CDTF">2019-01-13T17:37:05Z</dcterms:created>
  <dcterms:modified xsi:type="dcterms:W3CDTF">2020-01-07T19:26:49Z</dcterms:modified>
</cp:coreProperties>
</file>