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7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Lst>
  <p:sldSz cx="9144000" cy="5143500" type="screen16x9"/>
  <p:notesSz cx="6858000" cy="9144000"/>
  <p:embeddedFontLst>
    <p:embeddedFont>
      <p:font typeface="Calibri" panose="020F0502020204030204" pitchFamily="34" charset="0"/>
      <p:regular r:id="rId77"/>
      <p:bold r:id="rId78"/>
      <p:italic r:id="rId79"/>
      <p:boldItalic r:id="rId80"/>
    </p:embeddedFont>
    <p:embeddedFont>
      <p:font typeface="Corbel" panose="020B0503020204020204" pitchFamily="34" charset="0"/>
      <p:regular r:id="rId81"/>
      <p:bold r:id="rId82"/>
      <p:italic r:id="rId83"/>
      <p:boldItalic r:id="rId84"/>
    </p:embeddedFont>
    <p:embeddedFont>
      <p:font typeface="Georgia" panose="02040502050405020303" pitchFamily="18"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74739B-2211-4FD0-878E-D468B4EE559C}">
  <a:tblStyle styleId="{6E74739B-2211-4FD0-878E-D468B4EE559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440A726-20AF-4844-9DEB-A433D837DB57}"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90"/>
  </p:normalViewPr>
  <p:slideViewPr>
    <p:cSldViewPr snapToGrid="0">
      <p:cViewPr varScale="1">
        <p:scale>
          <a:sx n="127" d="100"/>
          <a:sy n="127" d="100"/>
        </p:scale>
        <p:origin x="568"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8.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4.fntdata"/><Relationship Id="rId85"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font" Target="fonts/font6.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rhizosciences.com/cbd-distillate/" TargetMode="External"/><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hyperlink" Target="https://rhizosciences.com/cbd-isolation-from-hemp/" TargetMode="External"/><Relationship Id="rId4" Type="http://schemas.openxmlformats.org/officeDocument/2006/relationships/hyperlink" Target="https://rhizosciences.com/cbd-isolate/"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7c2ace7641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7c2ace7641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7c2ace7641_0_9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7c2ace7641_0_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7c2ace7641_0_9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7c2ace7641_0_9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7c2ace7641_0_9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7c2ace7641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7c2ace7641_0_9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7c2ace7641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7c80eb3d4f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7c80eb3d4f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7c2ace7641_0_9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7c2ace7641_0_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7c80eb3d4f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7c80eb3d4f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2"/>
              </a:buClr>
              <a:buSzPts val="1800"/>
              <a:buChar char="●"/>
            </a:pPr>
            <a:r>
              <a:rPr lang="en" sz="1800">
                <a:solidFill>
                  <a:schemeClr val="dk2"/>
                </a:solidFill>
              </a:rPr>
              <a:t>OK to plant over time range - start some fields earlier</a:t>
            </a:r>
            <a:endParaRPr sz="1800">
              <a:solidFill>
                <a:schemeClr val="dk2"/>
              </a:solidFill>
            </a:endParaRPr>
          </a:p>
          <a:p>
            <a:pPr marL="0" lvl="0" indent="0" algn="l" rtl="0">
              <a:spcBef>
                <a:spcPts val="160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7c87a33685_1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7c87a33685_1_2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7c87a33685_1_2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7c2ace7641_0_9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7c2ace7641_0_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7c80eb3d4f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7c80eb3d4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7ce18842a1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7ce18842a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7ca7dda50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7ca7dda5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that Ca is not a mobile nutrient, so a mistake on this chart.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7ca7dda50c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7ca7dda50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7ca7dda50c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7ca7dda50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c2ace7641_0_9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7c2ace7641_0_9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7ce18842a1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7ce18842a1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7ce18842a1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7ce18842a1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7ce18842a1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7ce18842a1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7ce18842a1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7ce18842a1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7c87a33685_1_1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7c87a33685_1_12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Big challenges based in legal uncertainties affecting the crop </a:t>
            </a:r>
            <a:endParaRPr/>
          </a:p>
          <a:p>
            <a:pPr marL="0" marR="0" lvl="0" indent="0" algn="l" rtl="0">
              <a:lnSpc>
                <a:spcPct val="100000"/>
              </a:lnSpc>
              <a:spcBef>
                <a:spcPts val="0"/>
              </a:spcBef>
              <a:spcAft>
                <a:spcPts val="0"/>
              </a:spcAft>
              <a:buClr>
                <a:schemeClr val="dk1"/>
              </a:buClr>
              <a:buSzPts val="1200"/>
              <a:buFont typeface="Calibri"/>
              <a:buNone/>
            </a:pPr>
            <a:r>
              <a:rPr lang="en"/>
              <a:t>Hemp is many different kinds of crops and pest management issues will vary by production method and end use - Whitney Cranshaw –CSU</a:t>
            </a:r>
            <a:endParaRPr/>
          </a:p>
          <a:p>
            <a:pPr marL="0" marR="0" lvl="0" indent="0" algn="l" rtl="0">
              <a:lnSpc>
                <a:spcPct val="100000"/>
              </a:lnSpc>
              <a:spcBef>
                <a:spcPts val="0"/>
              </a:spcBef>
              <a:spcAft>
                <a:spcPts val="0"/>
              </a:spcAft>
              <a:buClr>
                <a:schemeClr val="dk1"/>
              </a:buClr>
              <a:buSzPts val="1200"/>
              <a:buFont typeface="Calibri"/>
              <a:buNone/>
            </a:pPr>
            <a:r>
              <a:rPr lang="en"/>
              <a:t>When hemp was last produced in major quantities (WWII) only one insect mentioned as significant to production (Willsie et al. 1942)  - European corn borer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92" name="Google Shape;292;g7c87a33685_1_12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7ce18842a1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7ce18842a1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Big challenges based in legal uncertainties affecting the crop </a:t>
            </a:r>
            <a:endParaRPr/>
          </a:p>
          <a:p>
            <a:pPr marL="0" marR="0" lvl="0" indent="0" algn="l" rtl="0">
              <a:lnSpc>
                <a:spcPct val="100000"/>
              </a:lnSpc>
              <a:spcBef>
                <a:spcPts val="0"/>
              </a:spcBef>
              <a:spcAft>
                <a:spcPts val="0"/>
              </a:spcAft>
              <a:buClr>
                <a:schemeClr val="dk1"/>
              </a:buClr>
              <a:buSzPts val="1200"/>
              <a:buFont typeface="Calibri"/>
              <a:buNone/>
            </a:pPr>
            <a:r>
              <a:rPr lang="en"/>
              <a:t>Hemp is many different kinds of crops and pest management issues will vary by production method and end use - Whitney Cranshaw –CSU</a:t>
            </a:r>
            <a:endParaRPr/>
          </a:p>
          <a:p>
            <a:pPr marL="0" marR="0" lvl="0" indent="0" algn="l" rtl="0">
              <a:lnSpc>
                <a:spcPct val="100000"/>
              </a:lnSpc>
              <a:spcBef>
                <a:spcPts val="0"/>
              </a:spcBef>
              <a:spcAft>
                <a:spcPts val="0"/>
              </a:spcAft>
              <a:buClr>
                <a:schemeClr val="dk1"/>
              </a:buClr>
              <a:buSzPts val="1200"/>
              <a:buFont typeface="Calibri"/>
              <a:buNone/>
            </a:pPr>
            <a:r>
              <a:rPr lang="en"/>
              <a:t>When hemp was last produced in major quantities (WWII) only one insect mentioned as significant to production (Willsie et al. 1942)  - European corn borer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03" name="Google Shape;303;g7ce18842a1_0_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7c2ace7641_0_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7c2ace7641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7c87a33685_1_1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7c87a33685_1_12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g7c87a33685_1_12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7c87a33685_1_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7c87a33685_1_6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g7c87a33685_1_6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7c87a33685_1_6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7c87a33685_1_6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7c87a33685_1_6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7c87a33685_1_1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7c87a33685_1_12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g7c87a33685_1_12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7ce18842a1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7ce18842a1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g7ce18842a1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7ce18842a1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7ce18842a1_0_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g7ce18842a1_0_1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7c87a33685_1_9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7c87a33685_1_9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g7c87a33685_1_9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7c87a33685_1_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g7c87a33685_1_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7c87a33685_1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4" name="Google Shape;384;g7c87a33685_1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7c2ace7641_0_10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7c2ace7641_0_10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7c2ace7641_0_9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7c2ace7641_0_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7c2ace7641_0_10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7c2ace7641_0_1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7c87a33685_1_10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g7c87a33685_1_10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7c87a33685_1_1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3" name="Google Shape;413;g7c87a33685_1_1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7c87a33685_1_10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g7c87a33685_1_10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7c87a33685_1_1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g7c87a33685_1_10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g7c87a33685_1_10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7c2ace7641_0_10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7c2ace7641_0_1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7c2ace7641_0_10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7c2ace7641_0_1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7ce18842a1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7ce18842a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7ce18842a1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7ce18842a1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7ce18842a1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7ce18842a1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c87a33685_1_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g7c87a33685_1_4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200">
                <a:latin typeface="Arial"/>
                <a:ea typeface="Arial"/>
                <a:cs typeface="Arial"/>
                <a:sym typeface="Arial"/>
              </a:rPr>
              <a:t>Marihuana Tax Act of 1937  defined hemp as a narcotic drug, requiring that farmers growing hemp hold a federal registration and special tax stamp, effectively limiting further production expansion</a:t>
            </a:r>
            <a:endParaRPr/>
          </a:p>
          <a:p>
            <a:pPr marL="0" marR="0" lvl="0" indent="0" algn="l" rtl="0">
              <a:lnSpc>
                <a:spcPct val="100000"/>
              </a:lnSpc>
              <a:spcBef>
                <a:spcPts val="0"/>
              </a:spcBef>
              <a:spcAft>
                <a:spcPts val="0"/>
              </a:spcAft>
              <a:buClr>
                <a:schemeClr val="dk1"/>
              </a:buClr>
              <a:buSzPts val="1200"/>
              <a:buFont typeface="Times New Roman"/>
              <a:buNone/>
            </a:pPr>
            <a:r>
              <a:rPr lang="en" sz="1200" i="1">
                <a:latin typeface="Times New Roman"/>
                <a:ea typeface="Times New Roman"/>
                <a:cs typeface="Times New Roman"/>
                <a:sym typeface="Times New Roman"/>
              </a:rPr>
              <a:t>(Logan Esarey History of Indiana, p.836)</a:t>
            </a:r>
            <a:endParaRPr/>
          </a:p>
          <a:p>
            <a:pPr marL="0" marR="0" lvl="0" indent="0" algn="l" rtl="0">
              <a:lnSpc>
                <a:spcPct val="100000"/>
              </a:lnSpc>
              <a:spcBef>
                <a:spcPts val="0"/>
              </a:spcBef>
              <a:spcAft>
                <a:spcPts val="0"/>
              </a:spcAft>
              <a:buClr>
                <a:schemeClr val="dk1"/>
              </a:buClr>
              <a:buSzPts val="1200"/>
              <a:buFont typeface="Calibri"/>
              <a:buNone/>
            </a:pPr>
            <a:endParaRPr sz="1200">
              <a:latin typeface="Arial"/>
              <a:ea typeface="Arial"/>
              <a:cs typeface="Arial"/>
              <a:sym typeface="Arial"/>
            </a:endParaRPr>
          </a:p>
          <a:p>
            <a:pPr marL="0" lvl="0" indent="0" algn="l" rtl="0">
              <a:spcBef>
                <a:spcPts val="0"/>
              </a:spcBef>
              <a:spcAft>
                <a:spcPts val="0"/>
              </a:spcAft>
              <a:buNone/>
            </a:pPr>
            <a:endParaRPr/>
          </a:p>
        </p:txBody>
      </p:sp>
      <p:sp>
        <p:nvSpPr>
          <p:cNvPr id="114" name="Google Shape;114;g7c87a33685_1_4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7ce18842a1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7ce18842a1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7c2ace7641_0_10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7c2ace7641_0_10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7c2ace7641_0_10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7c2ace7641_0_10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7ce18842a1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7ce18842a1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7c2ace7641_0_10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7c2ace7641_0_10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7c87a33685_1_10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5" name="Google Shape;515;g7c87a33685_1_10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7c87a33685_1_10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7c87a33685_1_10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Grinding increases surface area making it easier and more efficient to extract CBD and other cannabinoids</a:t>
            </a:r>
            <a:endParaRPr/>
          </a:p>
          <a:p>
            <a:pPr marL="0" lvl="0" indent="0" algn="l" rtl="0">
              <a:spcBef>
                <a:spcPts val="0"/>
              </a:spcBef>
              <a:spcAft>
                <a:spcPts val="0"/>
              </a:spcAft>
              <a:buNone/>
            </a:pPr>
            <a:r>
              <a:rPr lang="en"/>
              <a:t>When extraction is complete, a series of fractioned cannabinoid and terpene extracts will be ready for further processing.  The extracts contain all of the necessary active ingredients that will be used in the final products. At this stage the extract requires refinement before it is bioavailable as a medicine or finished product. At this stage in processing the extract is referred to as raw crude.</a:t>
            </a:r>
            <a:endParaRPr/>
          </a:p>
        </p:txBody>
      </p:sp>
      <p:sp>
        <p:nvSpPr>
          <p:cNvPr id="522" name="Google Shape;522;g7c87a33685_1_10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7c87a33685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g7c87a33685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7c87a33685_1_1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g7c87a33685_1_1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1"/>
              <a:t>Dewaxing</a:t>
            </a:r>
            <a:r>
              <a:rPr lang="en"/>
              <a:t>: Raw crude from extraction process contains waxes, plant pigments and other impurities – need to be removed. To begin this process a food grade solvent such as ethanol is added to the raw crude which facilitates the precipitation of undesired waxes present due to the solubility selectivity determined at extraction.  Removal of these waxes will increase purity and concentration of cannabinoids. Upon chilling in a freezer, waxes begin to precipitate and dewaxing is performed via filtration. By breaking bonds of fatty plant matter, the separation and removal of waxes from the wintered material is conducted.  Dewaxing stabilizes the cannabinoid solution, preparing for successful formulation. Dewaxing purifies the cannabinoid solution, allowing for a more potent final oil.  For successful dewaxing, the polar substances within the solution must be separated from the non-polar. The bi-product of dewaxing is a hemp wax.  This wax contains little to no cannabinoids. In some applications, the wax may be saved for use in products.  In most applications, the wax is destroyed. Time, temperature, and the amount of waxes present will determine the efficiency of wax removal. The ultimate goal of dewaxing is always to eliminate all waxes from the solution. The less waxes that are present, the more stable and potent the final oil will be. With heavy loads, this will require multiple stages of dewaxing and filtration with intervals sufficient to allow precipitation of waxes.</a:t>
            </a:r>
            <a:endParaRPr/>
          </a:p>
          <a:p>
            <a:pPr marL="0" lvl="0" indent="0" algn="l" rtl="0">
              <a:spcBef>
                <a:spcPts val="0"/>
              </a:spcBef>
              <a:spcAft>
                <a:spcPts val="0"/>
              </a:spcAft>
              <a:buNone/>
            </a:pPr>
            <a:endParaRPr/>
          </a:p>
          <a:p>
            <a:pPr marL="0" lvl="0" indent="0" algn="l" rtl="0">
              <a:spcBef>
                <a:spcPts val="0"/>
              </a:spcBef>
              <a:spcAft>
                <a:spcPts val="0"/>
              </a:spcAft>
              <a:buNone/>
            </a:pPr>
            <a:r>
              <a:rPr lang="en" b="1"/>
              <a:t>Filtration</a:t>
            </a:r>
            <a:r>
              <a:rPr lang="en"/>
              <a:t>: Once waxes have been successfully separated and the wintered material has reached the temperature target, the solution will be filtered. Filtration is the final step in dewaxing.</a:t>
            </a:r>
            <a:endParaRPr/>
          </a:p>
          <a:p>
            <a:pPr marL="0" lvl="0" indent="0" algn="l" rtl="0">
              <a:spcBef>
                <a:spcPts val="0"/>
              </a:spcBef>
              <a:spcAft>
                <a:spcPts val="0"/>
              </a:spcAft>
              <a:buNone/>
            </a:pPr>
            <a:r>
              <a:rPr lang="en"/>
              <a:t>During dewaxing, the non-active components of the solution are separated. Cannabinoids are kept suspended in the solvent due to temperature and mixing procedures. By filtering the wintered solution the waxes may be removed, leaving the cannabinoids dissolved within the solvent. To perform filtration, the supernatant is transferred to a clean vessel through a food grade filtration system. The type of filtration used is dependant on the workability of the current solution, and is determined by an experienced Processing Technician. Types of filtration include gravity filtration, vacuum filtration, pour-through filtration, and wintered filtration. The goal of filtration is for the properly chilled and prepared solution to pass through porous media to 0.2µm threshold without remaining waxes. After sufficient intervals to stabilize the temperature, a sample will be drawn and evaluated for any remaining waxes.  Dewaxing success is dependant on experience of Processing Technician and the available equipment. Filtration will continue through several cycles until testing proves the process has reached maximum success. Use of a centrifuge will greatly increase success of filtration. Filtration can take anywhere from 48 hours to 5 days, depending on skill of Processing Technician and available equipment.</a:t>
            </a:r>
            <a:endParaRPr/>
          </a:p>
          <a:p>
            <a:pPr marL="0" lvl="0" indent="0" algn="l" rtl="0">
              <a:spcBef>
                <a:spcPts val="0"/>
              </a:spcBef>
              <a:spcAft>
                <a:spcPts val="0"/>
              </a:spcAft>
              <a:buNone/>
            </a:pPr>
            <a:endParaRPr/>
          </a:p>
          <a:p>
            <a:pPr marL="0" lvl="0" indent="0" algn="l" rtl="0">
              <a:spcBef>
                <a:spcPts val="0"/>
              </a:spcBef>
              <a:spcAft>
                <a:spcPts val="0"/>
              </a:spcAft>
              <a:buNone/>
            </a:pPr>
            <a:r>
              <a:rPr lang="en" b="1"/>
              <a:t>Solvent Removal</a:t>
            </a:r>
            <a:r>
              <a:rPr lang="en"/>
              <a:t>: Following filtration of waxes, pure cannabinoids remain suspended in the food grade solvent added during the Dissolving phase.  The solvent added to facilitate dewaxing now needs to be removed. Removal of the solvent is performed using careful vacuum and temperature control optimized to limit any degradation of the target cannabinoid compounds.  Cannabinoids are extremely sensitive to heat, and incorrect temperature control will destroy the purity and strength of the extract. The most often used instrument for solvent removal is a rotary evaporator.  The rotary evaporator must be furnished with the correct accessories to properly conduct solvent removal with cannabis. These accessories include things like a vacuum pump, a bulb specified to the proper size and material, and heating bath solvent capable of meeting necessary heat settings. The rotary evaporator will be set to carefully chosen specifications to pull off the solvent, while protecting cannabinoids and increasing purity of the final material. When done correctly, the solvent will be recovered at a purity of 90% or greater.  In these cases, the solvent may be re-used for future processes, saving the company large amounts of money and saving storage space. Storage and recovery of solvents is often a major part of the labor, cost and floorspace allocated to extraction and refinement processes for hemp oil, and is a common reason why companies choose CO2 extraction over ethanol extraction due to the massive volumes of ethanol which must be recovered and stored, which represent an explosion risk.</a:t>
            </a:r>
            <a:endParaRPr/>
          </a:p>
          <a:p>
            <a:pPr marL="0" lvl="0" indent="0" algn="l" rtl="0">
              <a:spcBef>
                <a:spcPts val="0"/>
              </a:spcBef>
              <a:spcAft>
                <a:spcPts val="0"/>
              </a:spcAft>
              <a:buNone/>
            </a:pPr>
            <a:endParaRPr/>
          </a:p>
          <a:p>
            <a:pPr marL="0" lvl="0" indent="0" algn="l" rtl="0">
              <a:spcBef>
                <a:spcPts val="0"/>
              </a:spcBef>
              <a:spcAft>
                <a:spcPts val="0"/>
              </a:spcAft>
              <a:buNone/>
            </a:pPr>
            <a:r>
              <a:rPr lang="en" b="1"/>
              <a:t>Distillation</a:t>
            </a:r>
            <a:r>
              <a:rPr lang="en"/>
              <a:t>: Regardless of care taken during previous steps of hemp processing to extract CBD oil, impurities are inevitable and non-preventable, even by the most skilled techican.  To create the purest extract possible, a final distillation is completed which, when properly conducted, serves many important purposes including. Removal of impurities. Isolation of terpenes, a vital component to formulation of effective cannabis medicine. Decarboxylation of cannabinoids for oral bioavailability. Concentration and purification of cannabinoids – predominantly CBD but also THC and minor cannabinoids such as CBG, CBC, CBN and others. Short Path Distillation is the single most important and yet precarious of all the purification steps.  Short Path Distillation should only be conducted by an experienced Processing Technician. Conducting Short Path Distillation without proper training and experience can lead to destruction of terpenes and cannabinoids.</a:t>
            </a:r>
            <a:endParaRPr/>
          </a:p>
          <a:p>
            <a:pPr marL="0" lvl="0" indent="0" algn="l" rtl="0">
              <a:spcBef>
                <a:spcPts val="0"/>
              </a:spcBef>
              <a:spcAft>
                <a:spcPts val="0"/>
              </a:spcAft>
              <a:buNone/>
            </a:pPr>
            <a:r>
              <a:rPr lang="en"/>
              <a:t>During Short Path Distillation, a combination of temperature, circulation, and vacuum manipulation are used to isolate and separate different cannabis component extracts. A Short Path Distillation system is usually built piece-by-piece for optimal functionality. Rhizo Sciences is versed in these distillation systems and will source and install Short Path components which are appropriate for the projected throughput of the facility. Proper use of Short Path Distillation can yield anywhere from 70% cannabinoids to 95%, depending on the material, the equipment, and the technician expertise.   The material which results from Short Path Distillation is called “</a:t>
            </a:r>
            <a:r>
              <a:rPr lang="en" u="sng">
                <a:solidFill>
                  <a:schemeClr val="hlink"/>
                </a:solidFill>
                <a:hlinkClick r:id="rId3"/>
              </a:rPr>
              <a:t>CBD distillate</a:t>
            </a: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b="1"/>
              <a:t>Isolation</a:t>
            </a:r>
            <a:r>
              <a:rPr lang="en"/>
              <a:t>: </a:t>
            </a:r>
            <a:r>
              <a:rPr lang="en" u="sng">
                <a:solidFill>
                  <a:schemeClr val="hlink"/>
                </a:solidFill>
                <a:hlinkClick r:id="rId4"/>
              </a:rPr>
              <a:t>Hemp Derived CBD Isolate</a:t>
            </a:r>
            <a:r>
              <a:rPr lang="en"/>
              <a:t> is purified 99.5%+ CBD and appears as white a crystal, powder or granules. </a:t>
            </a:r>
            <a:r>
              <a:rPr lang="en" u="sng">
                <a:solidFill>
                  <a:schemeClr val="hlink"/>
                </a:solidFill>
                <a:hlinkClick r:id="rId5"/>
              </a:rPr>
              <a:t>Isolation of cannabidiol</a:t>
            </a:r>
            <a:r>
              <a:rPr lang="en"/>
              <a:t> is a multistep technical process requiring specialised equipment and experienced staff. Most CBD isolate is produced using a combination of distillation and chromatography to produce a high purity liquid (80%+ to 90%). At this purity, CBD crystallises spontaneously to form crystals of almost pure CBD. To separate these from the oil they are often precipitated out of solution from a solvent such as pentane or supercritical CO2.</a:t>
            </a:r>
            <a:endParaRPr/>
          </a:p>
          <a:p>
            <a:pPr marL="0" lvl="0" indent="0" algn="l" rtl="0">
              <a:spcBef>
                <a:spcPts val="0"/>
              </a:spcBef>
              <a:spcAft>
                <a:spcPts val="0"/>
              </a:spcAft>
              <a:buNone/>
            </a:pPr>
            <a:r>
              <a:rPr lang="en"/>
              <a:t>Because chromatography and solvent precipitation both rely on complex solvent mixtures and recovery, and may require multiple passes in order to achieve high levels of purification (99.5% to 99.9%).</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38" name="Google Shape;538;g7c87a33685_1_1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7c87a33685_1_1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g7c87a33685_1_1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g7c87a33685_1_1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7c87a33685_1_4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g7c87a33685_1_4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 sz="1200">
                <a:latin typeface="Times New Roman"/>
                <a:ea typeface="Times New Roman"/>
                <a:cs typeface="Times New Roman"/>
                <a:sym typeface="Times New Roman"/>
              </a:rPr>
              <a:t>written before, but published after the Tax act of 1937</a:t>
            </a:r>
            <a:endParaRPr/>
          </a:p>
          <a:p>
            <a:pPr marL="0" marR="0" lvl="0" indent="0" algn="l" rtl="0">
              <a:lnSpc>
                <a:spcPct val="100000"/>
              </a:lnSpc>
              <a:spcBef>
                <a:spcPts val="0"/>
              </a:spcBef>
              <a:spcAft>
                <a:spcPts val="0"/>
              </a:spcAft>
              <a:buClr>
                <a:schemeClr val="dk1"/>
              </a:buClr>
              <a:buSzPts val="1200"/>
              <a:buFont typeface="Times New Roman"/>
              <a:buNone/>
            </a:pPr>
            <a:r>
              <a:rPr lang="en">
                <a:latin typeface="Times New Roman"/>
                <a:ea typeface="Times New Roman"/>
                <a:cs typeface="Times New Roman"/>
                <a:sym typeface="Times New Roman"/>
              </a:rPr>
              <a:t>Zero by the 1950s</a:t>
            </a:r>
            <a:endParaRPr/>
          </a:p>
          <a:p>
            <a:pPr marL="0" marR="0" lvl="0" indent="0" algn="l" rtl="0">
              <a:lnSpc>
                <a:spcPct val="100000"/>
              </a:lnSpc>
              <a:spcBef>
                <a:spcPts val="0"/>
              </a:spcBef>
              <a:spcAft>
                <a:spcPts val="0"/>
              </a:spcAft>
              <a:buClr>
                <a:schemeClr val="dk1"/>
              </a:buClr>
              <a:buSzPts val="1200"/>
              <a:buFont typeface="Calibri"/>
              <a:buNone/>
            </a:pPr>
            <a:endParaRPr sz="1200">
              <a:latin typeface="Times New Roman"/>
              <a:ea typeface="Times New Roman"/>
              <a:cs typeface="Times New Roman"/>
              <a:sym typeface="Times New Roman"/>
            </a:endParaRPr>
          </a:p>
        </p:txBody>
      </p:sp>
      <p:sp>
        <p:nvSpPr>
          <p:cNvPr id="124" name="Google Shape;124;g7c87a33685_1_4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7c87a33685_1_1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4" name="Google Shape;554;g7c87a33685_1_1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7c87a33685_1_1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2" name="Google Shape;562;g7c87a33685_1_1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7c2ace7641_0_10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7c2ace7641_0_1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7ce18842a1_0_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7ce18842a1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7c2ace7641_0_10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7c2ace764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7c2ace7641_0_10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7c2ace7641_0_10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7ce18842a1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7ce18842a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7ca7e0c15a_2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7ca7e0c15a_2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7ca7e0c15a_2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7ca7e0c15a_2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7ca7e0c15a_2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7ca7e0c15a_2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c87a33685_1_4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7c87a33685_1_4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Add one by one</a:t>
            </a:r>
            <a:endParaRPr/>
          </a:p>
        </p:txBody>
      </p:sp>
      <p:sp>
        <p:nvSpPr>
          <p:cNvPr id="133" name="Google Shape;133;g7c87a33685_1_4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7ca7e0c15a_2_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6" name="Google Shape;636;g7ca7e0c15a_2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7ca7e0c15a_2_6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2" name="Google Shape;642;g7ca7e0c15a_2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7ca7e0c15a_2_1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9" name="Google Shape;649;g7ca7e0c15a_2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7ca7e0c15a_2_8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5" name="Google Shape;655;g7ca7e0c15a_2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7ca7e0c15a_2_1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2" name="Google Shape;662;g7ca7e0c15a_2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c87a33685_1_5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7c87a33685_1_5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
                <a:latin typeface="Times New Roman"/>
                <a:ea typeface="Times New Roman"/>
                <a:cs typeface="Times New Roman"/>
                <a:sym typeface="Times New Roman"/>
              </a:rPr>
              <a:t>Typically </a:t>
            </a:r>
            <a:r>
              <a:rPr lang="en" i="1">
                <a:latin typeface="Times New Roman"/>
                <a:ea typeface="Times New Roman"/>
                <a:cs typeface="Times New Roman"/>
                <a:sym typeface="Times New Roman"/>
              </a:rPr>
              <a:t>Cannabis sativa sativa  </a:t>
            </a:r>
            <a:endParaRPr/>
          </a:p>
          <a:p>
            <a:pPr marL="0" lvl="0" indent="0" algn="l" rtl="0">
              <a:spcBef>
                <a:spcPts val="0"/>
              </a:spcBef>
              <a:spcAft>
                <a:spcPts val="0"/>
              </a:spcAft>
              <a:buNone/>
            </a:pPr>
            <a:endParaRPr/>
          </a:p>
        </p:txBody>
      </p:sp>
      <p:sp>
        <p:nvSpPr>
          <p:cNvPr id="140" name="Google Shape;140;g7c87a33685_1_5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7ce18842a1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7ce18842a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1600"/>
              </a:spcBef>
              <a:spcAft>
                <a:spcPts val="0"/>
              </a:spcAft>
              <a:buClr>
                <a:schemeClr val="dk1"/>
              </a:buClr>
              <a:buSzPts val="1800"/>
              <a:buChar char="○"/>
              <a:defRPr/>
            </a:lvl2pPr>
            <a:lvl3pPr marL="1371600" lvl="2" indent="-342900" algn="l" rtl="0">
              <a:spcBef>
                <a:spcPts val="1600"/>
              </a:spcBef>
              <a:spcAft>
                <a:spcPts val="0"/>
              </a:spcAft>
              <a:buClr>
                <a:schemeClr val="dk1"/>
              </a:buClr>
              <a:buSzPts val="1800"/>
              <a:buChar char="■"/>
              <a:defRPr/>
            </a:lvl3pPr>
            <a:lvl4pPr marL="1828800" lvl="3" indent="-342900" algn="l" rtl="0">
              <a:spcBef>
                <a:spcPts val="1600"/>
              </a:spcBef>
              <a:spcAft>
                <a:spcPts val="0"/>
              </a:spcAft>
              <a:buClr>
                <a:schemeClr val="dk1"/>
              </a:buClr>
              <a:buSzPts val="1800"/>
              <a:buChar char="●"/>
              <a:defRPr/>
            </a:lvl4pPr>
            <a:lvl5pPr marL="2286000" lvl="4" indent="-342900" algn="l" rtl="0">
              <a:spcBef>
                <a:spcPts val="1600"/>
              </a:spcBef>
              <a:spcAft>
                <a:spcPts val="0"/>
              </a:spcAft>
              <a:buClr>
                <a:schemeClr val="dk1"/>
              </a:buClr>
              <a:buSzPts val="1800"/>
              <a:buChar char="○"/>
              <a:defRPr/>
            </a:lvl5pPr>
            <a:lvl6pPr marL="2743200" lvl="5" indent="-342900" algn="l" rtl="0">
              <a:spcBef>
                <a:spcPts val="1600"/>
              </a:spcBef>
              <a:spcAft>
                <a:spcPts val="0"/>
              </a:spcAft>
              <a:buClr>
                <a:schemeClr val="dk1"/>
              </a:buClr>
              <a:buSzPts val="1800"/>
              <a:buChar char="■"/>
              <a:defRPr/>
            </a:lvl6pPr>
            <a:lvl7pPr marL="3200400" lvl="6" indent="-342900" algn="l" rtl="0">
              <a:spcBef>
                <a:spcPts val="1600"/>
              </a:spcBef>
              <a:spcAft>
                <a:spcPts val="0"/>
              </a:spcAft>
              <a:buClr>
                <a:schemeClr val="dk1"/>
              </a:buClr>
              <a:buSzPts val="1800"/>
              <a:buChar char="●"/>
              <a:defRPr/>
            </a:lvl7pPr>
            <a:lvl8pPr marL="3657600" lvl="7" indent="-342900" algn="l" rtl="0">
              <a:spcBef>
                <a:spcPts val="1600"/>
              </a:spcBef>
              <a:spcAft>
                <a:spcPts val="0"/>
              </a:spcAft>
              <a:buClr>
                <a:schemeClr val="dk1"/>
              </a:buClr>
              <a:buSzPts val="1800"/>
              <a:buChar char="○"/>
              <a:defRPr/>
            </a:lvl8pPr>
            <a:lvl9pPr marL="4114800" lvl="8" indent="-342900" algn="l" rtl="0">
              <a:spcBef>
                <a:spcPts val="1600"/>
              </a:spcBef>
              <a:spcAft>
                <a:spcPts val="1600"/>
              </a:spcAft>
              <a:buClr>
                <a:schemeClr val="dk1"/>
              </a:buClr>
              <a:buSzPts val="1800"/>
              <a:buChar char="■"/>
              <a:defRPr/>
            </a:lvl9pPr>
          </a:lstStyle>
          <a:p>
            <a:endParaRPr/>
          </a:p>
        </p:txBody>
      </p:sp>
      <p:sp>
        <p:nvSpPr>
          <p:cNvPr id="53" name="Google Shape;5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 name="Google Shape;58;p14"/>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1600"/>
              </a:spcBef>
              <a:spcAft>
                <a:spcPts val="0"/>
              </a:spcAft>
              <a:buClr>
                <a:schemeClr val="dk1"/>
              </a:buClr>
              <a:buSzPts val="2400"/>
              <a:buChar char="○"/>
              <a:defRPr sz="2400"/>
            </a:lvl2pPr>
            <a:lvl3pPr marL="1371600" lvl="2" indent="-355600" algn="l" rtl="0">
              <a:spcBef>
                <a:spcPts val="1600"/>
              </a:spcBef>
              <a:spcAft>
                <a:spcPts val="0"/>
              </a:spcAft>
              <a:buClr>
                <a:schemeClr val="dk1"/>
              </a:buClr>
              <a:buSzPts val="2000"/>
              <a:buChar char="■"/>
              <a:defRPr sz="2000"/>
            </a:lvl3pPr>
            <a:lvl4pPr marL="1828800" lvl="3" indent="-342900" algn="l" rtl="0">
              <a:spcBef>
                <a:spcPts val="1600"/>
              </a:spcBef>
              <a:spcAft>
                <a:spcPts val="0"/>
              </a:spcAft>
              <a:buClr>
                <a:schemeClr val="dk1"/>
              </a:buClr>
              <a:buSzPts val="1800"/>
              <a:buChar char="●"/>
              <a:defRPr sz="1800"/>
            </a:lvl4pPr>
            <a:lvl5pPr marL="2286000" lvl="4" indent="-342900" algn="l" rtl="0">
              <a:spcBef>
                <a:spcPts val="1600"/>
              </a:spcBef>
              <a:spcAft>
                <a:spcPts val="0"/>
              </a:spcAft>
              <a:buClr>
                <a:schemeClr val="dk1"/>
              </a:buClr>
              <a:buSzPts val="1800"/>
              <a:buChar char="○"/>
              <a:defRPr sz="1800"/>
            </a:lvl5pPr>
            <a:lvl6pPr marL="2743200" lvl="5" indent="-342900" algn="l" rtl="0">
              <a:spcBef>
                <a:spcPts val="1600"/>
              </a:spcBef>
              <a:spcAft>
                <a:spcPts val="0"/>
              </a:spcAft>
              <a:buClr>
                <a:schemeClr val="dk1"/>
              </a:buClr>
              <a:buSzPts val="1800"/>
              <a:buChar char="■"/>
              <a:defRPr sz="1800"/>
            </a:lvl6pPr>
            <a:lvl7pPr marL="3200400" lvl="6" indent="-342900" algn="l" rtl="0">
              <a:spcBef>
                <a:spcPts val="1600"/>
              </a:spcBef>
              <a:spcAft>
                <a:spcPts val="0"/>
              </a:spcAft>
              <a:buClr>
                <a:schemeClr val="dk1"/>
              </a:buClr>
              <a:buSzPts val="1800"/>
              <a:buChar char="●"/>
              <a:defRPr sz="1800"/>
            </a:lvl7pPr>
            <a:lvl8pPr marL="3657600" lvl="7" indent="-342900" algn="l" rtl="0">
              <a:spcBef>
                <a:spcPts val="1600"/>
              </a:spcBef>
              <a:spcAft>
                <a:spcPts val="0"/>
              </a:spcAft>
              <a:buClr>
                <a:schemeClr val="dk1"/>
              </a:buClr>
              <a:buSzPts val="1800"/>
              <a:buChar char="○"/>
              <a:defRPr sz="1800"/>
            </a:lvl8pPr>
            <a:lvl9pPr marL="4114800" lvl="8" indent="-342900" algn="l" rtl="0">
              <a:spcBef>
                <a:spcPts val="1600"/>
              </a:spcBef>
              <a:spcAft>
                <a:spcPts val="1600"/>
              </a:spcAft>
              <a:buClr>
                <a:schemeClr val="dk1"/>
              </a:buClr>
              <a:buSzPts val="1800"/>
              <a:buChar char="■"/>
              <a:defRPr sz="1800"/>
            </a:lvl9pPr>
          </a:lstStyle>
          <a:p>
            <a:endParaRPr/>
          </a:p>
        </p:txBody>
      </p:sp>
      <p:sp>
        <p:nvSpPr>
          <p:cNvPr id="59" name="Google Shape;59;p14"/>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1600"/>
              </a:spcBef>
              <a:spcAft>
                <a:spcPts val="0"/>
              </a:spcAft>
              <a:buClr>
                <a:schemeClr val="dk1"/>
              </a:buClr>
              <a:buSzPts val="2400"/>
              <a:buChar char="○"/>
              <a:defRPr sz="2400"/>
            </a:lvl2pPr>
            <a:lvl3pPr marL="1371600" lvl="2" indent="-355600" algn="l" rtl="0">
              <a:spcBef>
                <a:spcPts val="1600"/>
              </a:spcBef>
              <a:spcAft>
                <a:spcPts val="0"/>
              </a:spcAft>
              <a:buClr>
                <a:schemeClr val="dk1"/>
              </a:buClr>
              <a:buSzPts val="2000"/>
              <a:buChar char="■"/>
              <a:defRPr sz="2000"/>
            </a:lvl3pPr>
            <a:lvl4pPr marL="1828800" lvl="3" indent="-342900" algn="l" rtl="0">
              <a:spcBef>
                <a:spcPts val="1600"/>
              </a:spcBef>
              <a:spcAft>
                <a:spcPts val="0"/>
              </a:spcAft>
              <a:buClr>
                <a:schemeClr val="dk1"/>
              </a:buClr>
              <a:buSzPts val="1800"/>
              <a:buChar char="●"/>
              <a:defRPr sz="1800"/>
            </a:lvl4pPr>
            <a:lvl5pPr marL="2286000" lvl="4" indent="-342900" algn="l" rtl="0">
              <a:spcBef>
                <a:spcPts val="1600"/>
              </a:spcBef>
              <a:spcAft>
                <a:spcPts val="0"/>
              </a:spcAft>
              <a:buClr>
                <a:schemeClr val="dk1"/>
              </a:buClr>
              <a:buSzPts val="1800"/>
              <a:buChar char="○"/>
              <a:defRPr sz="1800"/>
            </a:lvl5pPr>
            <a:lvl6pPr marL="2743200" lvl="5" indent="-342900" algn="l" rtl="0">
              <a:spcBef>
                <a:spcPts val="1600"/>
              </a:spcBef>
              <a:spcAft>
                <a:spcPts val="0"/>
              </a:spcAft>
              <a:buClr>
                <a:schemeClr val="dk1"/>
              </a:buClr>
              <a:buSzPts val="1800"/>
              <a:buChar char="■"/>
              <a:defRPr sz="1800"/>
            </a:lvl6pPr>
            <a:lvl7pPr marL="3200400" lvl="6" indent="-342900" algn="l" rtl="0">
              <a:spcBef>
                <a:spcPts val="1600"/>
              </a:spcBef>
              <a:spcAft>
                <a:spcPts val="0"/>
              </a:spcAft>
              <a:buClr>
                <a:schemeClr val="dk1"/>
              </a:buClr>
              <a:buSzPts val="1800"/>
              <a:buChar char="●"/>
              <a:defRPr sz="1800"/>
            </a:lvl7pPr>
            <a:lvl8pPr marL="3657600" lvl="7" indent="-342900" algn="l" rtl="0">
              <a:spcBef>
                <a:spcPts val="1600"/>
              </a:spcBef>
              <a:spcAft>
                <a:spcPts val="0"/>
              </a:spcAft>
              <a:buClr>
                <a:schemeClr val="dk1"/>
              </a:buClr>
              <a:buSzPts val="1800"/>
              <a:buChar char="○"/>
              <a:defRPr sz="1800"/>
            </a:lvl8pPr>
            <a:lvl9pPr marL="4114800" lvl="8" indent="-342900" algn="l" rtl="0">
              <a:spcBef>
                <a:spcPts val="1600"/>
              </a:spcBef>
              <a:spcAft>
                <a:spcPts val="1600"/>
              </a:spcAft>
              <a:buClr>
                <a:schemeClr val="dk1"/>
              </a:buClr>
              <a:buSzPts val="1800"/>
              <a:buChar char="■"/>
              <a:defRPr sz="1800"/>
            </a:lvl9pPr>
          </a:lstStyle>
          <a:p>
            <a:endParaRPr/>
          </a:p>
        </p:txBody>
      </p:sp>
      <p:sp>
        <p:nvSpPr>
          <p:cNvPr id="60" name="Google Shape;60;p1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 name="Google Shape;61;p1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1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623888" y="1282304"/>
            <a:ext cx="7886700" cy="21396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 name="Google Shape;65;p15"/>
          <p:cNvSpPr txBox="1">
            <a:spLocks noGrp="1"/>
          </p:cNvSpPr>
          <p:nvPr>
            <p:ph type="body" idx="1"/>
          </p:nvPr>
        </p:nvSpPr>
        <p:spPr>
          <a:xfrm>
            <a:off x="623888" y="3442098"/>
            <a:ext cx="7886700" cy="1125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2400"/>
              <a:buNone/>
              <a:defRPr sz="2400">
                <a:solidFill>
                  <a:schemeClr val="dk1"/>
                </a:solidFill>
              </a:defRPr>
            </a:lvl1pPr>
            <a:lvl2pPr marL="914400" lvl="1" indent="-228600" algn="l" rtl="0">
              <a:lnSpc>
                <a:spcPct val="90000"/>
              </a:lnSpc>
              <a:spcBef>
                <a:spcPts val="1600"/>
              </a:spcBef>
              <a:spcAft>
                <a:spcPts val="0"/>
              </a:spcAft>
              <a:buClr>
                <a:srgbClr val="888888"/>
              </a:buClr>
              <a:buSzPts val="2000"/>
              <a:buNone/>
              <a:defRPr sz="2000">
                <a:solidFill>
                  <a:srgbClr val="888888"/>
                </a:solidFill>
              </a:defRPr>
            </a:lvl2pPr>
            <a:lvl3pPr marL="1371600" lvl="2" indent="-228600" algn="l" rtl="0">
              <a:lnSpc>
                <a:spcPct val="90000"/>
              </a:lnSpc>
              <a:spcBef>
                <a:spcPts val="1600"/>
              </a:spcBef>
              <a:spcAft>
                <a:spcPts val="0"/>
              </a:spcAft>
              <a:buClr>
                <a:srgbClr val="888888"/>
              </a:buClr>
              <a:buSzPts val="1800"/>
              <a:buNone/>
              <a:defRPr sz="1800">
                <a:solidFill>
                  <a:srgbClr val="888888"/>
                </a:solidFill>
              </a:defRPr>
            </a:lvl3pPr>
            <a:lvl4pPr marL="1828800" lvl="3" indent="-228600" algn="l" rtl="0">
              <a:lnSpc>
                <a:spcPct val="90000"/>
              </a:lnSpc>
              <a:spcBef>
                <a:spcPts val="1600"/>
              </a:spcBef>
              <a:spcAft>
                <a:spcPts val="0"/>
              </a:spcAft>
              <a:buClr>
                <a:srgbClr val="888888"/>
              </a:buClr>
              <a:buSzPts val="1600"/>
              <a:buNone/>
              <a:defRPr sz="1600">
                <a:solidFill>
                  <a:srgbClr val="888888"/>
                </a:solidFill>
              </a:defRPr>
            </a:lvl4pPr>
            <a:lvl5pPr marL="2286000" lvl="4" indent="-228600" algn="l" rtl="0">
              <a:lnSpc>
                <a:spcPct val="90000"/>
              </a:lnSpc>
              <a:spcBef>
                <a:spcPts val="1600"/>
              </a:spcBef>
              <a:spcAft>
                <a:spcPts val="0"/>
              </a:spcAft>
              <a:buClr>
                <a:srgbClr val="888888"/>
              </a:buClr>
              <a:buSzPts val="1600"/>
              <a:buNone/>
              <a:defRPr sz="1600">
                <a:solidFill>
                  <a:srgbClr val="888888"/>
                </a:solidFill>
              </a:defRPr>
            </a:lvl5pPr>
            <a:lvl6pPr marL="2743200" lvl="5" indent="-228600" algn="l" rtl="0">
              <a:lnSpc>
                <a:spcPct val="90000"/>
              </a:lnSpc>
              <a:spcBef>
                <a:spcPts val="1600"/>
              </a:spcBef>
              <a:spcAft>
                <a:spcPts val="0"/>
              </a:spcAft>
              <a:buClr>
                <a:srgbClr val="888888"/>
              </a:buClr>
              <a:buSzPts val="1600"/>
              <a:buNone/>
              <a:defRPr sz="1600">
                <a:solidFill>
                  <a:srgbClr val="888888"/>
                </a:solidFill>
              </a:defRPr>
            </a:lvl6pPr>
            <a:lvl7pPr marL="3200400" lvl="6" indent="-228600" algn="l" rtl="0">
              <a:lnSpc>
                <a:spcPct val="90000"/>
              </a:lnSpc>
              <a:spcBef>
                <a:spcPts val="1600"/>
              </a:spcBef>
              <a:spcAft>
                <a:spcPts val="0"/>
              </a:spcAft>
              <a:buClr>
                <a:srgbClr val="888888"/>
              </a:buClr>
              <a:buSzPts val="1600"/>
              <a:buNone/>
              <a:defRPr sz="1600">
                <a:solidFill>
                  <a:srgbClr val="888888"/>
                </a:solidFill>
              </a:defRPr>
            </a:lvl7pPr>
            <a:lvl8pPr marL="3657600" lvl="7" indent="-228600" algn="l" rtl="0">
              <a:lnSpc>
                <a:spcPct val="90000"/>
              </a:lnSpc>
              <a:spcBef>
                <a:spcPts val="1600"/>
              </a:spcBef>
              <a:spcAft>
                <a:spcPts val="0"/>
              </a:spcAft>
              <a:buClr>
                <a:srgbClr val="888888"/>
              </a:buClr>
              <a:buSzPts val="1600"/>
              <a:buNone/>
              <a:defRPr sz="1600">
                <a:solidFill>
                  <a:srgbClr val="888888"/>
                </a:solidFill>
              </a:defRPr>
            </a:lvl8pPr>
            <a:lvl9pPr marL="4114800" lvl="8" indent="-228600" algn="l" rtl="0">
              <a:lnSpc>
                <a:spcPct val="90000"/>
              </a:lnSpc>
              <a:spcBef>
                <a:spcPts val="1600"/>
              </a:spcBef>
              <a:spcAft>
                <a:spcPts val="1600"/>
              </a:spcAft>
              <a:buClr>
                <a:srgbClr val="888888"/>
              </a:buClr>
              <a:buSzPts val="1600"/>
              <a:buNone/>
              <a:defRPr sz="1600">
                <a:solidFill>
                  <a:srgbClr val="888888"/>
                </a:solidFill>
              </a:defRPr>
            </a:lvl9pPr>
          </a:lstStyle>
          <a:p>
            <a:endParaRPr/>
          </a:p>
        </p:txBody>
      </p:sp>
      <p:sp>
        <p:nvSpPr>
          <p:cNvPr id="66" name="Google Shape;66;p15"/>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 name="Google Shape;67;p15"/>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 name="Google Shape;68;p1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623888" y="1282304"/>
            <a:ext cx="7886700" cy="21396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6000"/>
              <a:buFont typeface="Calibri"/>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 name="Google Shape;71;p16"/>
          <p:cNvSpPr txBox="1">
            <a:spLocks noGrp="1"/>
          </p:cNvSpPr>
          <p:nvPr>
            <p:ph type="body" idx="1"/>
          </p:nvPr>
        </p:nvSpPr>
        <p:spPr>
          <a:xfrm>
            <a:off x="623888" y="3442098"/>
            <a:ext cx="7886700" cy="1125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2400"/>
              <a:buNone/>
              <a:defRPr sz="2400">
                <a:solidFill>
                  <a:schemeClr val="lt1"/>
                </a:solidFill>
              </a:defRPr>
            </a:lvl1pPr>
            <a:lvl2pPr marL="914400" lvl="1" indent="-228600" algn="l" rtl="0">
              <a:lnSpc>
                <a:spcPct val="90000"/>
              </a:lnSpc>
              <a:spcBef>
                <a:spcPts val="1600"/>
              </a:spcBef>
              <a:spcAft>
                <a:spcPts val="0"/>
              </a:spcAft>
              <a:buClr>
                <a:schemeClr val="lt1"/>
              </a:buClr>
              <a:buSzPts val="2000"/>
              <a:buNone/>
              <a:defRPr sz="2000">
                <a:solidFill>
                  <a:schemeClr val="lt1"/>
                </a:solidFill>
              </a:defRPr>
            </a:lvl2pPr>
            <a:lvl3pPr marL="1371600" lvl="2" indent="-228600" algn="l" rtl="0">
              <a:lnSpc>
                <a:spcPct val="90000"/>
              </a:lnSpc>
              <a:spcBef>
                <a:spcPts val="1600"/>
              </a:spcBef>
              <a:spcAft>
                <a:spcPts val="0"/>
              </a:spcAft>
              <a:buClr>
                <a:schemeClr val="lt1"/>
              </a:buClr>
              <a:buSzPts val="1800"/>
              <a:buNone/>
              <a:defRPr sz="1800">
                <a:solidFill>
                  <a:schemeClr val="lt1"/>
                </a:solidFill>
              </a:defRPr>
            </a:lvl3pPr>
            <a:lvl4pPr marL="1828800" lvl="3" indent="-228600" algn="l" rtl="0">
              <a:lnSpc>
                <a:spcPct val="90000"/>
              </a:lnSpc>
              <a:spcBef>
                <a:spcPts val="1600"/>
              </a:spcBef>
              <a:spcAft>
                <a:spcPts val="0"/>
              </a:spcAft>
              <a:buClr>
                <a:schemeClr val="lt1"/>
              </a:buClr>
              <a:buSzPts val="1600"/>
              <a:buNone/>
              <a:defRPr sz="1600">
                <a:solidFill>
                  <a:schemeClr val="lt1"/>
                </a:solidFill>
              </a:defRPr>
            </a:lvl4pPr>
            <a:lvl5pPr marL="2286000" lvl="4" indent="-228600" algn="l" rtl="0">
              <a:lnSpc>
                <a:spcPct val="90000"/>
              </a:lnSpc>
              <a:spcBef>
                <a:spcPts val="1600"/>
              </a:spcBef>
              <a:spcAft>
                <a:spcPts val="0"/>
              </a:spcAft>
              <a:buClr>
                <a:schemeClr val="lt1"/>
              </a:buClr>
              <a:buSzPts val="1600"/>
              <a:buNone/>
              <a:defRPr sz="1600">
                <a:solidFill>
                  <a:schemeClr val="lt1"/>
                </a:solidFill>
              </a:defRPr>
            </a:lvl5pPr>
            <a:lvl6pPr marL="2743200" lvl="5" indent="-228600" algn="l" rtl="0">
              <a:lnSpc>
                <a:spcPct val="90000"/>
              </a:lnSpc>
              <a:spcBef>
                <a:spcPts val="1600"/>
              </a:spcBef>
              <a:spcAft>
                <a:spcPts val="0"/>
              </a:spcAft>
              <a:buClr>
                <a:schemeClr val="lt1"/>
              </a:buClr>
              <a:buSzPts val="1600"/>
              <a:buNone/>
              <a:defRPr sz="1600">
                <a:solidFill>
                  <a:schemeClr val="lt1"/>
                </a:solidFill>
              </a:defRPr>
            </a:lvl6pPr>
            <a:lvl7pPr marL="3200400" lvl="6" indent="-228600" algn="l" rtl="0">
              <a:lnSpc>
                <a:spcPct val="90000"/>
              </a:lnSpc>
              <a:spcBef>
                <a:spcPts val="1600"/>
              </a:spcBef>
              <a:spcAft>
                <a:spcPts val="0"/>
              </a:spcAft>
              <a:buClr>
                <a:schemeClr val="lt1"/>
              </a:buClr>
              <a:buSzPts val="1600"/>
              <a:buNone/>
              <a:defRPr sz="1600">
                <a:solidFill>
                  <a:schemeClr val="lt1"/>
                </a:solidFill>
              </a:defRPr>
            </a:lvl7pPr>
            <a:lvl8pPr marL="3657600" lvl="7" indent="-228600" algn="l" rtl="0">
              <a:lnSpc>
                <a:spcPct val="90000"/>
              </a:lnSpc>
              <a:spcBef>
                <a:spcPts val="1600"/>
              </a:spcBef>
              <a:spcAft>
                <a:spcPts val="0"/>
              </a:spcAft>
              <a:buClr>
                <a:schemeClr val="lt1"/>
              </a:buClr>
              <a:buSzPts val="1600"/>
              <a:buNone/>
              <a:defRPr sz="1600">
                <a:solidFill>
                  <a:schemeClr val="lt1"/>
                </a:solidFill>
              </a:defRPr>
            </a:lvl8pPr>
            <a:lvl9pPr marL="4114800" lvl="8" indent="-228600" algn="l" rtl="0">
              <a:lnSpc>
                <a:spcPct val="90000"/>
              </a:lnSpc>
              <a:spcBef>
                <a:spcPts val="1600"/>
              </a:spcBef>
              <a:spcAft>
                <a:spcPts val="1600"/>
              </a:spcAft>
              <a:buClr>
                <a:schemeClr val="lt1"/>
              </a:buClr>
              <a:buSzPts val="1600"/>
              <a:buNone/>
              <a:defRPr sz="1600">
                <a:solidFill>
                  <a:schemeClr val="lt1"/>
                </a:solidFill>
              </a:defRPr>
            </a:lvl9pPr>
          </a:lstStyle>
          <a:p>
            <a:endParaRPr/>
          </a:p>
        </p:txBody>
      </p:sp>
      <p:sp>
        <p:nvSpPr>
          <p:cNvPr id="72" name="Google Shape;72;p16"/>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 name="Google Shape;73;p16"/>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 name="Google Shape;74;p16"/>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17"/>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1600"/>
              </a:spcBef>
              <a:spcAft>
                <a:spcPts val="0"/>
              </a:spcAft>
              <a:buClr>
                <a:srgbClr val="888888"/>
              </a:buClr>
              <a:buSzPts val="1500"/>
              <a:buNone/>
              <a:defRPr sz="1500">
                <a:solidFill>
                  <a:srgbClr val="888888"/>
                </a:solidFill>
              </a:defRPr>
            </a:lvl2pPr>
            <a:lvl3pPr marL="1371600" lvl="2" indent="-228600" algn="l" rtl="0">
              <a:lnSpc>
                <a:spcPct val="90000"/>
              </a:lnSpc>
              <a:spcBef>
                <a:spcPts val="1600"/>
              </a:spcBef>
              <a:spcAft>
                <a:spcPts val="0"/>
              </a:spcAft>
              <a:buClr>
                <a:srgbClr val="888888"/>
              </a:buClr>
              <a:buSzPts val="1400"/>
              <a:buNone/>
              <a:defRPr sz="1400">
                <a:solidFill>
                  <a:srgbClr val="888888"/>
                </a:solidFill>
              </a:defRPr>
            </a:lvl3pPr>
            <a:lvl4pPr marL="1828800" lvl="3" indent="-228600" algn="l" rtl="0">
              <a:lnSpc>
                <a:spcPct val="90000"/>
              </a:lnSpc>
              <a:spcBef>
                <a:spcPts val="1600"/>
              </a:spcBef>
              <a:spcAft>
                <a:spcPts val="0"/>
              </a:spcAft>
              <a:buClr>
                <a:srgbClr val="888888"/>
              </a:buClr>
              <a:buSzPts val="1200"/>
              <a:buNone/>
              <a:defRPr sz="1200">
                <a:solidFill>
                  <a:srgbClr val="888888"/>
                </a:solidFill>
              </a:defRPr>
            </a:lvl4pPr>
            <a:lvl5pPr marL="2286000" lvl="4" indent="-228600" algn="l" rtl="0">
              <a:lnSpc>
                <a:spcPct val="90000"/>
              </a:lnSpc>
              <a:spcBef>
                <a:spcPts val="1600"/>
              </a:spcBef>
              <a:spcAft>
                <a:spcPts val="0"/>
              </a:spcAft>
              <a:buClr>
                <a:srgbClr val="888888"/>
              </a:buClr>
              <a:buSzPts val="1200"/>
              <a:buNone/>
              <a:defRPr sz="1200">
                <a:solidFill>
                  <a:srgbClr val="888888"/>
                </a:solidFill>
              </a:defRPr>
            </a:lvl5pPr>
            <a:lvl6pPr marL="2743200" lvl="5" indent="-228600" algn="l" rtl="0">
              <a:lnSpc>
                <a:spcPct val="90000"/>
              </a:lnSpc>
              <a:spcBef>
                <a:spcPts val="1600"/>
              </a:spcBef>
              <a:spcAft>
                <a:spcPts val="0"/>
              </a:spcAft>
              <a:buClr>
                <a:srgbClr val="888888"/>
              </a:buClr>
              <a:buSzPts val="1200"/>
              <a:buNone/>
              <a:defRPr sz="1200">
                <a:solidFill>
                  <a:srgbClr val="888888"/>
                </a:solidFill>
              </a:defRPr>
            </a:lvl6pPr>
            <a:lvl7pPr marL="3200400" lvl="6" indent="-228600" algn="l" rtl="0">
              <a:lnSpc>
                <a:spcPct val="90000"/>
              </a:lnSpc>
              <a:spcBef>
                <a:spcPts val="1600"/>
              </a:spcBef>
              <a:spcAft>
                <a:spcPts val="0"/>
              </a:spcAft>
              <a:buClr>
                <a:srgbClr val="888888"/>
              </a:buClr>
              <a:buSzPts val="1200"/>
              <a:buNone/>
              <a:defRPr sz="1200">
                <a:solidFill>
                  <a:srgbClr val="888888"/>
                </a:solidFill>
              </a:defRPr>
            </a:lvl7pPr>
            <a:lvl8pPr marL="3657600" lvl="7" indent="-228600" algn="l" rtl="0">
              <a:lnSpc>
                <a:spcPct val="90000"/>
              </a:lnSpc>
              <a:spcBef>
                <a:spcPts val="1600"/>
              </a:spcBef>
              <a:spcAft>
                <a:spcPts val="0"/>
              </a:spcAft>
              <a:buClr>
                <a:srgbClr val="888888"/>
              </a:buClr>
              <a:buSzPts val="1200"/>
              <a:buNone/>
              <a:defRPr sz="1200">
                <a:solidFill>
                  <a:srgbClr val="888888"/>
                </a:solidFill>
              </a:defRPr>
            </a:lvl8pPr>
            <a:lvl9pPr marL="4114800" lvl="8" indent="-228600" algn="l" rtl="0">
              <a:lnSpc>
                <a:spcPct val="90000"/>
              </a:lnSpc>
              <a:spcBef>
                <a:spcPts val="1600"/>
              </a:spcBef>
              <a:spcAft>
                <a:spcPts val="1600"/>
              </a:spcAft>
              <a:buClr>
                <a:srgbClr val="888888"/>
              </a:buClr>
              <a:buSzPts val="1200"/>
              <a:buNone/>
              <a:defRPr sz="1200">
                <a:solidFill>
                  <a:srgbClr val="888888"/>
                </a:solidFill>
              </a:defRPr>
            </a:lvl9pPr>
          </a:lstStyle>
          <a:p>
            <a:endParaRPr/>
          </a:p>
        </p:txBody>
      </p:sp>
      <p:sp>
        <p:nvSpPr>
          <p:cNvPr id="78" name="Google Shape;78;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79" name="Google Shape;79;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80" name="Google Shape;80;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ircadianorganics@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hyperlink" Target="mailto:dbruce3@wisc.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cdn.farmjournal.com/s3fs-public/inline-images/SS%201-min.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thebusinessjournal.com/wp-content/uploads/2019/08/Hemp-field-1.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datcp.wi.gov/Documents/IHPesticides.pdf"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https://hempinsects.agsci.colostate.edu"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https://hempinsects.agsci.colostate.edu/hemp-insects-text/" TargetMode="External"/><Relationship Id="rId7" Type="http://schemas.openxmlformats.org/officeDocument/2006/relationships/hyperlink" Target="https://datcpservices.wisconsin.gov/pb/pdf/07-18-19.pdf"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hyperlink" Target="https://pddc.wisc.edu/" TargetMode="External"/><Relationship Id="rId5" Type="http://schemas.openxmlformats.org/officeDocument/2006/relationships/hyperlink" Target="http://labs.russell.wisc.edu/insectlab/contact-us/" TargetMode="External"/><Relationship Id="rId4" Type="http://schemas.openxmlformats.org/officeDocument/2006/relationships/hyperlink" Target="https://datcp.wi.gov/Documents/IHPesticides.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hyperlink" Target="https://www.royalqueenseeds.com/img/cms/NOT-READY-AND-READY-TRICHOMES.jpg"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hyperlink" Target="https://www.instagram.com/p/B2gvTExFQrn/"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hyperlink" Target="https://mediad.publicbroadcasting.net/p/wkms/files/styles/x_large/public/201910/hemp_harvest.jp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mRcIHFTsA0w"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11.xml"/><Relationship Id="rId4" Type="http://schemas.openxmlformats.org/officeDocument/2006/relationships/hyperlink" Target="https://static.producer.com/wp-content/uploads/2017/02/22_4col_FILE-PHOTO-RKA072815_HEMP_PLOT31.jpg"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11.xml"/><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8"/>
          <p:cNvSpPr txBox="1">
            <a:spLocks noGrp="1"/>
          </p:cNvSpPr>
          <p:nvPr>
            <p:ph type="ctrTitle"/>
          </p:nvPr>
        </p:nvSpPr>
        <p:spPr>
          <a:xfrm>
            <a:off x="244150" y="348775"/>
            <a:ext cx="6039600" cy="2223000"/>
          </a:xfrm>
          <a:prstGeom prst="rect">
            <a:avLst/>
          </a:prstGeom>
          <a:solidFill>
            <a:srgbClr val="FFFFFF">
              <a:alpha val="55870"/>
            </a:srgbClr>
          </a:solidFill>
        </p:spPr>
        <p:txBody>
          <a:bodyPr spcFirstLastPara="1" wrap="square" lIns="91425" tIns="91425" rIns="91425" bIns="91425" anchor="b" anchorCtr="0">
            <a:noAutofit/>
          </a:bodyPr>
          <a:lstStyle/>
          <a:p>
            <a:pPr marL="0" lvl="0" indent="0" algn="ctr" rtl="0">
              <a:spcBef>
                <a:spcPts val="0"/>
              </a:spcBef>
              <a:spcAft>
                <a:spcPts val="0"/>
              </a:spcAft>
              <a:buNone/>
            </a:pPr>
            <a:r>
              <a:rPr lang="en"/>
              <a:t>Hemp Production </a:t>
            </a:r>
            <a:endParaRPr/>
          </a:p>
          <a:p>
            <a:pPr marL="0" lvl="0" indent="0" algn="ctr" rtl="0">
              <a:spcBef>
                <a:spcPts val="0"/>
              </a:spcBef>
              <a:spcAft>
                <a:spcPts val="0"/>
              </a:spcAft>
              <a:buNone/>
            </a:pPr>
            <a:r>
              <a:rPr lang="en" sz="3000"/>
              <a:t>*mostly for CBD and other major cannabinoids</a:t>
            </a:r>
            <a:endParaRPr sz="3000"/>
          </a:p>
        </p:txBody>
      </p:sp>
      <p:sp>
        <p:nvSpPr>
          <p:cNvPr id="86" name="Google Shape;86;p18"/>
          <p:cNvSpPr txBox="1">
            <a:spLocks noGrp="1"/>
          </p:cNvSpPr>
          <p:nvPr>
            <p:ph type="subTitle" idx="1"/>
          </p:nvPr>
        </p:nvSpPr>
        <p:spPr>
          <a:xfrm>
            <a:off x="-294360" y="2571748"/>
            <a:ext cx="7083300" cy="1995600"/>
          </a:xfrm>
          <a:prstGeom prst="rect">
            <a:avLst/>
          </a:prstGeom>
          <a:solidFill>
            <a:srgbClr val="FFFFFF">
              <a:alpha val="55870"/>
            </a:srgbClr>
          </a:solidFill>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dirty="0">
                <a:solidFill>
                  <a:srgbClr val="000000"/>
                </a:solidFill>
              </a:rPr>
              <a:t>Dylan Bruce</a:t>
            </a:r>
            <a:endParaRPr sz="2400" dirty="0">
              <a:solidFill>
                <a:srgbClr val="000000"/>
              </a:solidFill>
            </a:endParaRPr>
          </a:p>
          <a:p>
            <a:pPr marL="0" lvl="0" indent="0" algn="ctr" rtl="0">
              <a:lnSpc>
                <a:spcPct val="115000"/>
              </a:lnSpc>
              <a:spcBef>
                <a:spcPts val="0"/>
              </a:spcBef>
              <a:spcAft>
                <a:spcPts val="0"/>
              </a:spcAft>
              <a:buNone/>
            </a:pPr>
            <a:r>
              <a:rPr lang="en" sz="2400" dirty="0">
                <a:solidFill>
                  <a:srgbClr val="000000"/>
                </a:solidFill>
              </a:rPr>
              <a:t>Circadian Organics / UW-Madison</a:t>
            </a:r>
            <a:endParaRPr sz="2400" dirty="0">
              <a:solidFill>
                <a:srgbClr val="000000"/>
              </a:solidFill>
            </a:endParaRPr>
          </a:p>
          <a:p>
            <a:pPr marL="0" lvl="0" indent="0" algn="ctr" rtl="0">
              <a:lnSpc>
                <a:spcPct val="115000"/>
              </a:lnSpc>
              <a:spcBef>
                <a:spcPts val="0"/>
              </a:spcBef>
              <a:spcAft>
                <a:spcPts val="0"/>
              </a:spcAft>
              <a:buNone/>
            </a:pPr>
            <a:r>
              <a:rPr lang="en" sz="2400" u="sng" dirty="0">
                <a:solidFill>
                  <a:schemeClr val="hlink"/>
                </a:solidFill>
                <a:hlinkClick r:id="rId3"/>
              </a:rPr>
              <a:t>circadianorganics@gmail.com</a:t>
            </a:r>
            <a:r>
              <a:rPr lang="en" sz="2400" dirty="0">
                <a:solidFill>
                  <a:srgbClr val="000000"/>
                </a:solidFill>
              </a:rPr>
              <a:t> | </a:t>
            </a:r>
            <a:r>
              <a:rPr lang="en" sz="2400" u="sng" dirty="0">
                <a:solidFill>
                  <a:schemeClr val="hlink"/>
                </a:solidFill>
                <a:hlinkClick r:id="rId4"/>
              </a:rPr>
              <a:t>dbruce3@wisc.edu</a:t>
            </a:r>
            <a:r>
              <a:rPr lang="en" sz="2400" dirty="0">
                <a:solidFill>
                  <a:srgbClr val="000000"/>
                </a:solidFill>
              </a:rPr>
              <a:t> </a:t>
            </a:r>
            <a:endParaRPr sz="2400" dirty="0">
              <a:solidFill>
                <a:srgbClr val="000000"/>
              </a:solidFill>
            </a:endParaRPr>
          </a:p>
          <a:p>
            <a:pPr marL="0" lvl="0" indent="0" algn="ctr" rtl="0">
              <a:lnSpc>
                <a:spcPct val="115000"/>
              </a:lnSpc>
              <a:spcBef>
                <a:spcPts val="0"/>
              </a:spcBef>
              <a:spcAft>
                <a:spcPts val="0"/>
              </a:spcAft>
              <a:buNone/>
            </a:pPr>
            <a:endParaRPr sz="2400" dirty="0">
              <a:solidFill>
                <a:srgbClr val="000000"/>
              </a:solidFill>
            </a:endParaRPr>
          </a:p>
        </p:txBody>
      </p:sp>
      <p:pic>
        <p:nvPicPr>
          <p:cNvPr id="87" name="Google Shape;87;p1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250430" y="0"/>
            <a:ext cx="2893572" cy="514349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ctrTitle"/>
          </p:nvPr>
        </p:nvSpPr>
        <p:spPr>
          <a:xfrm>
            <a:off x="244150" y="1124550"/>
            <a:ext cx="6039600" cy="2223000"/>
          </a:xfrm>
          <a:prstGeom prst="rect">
            <a:avLst/>
          </a:prstGeom>
          <a:solidFill>
            <a:srgbClr val="FFFFFF">
              <a:alpha val="55870"/>
            </a:srgbClr>
          </a:solidFill>
        </p:spPr>
        <p:txBody>
          <a:bodyPr spcFirstLastPara="1" wrap="square" lIns="91425" tIns="91425" rIns="91425" bIns="91425" anchor="b" anchorCtr="0">
            <a:noAutofit/>
          </a:bodyPr>
          <a:lstStyle/>
          <a:p>
            <a:pPr marL="0" lvl="0" indent="0" algn="ctr" rtl="0">
              <a:spcBef>
                <a:spcPts val="0"/>
              </a:spcBef>
              <a:spcAft>
                <a:spcPts val="0"/>
              </a:spcAft>
              <a:buNone/>
            </a:pPr>
            <a:r>
              <a:rPr lang="en"/>
              <a:t>Setting Up for Success: Pre-Season Considerations</a:t>
            </a:r>
            <a:endParaRPr sz="3000"/>
          </a:p>
        </p:txBody>
      </p:sp>
      <p:sp>
        <p:nvSpPr>
          <p:cNvPr id="158" name="Google Shape;158;p27"/>
          <p:cNvSpPr txBox="1">
            <a:spLocks noGrp="1"/>
          </p:cNvSpPr>
          <p:nvPr>
            <p:ph type="subTitle" idx="1"/>
          </p:nvPr>
        </p:nvSpPr>
        <p:spPr>
          <a:xfrm>
            <a:off x="0" y="3757250"/>
            <a:ext cx="6250200" cy="1995600"/>
          </a:xfrm>
          <a:prstGeom prst="rect">
            <a:avLst/>
          </a:prstGeom>
          <a:solidFill>
            <a:srgbClr val="FFFFFF">
              <a:alpha val="5587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000000"/>
                </a:solidFill>
              </a:rPr>
              <a:t>Hemp Production for CBD</a:t>
            </a:r>
            <a:endParaRPr sz="3000">
              <a:solidFill>
                <a:srgbClr val="000000"/>
              </a:solidFill>
            </a:endParaRPr>
          </a:p>
        </p:txBody>
      </p:sp>
      <p:pic>
        <p:nvPicPr>
          <p:cNvPr id="159" name="Google Shape;159;p2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250244" y="0"/>
            <a:ext cx="2893762"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Risk Management and Insurance</a:t>
            </a:r>
            <a:endParaRPr/>
          </a:p>
        </p:txBody>
      </p:sp>
      <p:sp>
        <p:nvSpPr>
          <p:cNvPr id="165" name="Google Shape;165;p28"/>
          <p:cNvSpPr txBox="1">
            <a:spLocks noGrp="1"/>
          </p:cNvSpPr>
          <p:nvPr>
            <p:ph type="body" idx="1"/>
          </p:nvPr>
        </p:nvSpPr>
        <p:spPr>
          <a:xfrm>
            <a:off x="311700" y="1152475"/>
            <a:ext cx="4704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Most require a contract</a:t>
            </a:r>
            <a:endParaRPr/>
          </a:p>
          <a:p>
            <a:pPr marL="457200" lvl="0" indent="-342900" algn="l" rtl="0">
              <a:spcBef>
                <a:spcPts val="0"/>
              </a:spcBef>
              <a:spcAft>
                <a:spcPts val="0"/>
              </a:spcAft>
              <a:buSzPts val="1800"/>
              <a:buChar char="●"/>
            </a:pPr>
            <a:r>
              <a:rPr lang="en"/>
              <a:t>Must have 1+ year hemp growing exp</a:t>
            </a:r>
            <a:endParaRPr/>
          </a:p>
          <a:p>
            <a:pPr marL="457200" lvl="0" indent="-342900" algn="l" rtl="0">
              <a:spcBef>
                <a:spcPts val="0"/>
              </a:spcBef>
              <a:spcAft>
                <a:spcPts val="0"/>
              </a:spcAft>
              <a:buSzPts val="1800"/>
              <a:buChar char="●"/>
            </a:pPr>
            <a:r>
              <a:rPr lang="en"/>
              <a:t>USDA Crop Insurance Pilot Counties</a:t>
            </a:r>
            <a:endParaRPr/>
          </a:p>
          <a:p>
            <a:pPr marL="457200" lvl="0" indent="-342900" algn="l" rtl="0">
              <a:spcBef>
                <a:spcPts val="0"/>
              </a:spcBef>
              <a:spcAft>
                <a:spcPts val="0"/>
              </a:spcAft>
              <a:buSzPts val="1800"/>
              <a:buChar char="●"/>
            </a:pPr>
            <a:r>
              <a:rPr lang="en"/>
              <a:t>Whole Farm Revenue Protection</a:t>
            </a:r>
            <a:endParaRPr/>
          </a:p>
          <a:p>
            <a:pPr marL="914400" lvl="1" indent="-317500" algn="l" rtl="0">
              <a:spcBef>
                <a:spcPts val="0"/>
              </a:spcBef>
              <a:spcAft>
                <a:spcPts val="0"/>
              </a:spcAft>
              <a:buSzPts val="1400"/>
              <a:buChar char="○"/>
            </a:pPr>
            <a:r>
              <a:rPr lang="en"/>
              <a:t>Great option for organic producers</a:t>
            </a:r>
            <a:endParaRPr/>
          </a:p>
          <a:p>
            <a:pPr marL="914400" lvl="1" indent="-317500" algn="l" rtl="0">
              <a:spcBef>
                <a:spcPts val="0"/>
              </a:spcBef>
              <a:spcAft>
                <a:spcPts val="0"/>
              </a:spcAft>
              <a:buSzPts val="1400"/>
              <a:buChar char="○"/>
            </a:pPr>
            <a:r>
              <a:rPr lang="en"/>
              <a:t>Insures yield*price=revenue</a:t>
            </a:r>
            <a:endParaRPr/>
          </a:p>
          <a:p>
            <a:pPr marL="914400" lvl="1" indent="-317500" algn="l" rtl="0">
              <a:spcBef>
                <a:spcPts val="0"/>
              </a:spcBef>
              <a:spcAft>
                <a:spcPts val="0"/>
              </a:spcAft>
              <a:buSzPts val="1400"/>
              <a:buChar char="○"/>
            </a:pPr>
            <a:r>
              <a:rPr lang="en"/>
              <a:t>3/15/20 deadline</a:t>
            </a:r>
            <a:endParaRPr/>
          </a:p>
          <a:p>
            <a:pPr marL="457200" lvl="0" indent="-342900" algn="l" rtl="0">
              <a:spcBef>
                <a:spcPts val="0"/>
              </a:spcBef>
              <a:spcAft>
                <a:spcPts val="0"/>
              </a:spcAft>
              <a:buSzPts val="1800"/>
              <a:buChar char="●"/>
            </a:pPr>
            <a:r>
              <a:rPr lang="en"/>
              <a:t>Insurance for container grown coming in 2021</a:t>
            </a:r>
            <a:endParaRPr/>
          </a:p>
          <a:p>
            <a:pPr marL="0" lvl="0" indent="0" algn="l" rtl="0">
              <a:spcBef>
                <a:spcPts val="1600"/>
              </a:spcBef>
              <a:spcAft>
                <a:spcPts val="0"/>
              </a:spcAft>
              <a:buNone/>
            </a:pPr>
            <a:endParaRPr sz="600"/>
          </a:p>
          <a:p>
            <a:pPr marL="457200" lvl="0" indent="-342900" algn="l" rtl="0">
              <a:spcBef>
                <a:spcPts val="1600"/>
              </a:spcBef>
              <a:spcAft>
                <a:spcPts val="0"/>
              </a:spcAft>
              <a:buSzPts val="1800"/>
              <a:buChar char="●"/>
            </a:pPr>
            <a:r>
              <a:rPr lang="en"/>
              <a:t>Make sure you are talking to your banker!</a:t>
            </a:r>
            <a:endParaRPr/>
          </a:p>
        </p:txBody>
      </p:sp>
      <p:pic>
        <p:nvPicPr>
          <p:cNvPr id="166" name="Google Shape;166;p2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168700" y="1170125"/>
            <a:ext cx="3822897" cy="2908726"/>
          </a:xfrm>
          <a:prstGeom prst="rect">
            <a:avLst/>
          </a:prstGeom>
          <a:noFill/>
          <a:ln>
            <a:noFill/>
          </a:ln>
        </p:spPr>
      </p:pic>
      <p:sp>
        <p:nvSpPr>
          <p:cNvPr id="167" name="Google Shape;167;p28"/>
          <p:cNvSpPr txBox="1"/>
          <p:nvPr/>
        </p:nvSpPr>
        <p:spPr>
          <a:xfrm>
            <a:off x="5067300" y="4147625"/>
            <a:ext cx="4191300" cy="30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Ag Professional </a:t>
            </a:r>
            <a:r>
              <a:rPr lang="en" sz="1000" u="sng">
                <a:solidFill>
                  <a:schemeClr val="hlink"/>
                </a:solidFill>
                <a:hlinkClick r:id="rId4"/>
              </a:rPr>
              <a:t>https://cdn.farmjournal.com/s3fs-public/inline-images/SS%201-min.jpg</a:t>
            </a:r>
            <a:endParaRPr sz="1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Labor</a:t>
            </a:r>
            <a:endParaRPr/>
          </a:p>
        </p:txBody>
      </p:sp>
      <p:sp>
        <p:nvSpPr>
          <p:cNvPr id="173" name="Google Shape;173;p29"/>
          <p:cNvSpPr txBox="1">
            <a:spLocks noGrp="1"/>
          </p:cNvSpPr>
          <p:nvPr>
            <p:ph type="body" idx="1"/>
          </p:nvPr>
        </p:nvSpPr>
        <p:spPr>
          <a:xfrm>
            <a:off x="311700" y="1152475"/>
            <a:ext cx="39678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Most production styles necessitate a lot of hand labor</a:t>
            </a:r>
            <a:endParaRPr/>
          </a:p>
          <a:p>
            <a:pPr marL="457200" lvl="0" indent="-342900" algn="l" rtl="0">
              <a:spcBef>
                <a:spcPts val="0"/>
              </a:spcBef>
              <a:spcAft>
                <a:spcPts val="0"/>
              </a:spcAft>
              <a:buSzPts val="1800"/>
              <a:buChar char="●"/>
            </a:pPr>
            <a:r>
              <a:rPr lang="en"/>
              <a:t>Key labor choke points:</a:t>
            </a:r>
            <a:endParaRPr/>
          </a:p>
          <a:p>
            <a:pPr marL="914400" lvl="1" indent="-317500" algn="l" rtl="0">
              <a:spcBef>
                <a:spcPts val="0"/>
              </a:spcBef>
              <a:spcAft>
                <a:spcPts val="0"/>
              </a:spcAft>
              <a:buSzPts val="1400"/>
              <a:buChar char="○"/>
            </a:pPr>
            <a:r>
              <a:rPr lang="en"/>
              <a:t>Planting</a:t>
            </a:r>
            <a:endParaRPr/>
          </a:p>
          <a:p>
            <a:pPr marL="914400" lvl="1" indent="-317500" algn="l" rtl="0">
              <a:spcBef>
                <a:spcPts val="0"/>
              </a:spcBef>
              <a:spcAft>
                <a:spcPts val="0"/>
              </a:spcAft>
              <a:buSzPts val="1400"/>
              <a:buChar char="○"/>
            </a:pPr>
            <a:r>
              <a:rPr lang="en"/>
              <a:t>Early-mid season weed control</a:t>
            </a:r>
            <a:endParaRPr/>
          </a:p>
          <a:p>
            <a:pPr marL="1371600" lvl="2" indent="-317500" algn="l" rtl="0">
              <a:spcBef>
                <a:spcPts val="0"/>
              </a:spcBef>
              <a:spcAft>
                <a:spcPts val="0"/>
              </a:spcAft>
              <a:buSzPts val="1400"/>
              <a:buChar char="■"/>
            </a:pPr>
            <a:r>
              <a:rPr lang="en"/>
              <a:t>(esp after too tall to cultivate)</a:t>
            </a:r>
            <a:endParaRPr/>
          </a:p>
          <a:p>
            <a:pPr marL="914400" lvl="1" indent="-317500" algn="l" rtl="0">
              <a:spcBef>
                <a:spcPts val="0"/>
              </a:spcBef>
              <a:spcAft>
                <a:spcPts val="0"/>
              </a:spcAft>
              <a:buSzPts val="1400"/>
              <a:buChar char="○"/>
            </a:pPr>
            <a:r>
              <a:rPr lang="en"/>
              <a:t>Harvest - most labor intensive of all!</a:t>
            </a:r>
            <a:endParaRPr/>
          </a:p>
          <a:p>
            <a:pPr marL="914400" lvl="1" indent="-317500" algn="l" rtl="0">
              <a:spcBef>
                <a:spcPts val="0"/>
              </a:spcBef>
              <a:spcAft>
                <a:spcPts val="0"/>
              </a:spcAft>
              <a:buSzPts val="1400"/>
              <a:buChar char="○"/>
            </a:pPr>
            <a:r>
              <a:rPr lang="en"/>
              <a:t>Bucking</a:t>
            </a:r>
            <a:endParaRPr/>
          </a:p>
          <a:p>
            <a:pPr marL="457200" lvl="0" indent="-342900" algn="l" rtl="0">
              <a:spcBef>
                <a:spcPts val="0"/>
              </a:spcBef>
              <a:spcAft>
                <a:spcPts val="0"/>
              </a:spcAft>
              <a:buSzPts val="1800"/>
              <a:buChar char="●"/>
            </a:pPr>
            <a:r>
              <a:rPr lang="en"/>
              <a:t>Will likely need larger crews for harvest than can be sustained the whole year</a:t>
            </a:r>
            <a:endParaRPr/>
          </a:p>
        </p:txBody>
      </p:sp>
      <p:pic>
        <p:nvPicPr>
          <p:cNvPr id="174" name="Google Shape;174;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334050" y="1331849"/>
            <a:ext cx="6856376" cy="2826750"/>
          </a:xfrm>
          <a:prstGeom prst="rect">
            <a:avLst/>
          </a:prstGeom>
          <a:noFill/>
          <a:ln>
            <a:noFill/>
          </a:ln>
        </p:spPr>
      </p:pic>
      <p:sp>
        <p:nvSpPr>
          <p:cNvPr id="175" name="Google Shape;175;p29"/>
          <p:cNvSpPr txBox="1"/>
          <p:nvPr/>
        </p:nvSpPr>
        <p:spPr>
          <a:xfrm>
            <a:off x="5067300" y="4147625"/>
            <a:ext cx="4191300" cy="30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The Business Journal </a:t>
            </a:r>
            <a:r>
              <a:rPr lang="en" sz="1100" u="sng">
                <a:solidFill>
                  <a:schemeClr val="hlink"/>
                </a:solidFill>
                <a:hlinkClick r:id="rId4"/>
              </a:rPr>
              <a:t>https://thebusinessjournal.com/wp-content/uploads/2019/08/Hemp-field-1.jpg</a:t>
            </a:r>
            <a:endParaRPr sz="1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0"/>
          <p:cNvSpPr txBox="1">
            <a:spLocks noGrp="1"/>
          </p:cNvSpPr>
          <p:nvPr>
            <p:ph type="ctrTitle"/>
          </p:nvPr>
        </p:nvSpPr>
        <p:spPr>
          <a:xfrm>
            <a:off x="244150" y="348775"/>
            <a:ext cx="6039600" cy="2223000"/>
          </a:xfrm>
          <a:prstGeom prst="rect">
            <a:avLst/>
          </a:prstGeom>
          <a:solidFill>
            <a:srgbClr val="FFFFFF">
              <a:alpha val="55870"/>
            </a:srgbClr>
          </a:solidFill>
        </p:spPr>
        <p:txBody>
          <a:bodyPr spcFirstLastPara="1" wrap="square" lIns="91425" tIns="91425" rIns="91425" bIns="91425" anchor="b" anchorCtr="0">
            <a:noAutofit/>
          </a:bodyPr>
          <a:lstStyle/>
          <a:p>
            <a:pPr marL="0" lvl="0" indent="0" algn="ctr" rtl="0">
              <a:spcBef>
                <a:spcPts val="0"/>
              </a:spcBef>
              <a:spcAft>
                <a:spcPts val="0"/>
              </a:spcAft>
              <a:buNone/>
            </a:pPr>
            <a:r>
              <a:rPr lang="en"/>
              <a:t>Field Prep, Layout, and Planting</a:t>
            </a:r>
            <a:endParaRPr sz="3000"/>
          </a:p>
        </p:txBody>
      </p:sp>
      <p:sp>
        <p:nvSpPr>
          <p:cNvPr id="181" name="Google Shape;181;p30"/>
          <p:cNvSpPr txBox="1">
            <a:spLocks noGrp="1"/>
          </p:cNvSpPr>
          <p:nvPr>
            <p:ph type="subTitle" idx="1"/>
          </p:nvPr>
        </p:nvSpPr>
        <p:spPr>
          <a:xfrm>
            <a:off x="0" y="2981475"/>
            <a:ext cx="6250200" cy="1995600"/>
          </a:xfrm>
          <a:prstGeom prst="rect">
            <a:avLst/>
          </a:prstGeom>
          <a:solidFill>
            <a:srgbClr val="FFFFFF">
              <a:alpha val="5587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000000"/>
                </a:solidFill>
              </a:rPr>
              <a:t>Hemp Production for CBD</a:t>
            </a:r>
            <a:endParaRPr sz="3000">
              <a:solidFill>
                <a:srgbClr val="000000"/>
              </a:solidFill>
            </a:endParaRPr>
          </a:p>
        </p:txBody>
      </p:sp>
      <p:pic>
        <p:nvPicPr>
          <p:cNvPr id="182" name="Google Shape;182;p3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250244" y="0"/>
            <a:ext cx="2893762"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Field Layout</a:t>
            </a:r>
            <a:endParaRPr/>
          </a:p>
        </p:txBody>
      </p:sp>
      <p:sp>
        <p:nvSpPr>
          <p:cNvPr id="188" name="Google Shape;188;p31"/>
          <p:cNvSpPr txBox="1">
            <a:spLocks noGrp="1"/>
          </p:cNvSpPr>
          <p:nvPr>
            <p:ph type="body" idx="1"/>
          </p:nvPr>
        </p:nvSpPr>
        <p:spPr>
          <a:xfrm>
            <a:off x="176650" y="1152475"/>
            <a:ext cx="5329200" cy="3838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Key considerations:</a:t>
            </a:r>
            <a:endParaRPr/>
          </a:p>
          <a:p>
            <a:pPr marL="800100" lvl="1" indent="-317500" algn="l" rtl="0">
              <a:spcBef>
                <a:spcPts val="0"/>
              </a:spcBef>
              <a:spcAft>
                <a:spcPts val="0"/>
              </a:spcAft>
              <a:buSzPts val="1400"/>
              <a:buChar char="○"/>
            </a:pPr>
            <a:r>
              <a:rPr lang="en"/>
              <a:t>Proximity to feral hemp populations, grain farmers, other CBD fields</a:t>
            </a:r>
            <a:endParaRPr/>
          </a:p>
          <a:p>
            <a:pPr marL="800100" lvl="1" indent="-317500" algn="l" rtl="0">
              <a:spcBef>
                <a:spcPts val="0"/>
              </a:spcBef>
              <a:spcAft>
                <a:spcPts val="0"/>
              </a:spcAft>
              <a:buSzPts val="1400"/>
              <a:buChar char="○"/>
            </a:pPr>
            <a:r>
              <a:rPr lang="en"/>
              <a:t>Is it set up for the spacing of my equipment or will new equipment for this set-up be worth it?</a:t>
            </a:r>
            <a:endParaRPr/>
          </a:p>
          <a:p>
            <a:pPr marL="800100" lvl="1" indent="-317500" algn="l" rtl="0">
              <a:spcBef>
                <a:spcPts val="0"/>
              </a:spcBef>
              <a:spcAft>
                <a:spcPts val="0"/>
              </a:spcAft>
              <a:buSzPts val="1400"/>
              <a:buChar char="○"/>
            </a:pPr>
            <a:r>
              <a:rPr lang="en"/>
              <a:t>Is this planting density recommended for this variety? Recommendations for what climate?</a:t>
            </a:r>
            <a:endParaRPr/>
          </a:p>
          <a:p>
            <a:pPr marL="800100" lvl="1" indent="-317500" algn="l" rtl="0">
              <a:spcBef>
                <a:spcPts val="0"/>
              </a:spcBef>
              <a:spcAft>
                <a:spcPts val="0"/>
              </a:spcAft>
              <a:buSzPts val="1400"/>
              <a:buChar char="○"/>
            </a:pPr>
            <a:r>
              <a:rPr lang="en"/>
              <a:t>Will I be able to control weeds?</a:t>
            </a:r>
            <a:endParaRPr/>
          </a:p>
          <a:p>
            <a:pPr marL="800100" lvl="1" indent="-317500" algn="l" rtl="0">
              <a:spcBef>
                <a:spcPts val="0"/>
              </a:spcBef>
              <a:spcAft>
                <a:spcPts val="0"/>
              </a:spcAft>
              <a:buSzPts val="1400"/>
              <a:buChar char="○"/>
            </a:pPr>
            <a:r>
              <a:rPr lang="en"/>
              <a:t>Can I irrigate if needed? Is it worth being able to?</a:t>
            </a:r>
            <a:endParaRPr/>
          </a:p>
          <a:p>
            <a:pPr marL="800100" lvl="1" indent="-317500" algn="l" rtl="0">
              <a:spcBef>
                <a:spcPts val="0"/>
              </a:spcBef>
              <a:spcAft>
                <a:spcPts val="0"/>
              </a:spcAft>
              <a:buSzPts val="1400"/>
              <a:buChar char="○"/>
            </a:pPr>
            <a:r>
              <a:rPr lang="en"/>
              <a:t>Can I keep an eye on my plants?</a:t>
            </a:r>
            <a:endParaRPr/>
          </a:p>
          <a:p>
            <a:pPr marL="800100" lvl="1" indent="-317500" algn="l" rtl="0">
              <a:spcBef>
                <a:spcPts val="0"/>
              </a:spcBef>
              <a:spcAft>
                <a:spcPts val="0"/>
              </a:spcAft>
              <a:buSzPts val="1400"/>
              <a:buChar char="○"/>
            </a:pPr>
            <a:r>
              <a:rPr lang="en"/>
              <a:t>How will I harvest?</a:t>
            </a:r>
            <a:endParaRPr/>
          </a:p>
          <a:p>
            <a:pPr marL="457200" lvl="0" indent="0" algn="l" rtl="0">
              <a:spcBef>
                <a:spcPts val="1600"/>
              </a:spcBef>
              <a:spcAft>
                <a:spcPts val="1600"/>
              </a:spcAft>
              <a:buNone/>
            </a:pPr>
            <a:endParaRPr/>
          </a:p>
        </p:txBody>
      </p:sp>
      <p:pic>
        <p:nvPicPr>
          <p:cNvPr id="189" name="Google Shape;189;p3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505900" y="836150"/>
            <a:ext cx="3437999" cy="3392236"/>
          </a:xfrm>
          <a:prstGeom prst="rect">
            <a:avLst/>
          </a:prstGeom>
          <a:noFill/>
          <a:ln>
            <a:noFill/>
          </a:ln>
        </p:spPr>
      </p:pic>
      <p:sp>
        <p:nvSpPr>
          <p:cNvPr id="190" name="Google Shape;190;p31"/>
          <p:cNvSpPr txBox="1"/>
          <p:nvPr/>
        </p:nvSpPr>
        <p:spPr>
          <a:xfrm>
            <a:off x="5505900" y="4228375"/>
            <a:ext cx="3249900" cy="21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Botannicanna Farms, Galena, IL</a:t>
            </a:r>
            <a:endParaRPr sz="1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Field Layout</a:t>
            </a:r>
            <a:endParaRPr/>
          </a:p>
        </p:txBody>
      </p:sp>
      <p:sp>
        <p:nvSpPr>
          <p:cNvPr id="196" name="Google Shape;196;p32"/>
          <p:cNvSpPr txBox="1">
            <a:spLocks noGrp="1"/>
          </p:cNvSpPr>
          <p:nvPr>
            <p:ph type="body" idx="1"/>
          </p:nvPr>
        </p:nvSpPr>
        <p:spPr>
          <a:xfrm>
            <a:off x="311700" y="1152475"/>
            <a:ext cx="8284200" cy="2189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Before tilling your field or deciding on your layout think through the whole season! Like we’ll do today :)</a:t>
            </a:r>
            <a:endParaRPr/>
          </a:p>
          <a:p>
            <a:pPr marL="457200" lvl="0" indent="-342900" algn="l" rtl="0">
              <a:spcBef>
                <a:spcPts val="0"/>
              </a:spcBef>
              <a:spcAft>
                <a:spcPts val="0"/>
              </a:spcAft>
              <a:buSzPts val="1800"/>
              <a:buChar char="●"/>
            </a:pPr>
            <a:r>
              <a:rPr lang="en"/>
              <a:t>Key consideration: What is my intended market? Smokable vs biomass</a:t>
            </a:r>
            <a:endParaRPr/>
          </a:p>
          <a:p>
            <a:pPr marL="457200" lvl="0" indent="-342900" algn="l" rtl="0">
              <a:spcBef>
                <a:spcPts val="0"/>
              </a:spcBef>
              <a:spcAft>
                <a:spcPts val="0"/>
              </a:spcAft>
              <a:buSzPts val="1800"/>
              <a:buChar char="●"/>
            </a:pPr>
            <a:r>
              <a:rPr lang="en" b="1"/>
              <a:t>Example Common Planting Layouts:</a:t>
            </a:r>
            <a:endParaRPr b="1"/>
          </a:p>
          <a:p>
            <a:pPr marL="457200" lvl="0" indent="0" algn="l" rtl="0">
              <a:spcBef>
                <a:spcPts val="1600"/>
              </a:spcBef>
              <a:spcAft>
                <a:spcPts val="1600"/>
              </a:spcAft>
              <a:buNone/>
            </a:pPr>
            <a:endParaRPr/>
          </a:p>
        </p:txBody>
      </p:sp>
      <p:graphicFrame>
        <p:nvGraphicFramePr>
          <p:cNvPr id="197" name="Google Shape;197;p32"/>
          <p:cNvGraphicFramePr/>
          <p:nvPr/>
        </p:nvGraphicFramePr>
        <p:xfrm>
          <a:off x="121675" y="2699100"/>
          <a:ext cx="3000000" cy="3000000"/>
        </p:xfrm>
        <a:graphic>
          <a:graphicData uri="http://schemas.openxmlformats.org/drawingml/2006/table">
            <a:tbl>
              <a:tblPr>
                <a:noFill/>
                <a:tableStyleId>{6E74739B-2211-4FD0-878E-D468B4EE559C}</a:tableStyleId>
              </a:tblPr>
              <a:tblGrid>
                <a:gridCol w="961750">
                  <a:extLst>
                    <a:ext uri="{9D8B030D-6E8A-4147-A177-3AD203B41FA5}">
                      <a16:colId xmlns:a16="http://schemas.microsoft.com/office/drawing/2014/main" val="20000"/>
                    </a:ext>
                  </a:extLst>
                </a:gridCol>
                <a:gridCol w="732700">
                  <a:extLst>
                    <a:ext uri="{9D8B030D-6E8A-4147-A177-3AD203B41FA5}">
                      <a16:colId xmlns:a16="http://schemas.microsoft.com/office/drawing/2014/main" val="20001"/>
                    </a:ext>
                  </a:extLst>
                </a:gridCol>
                <a:gridCol w="1152575">
                  <a:extLst>
                    <a:ext uri="{9D8B030D-6E8A-4147-A177-3AD203B41FA5}">
                      <a16:colId xmlns:a16="http://schemas.microsoft.com/office/drawing/2014/main" val="20002"/>
                    </a:ext>
                  </a:extLst>
                </a:gridCol>
                <a:gridCol w="1725775">
                  <a:extLst>
                    <a:ext uri="{9D8B030D-6E8A-4147-A177-3AD203B41FA5}">
                      <a16:colId xmlns:a16="http://schemas.microsoft.com/office/drawing/2014/main" val="20003"/>
                    </a:ext>
                  </a:extLst>
                </a:gridCol>
                <a:gridCol w="1639925">
                  <a:extLst>
                    <a:ext uri="{9D8B030D-6E8A-4147-A177-3AD203B41FA5}">
                      <a16:colId xmlns:a16="http://schemas.microsoft.com/office/drawing/2014/main" val="20004"/>
                    </a:ext>
                  </a:extLst>
                </a:gridCol>
                <a:gridCol w="2620725">
                  <a:extLst>
                    <a:ext uri="{9D8B030D-6E8A-4147-A177-3AD203B41FA5}">
                      <a16:colId xmlns:a16="http://schemas.microsoft.com/office/drawing/2014/main" val="20005"/>
                    </a:ext>
                  </a:extLst>
                </a:gridCol>
              </a:tblGrid>
              <a:tr h="381000">
                <a:tc>
                  <a:txBody>
                    <a:bodyPr/>
                    <a:lstStyle/>
                    <a:p>
                      <a:pPr marL="0" lvl="0" indent="0" algn="l" rtl="0">
                        <a:spcBef>
                          <a:spcPts val="0"/>
                        </a:spcBef>
                        <a:spcAft>
                          <a:spcPts val="0"/>
                        </a:spcAft>
                        <a:buNone/>
                      </a:pPr>
                      <a:r>
                        <a:rPr lang="en" b="1"/>
                        <a:t>Between Row</a:t>
                      </a:r>
                      <a:endParaRPr b="1"/>
                    </a:p>
                  </a:txBody>
                  <a:tcPr marL="91425" marR="91425" marT="91425" marB="91425"/>
                </a:tc>
                <a:tc>
                  <a:txBody>
                    <a:bodyPr/>
                    <a:lstStyle/>
                    <a:p>
                      <a:pPr marL="0" lvl="0" indent="0" algn="l" rtl="0">
                        <a:spcBef>
                          <a:spcPts val="0"/>
                        </a:spcBef>
                        <a:spcAft>
                          <a:spcPts val="0"/>
                        </a:spcAft>
                        <a:buNone/>
                      </a:pPr>
                      <a:r>
                        <a:rPr lang="en" b="1"/>
                        <a:t>In Row</a:t>
                      </a:r>
                      <a:endParaRPr b="1"/>
                    </a:p>
                  </a:txBody>
                  <a:tcPr marL="91425" marR="91425" marT="91425" marB="91425"/>
                </a:tc>
                <a:tc>
                  <a:txBody>
                    <a:bodyPr/>
                    <a:lstStyle/>
                    <a:p>
                      <a:pPr marL="0" lvl="0" indent="0" algn="l" rtl="0">
                        <a:spcBef>
                          <a:spcPts val="0"/>
                        </a:spcBef>
                        <a:spcAft>
                          <a:spcPts val="0"/>
                        </a:spcAft>
                        <a:buNone/>
                      </a:pPr>
                      <a:r>
                        <a:rPr lang="en" b="1"/>
                        <a:t>Population</a:t>
                      </a:r>
                      <a:endParaRPr b="1"/>
                    </a:p>
                  </a:txBody>
                  <a:tcPr marL="91425" marR="91425" marT="91425" marB="91425"/>
                </a:tc>
                <a:tc>
                  <a:txBody>
                    <a:bodyPr/>
                    <a:lstStyle/>
                    <a:p>
                      <a:pPr marL="0" lvl="0" indent="0" algn="l" rtl="0">
                        <a:spcBef>
                          <a:spcPts val="0"/>
                        </a:spcBef>
                        <a:spcAft>
                          <a:spcPts val="0"/>
                        </a:spcAft>
                        <a:buNone/>
                      </a:pPr>
                      <a:r>
                        <a:rPr lang="en" b="1"/>
                        <a:t>Market</a:t>
                      </a:r>
                      <a:endParaRPr b="1"/>
                    </a:p>
                  </a:txBody>
                  <a:tcPr marL="91425" marR="91425" marT="91425" marB="91425"/>
                </a:tc>
                <a:tc>
                  <a:txBody>
                    <a:bodyPr/>
                    <a:lstStyle/>
                    <a:p>
                      <a:pPr marL="0" lvl="0" indent="0" algn="l" rtl="0">
                        <a:spcBef>
                          <a:spcPts val="0"/>
                        </a:spcBef>
                        <a:spcAft>
                          <a:spcPts val="0"/>
                        </a:spcAft>
                        <a:buNone/>
                      </a:pPr>
                      <a:r>
                        <a:rPr lang="en" b="1"/>
                        <a:t>Weed Control</a:t>
                      </a:r>
                      <a:endParaRPr b="1"/>
                    </a:p>
                  </a:txBody>
                  <a:tcPr marL="91425" marR="91425" marT="91425" marB="91425"/>
                </a:tc>
                <a:tc>
                  <a:txBody>
                    <a:bodyPr/>
                    <a:lstStyle/>
                    <a:p>
                      <a:pPr marL="0" lvl="0" indent="0" algn="l" rtl="0">
                        <a:spcBef>
                          <a:spcPts val="0"/>
                        </a:spcBef>
                        <a:spcAft>
                          <a:spcPts val="0"/>
                        </a:spcAft>
                        <a:buNone/>
                      </a:pPr>
                      <a:r>
                        <a:rPr lang="en" b="1"/>
                        <a:t>Benefits</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5’</a:t>
                      </a:r>
                      <a:endParaRPr/>
                    </a:p>
                  </a:txBody>
                  <a:tcPr marL="91425" marR="91425" marT="91425" marB="91425"/>
                </a:tc>
                <a:tc>
                  <a:txBody>
                    <a:bodyPr/>
                    <a:lstStyle/>
                    <a:p>
                      <a:pPr marL="0" lvl="0" indent="0" algn="l" rtl="0">
                        <a:spcBef>
                          <a:spcPts val="0"/>
                        </a:spcBef>
                        <a:spcAft>
                          <a:spcPts val="0"/>
                        </a:spcAft>
                        <a:buNone/>
                      </a:pPr>
                      <a:r>
                        <a:rPr lang="en"/>
                        <a:t>5’</a:t>
                      </a:r>
                      <a:endParaRPr/>
                    </a:p>
                  </a:txBody>
                  <a:tcPr marL="91425" marR="91425" marT="91425" marB="91425"/>
                </a:tc>
                <a:tc>
                  <a:txBody>
                    <a:bodyPr/>
                    <a:lstStyle/>
                    <a:p>
                      <a:pPr marL="0" lvl="0" indent="0" algn="l" rtl="0">
                        <a:spcBef>
                          <a:spcPts val="0"/>
                        </a:spcBef>
                        <a:spcAft>
                          <a:spcPts val="0"/>
                        </a:spcAft>
                        <a:buNone/>
                      </a:pPr>
                      <a:r>
                        <a:rPr lang="en"/>
                        <a:t>~1700</a:t>
                      </a:r>
                      <a:endParaRPr/>
                    </a:p>
                  </a:txBody>
                  <a:tcPr marL="91425" marR="91425" marT="91425" marB="91425"/>
                </a:tc>
                <a:tc>
                  <a:txBody>
                    <a:bodyPr/>
                    <a:lstStyle/>
                    <a:p>
                      <a:pPr marL="0" lvl="0" indent="0" algn="l" rtl="0">
                        <a:spcBef>
                          <a:spcPts val="0"/>
                        </a:spcBef>
                        <a:spcAft>
                          <a:spcPts val="0"/>
                        </a:spcAft>
                        <a:buNone/>
                      </a:pPr>
                      <a:r>
                        <a:rPr lang="en"/>
                        <a:t>Biomass</a:t>
                      </a:r>
                      <a:endParaRPr/>
                    </a:p>
                  </a:txBody>
                  <a:tcPr marL="91425" marR="91425" marT="91425" marB="91425"/>
                </a:tc>
                <a:tc>
                  <a:txBody>
                    <a:bodyPr/>
                    <a:lstStyle/>
                    <a:p>
                      <a:pPr marL="0" lvl="0" indent="0" algn="l" rtl="0">
                        <a:spcBef>
                          <a:spcPts val="0"/>
                        </a:spcBef>
                        <a:spcAft>
                          <a:spcPts val="0"/>
                        </a:spcAft>
                        <a:buNone/>
                      </a:pPr>
                      <a:r>
                        <a:rPr lang="en"/>
                        <a:t>Cultivated</a:t>
                      </a:r>
                      <a:endParaRPr/>
                    </a:p>
                  </a:txBody>
                  <a:tcPr marL="91425" marR="91425" marT="91425" marB="91425"/>
                </a:tc>
                <a:tc>
                  <a:txBody>
                    <a:bodyPr/>
                    <a:lstStyle/>
                    <a:p>
                      <a:pPr marL="0" lvl="0" indent="0" algn="l" rtl="0">
                        <a:spcBef>
                          <a:spcPts val="0"/>
                        </a:spcBef>
                        <a:spcAft>
                          <a:spcPts val="0"/>
                        </a:spcAft>
                        <a:buNone/>
                      </a:pPr>
                      <a:r>
                        <a:rPr lang="en"/>
                        <a:t>Use common equip set up for 30” rows</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6’</a:t>
                      </a:r>
                      <a:endParaRPr/>
                    </a:p>
                  </a:txBody>
                  <a:tcPr marL="91425" marR="91425" marT="91425" marB="91425"/>
                </a:tc>
                <a:tc>
                  <a:txBody>
                    <a:bodyPr/>
                    <a:lstStyle/>
                    <a:p>
                      <a:pPr marL="0" lvl="0" indent="0" algn="l" rtl="0">
                        <a:spcBef>
                          <a:spcPts val="0"/>
                        </a:spcBef>
                        <a:spcAft>
                          <a:spcPts val="0"/>
                        </a:spcAft>
                        <a:buNone/>
                      </a:pPr>
                      <a:r>
                        <a:rPr lang="en"/>
                        <a:t>4-5’</a:t>
                      </a:r>
                      <a:endParaRPr/>
                    </a:p>
                  </a:txBody>
                  <a:tcPr marL="91425" marR="91425" marT="91425" marB="91425"/>
                </a:tc>
                <a:tc>
                  <a:txBody>
                    <a:bodyPr/>
                    <a:lstStyle/>
                    <a:p>
                      <a:pPr marL="0" lvl="0" indent="0" algn="l" rtl="0">
                        <a:spcBef>
                          <a:spcPts val="0"/>
                        </a:spcBef>
                        <a:spcAft>
                          <a:spcPts val="0"/>
                        </a:spcAft>
                        <a:buNone/>
                      </a:pPr>
                      <a:r>
                        <a:rPr lang="en"/>
                        <a:t>~1800</a:t>
                      </a:r>
                      <a:endParaRPr/>
                    </a:p>
                  </a:txBody>
                  <a:tcPr marL="91425" marR="91425" marT="91425" marB="91425"/>
                </a:tc>
                <a:tc>
                  <a:txBody>
                    <a:bodyPr/>
                    <a:lstStyle/>
                    <a:p>
                      <a:pPr marL="0" lvl="0" indent="0" algn="l" rtl="0">
                        <a:spcBef>
                          <a:spcPts val="0"/>
                        </a:spcBef>
                        <a:spcAft>
                          <a:spcPts val="0"/>
                        </a:spcAft>
                        <a:buNone/>
                      </a:pPr>
                      <a:r>
                        <a:rPr lang="en"/>
                        <a:t>Biomass</a:t>
                      </a:r>
                      <a:endParaRPr/>
                    </a:p>
                  </a:txBody>
                  <a:tcPr marL="91425" marR="91425" marT="91425" marB="91425"/>
                </a:tc>
                <a:tc>
                  <a:txBody>
                    <a:bodyPr/>
                    <a:lstStyle/>
                    <a:p>
                      <a:pPr marL="0" lvl="0" indent="0" algn="l" rtl="0">
                        <a:spcBef>
                          <a:spcPts val="0"/>
                        </a:spcBef>
                        <a:spcAft>
                          <a:spcPts val="0"/>
                        </a:spcAft>
                        <a:buNone/>
                      </a:pPr>
                      <a:r>
                        <a:rPr lang="en"/>
                        <a:t>Plastic</a:t>
                      </a:r>
                      <a:endParaRPr/>
                    </a:p>
                  </a:txBody>
                  <a:tcPr marL="91425" marR="91425" marT="91425" marB="91425"/>
                </a:tc>
                <a:tc>
                  <a:txBody>
                    <a:bodyPr/>
                    <a:lstStyle/>
                    <a:p>
                      <a:pPr marL="0" lvl="0" indent="0" algn="l" rtl="0">
                        <a:spcBef>
                          <a:spcPts val="0"/>
                        </a:spcBef>
                        <a:spcAft>
                          <a:spcPts val="0"/>
                        </a:spcAft>
                        <a:buNone/>
                      </a:pPr>
                      <a:r>
                        <a:rPr lang="en"/>
                        <a:t>Narrow setup for plastic</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8’+</a:t>
                      </a:r>
                      <a:endParaRPr/>
                    </a:p>
                  </a:txBody>
                  <a:tcPr marL="91425" marR="91425" marT="91425" marB="91425"/>
                </a:tc>
                <a:tc>
                  <a:txBody>
                    <a:bodyPr/>
                    <a:lstStyle/>
                    <a:p>
                      <a:pPr marL="0" lvl="0" indent="0" algn="l" rtl="0">
                        <a:spcBef>
                          <a:spcPts val="0"/>
                        </a:spcBef>
                        <a:spcAft>
                          <a:spcPts val="0"/>
                        </a:spcAft>
                        <a:buNone/>
                      </a:pPr>
                      <a:r>
                        <a:rPr lang="en"/>
                        <a:t>4-8’</a:t>
                      </a:r>
                      <a:endParaRPr/>
                    </a:p>
                  </a:txBody>
                  <a:tcPr marL="91425" marR="91425" marT="91425" marB="91425"/>
                </a:tc>
                <a:tc>
                  <a:txBody>
                    <a:bodyPr/>
                    <a:lstStyle/>
                    <a:p>
                      <a:pPr marL="0" lvl="0" indent="0" algn="l" rtl="0">
                        <a:spcBef>
                          <a:spcPts val="0"/>
                        </a:spcBef>
                        <a:spcAft>
                          <a:spcPts val="0"/>
                        </a:spcAft>
                        <a:buNone/>
                      </a:pPr>
                      <a:r>
                        <a:rPr lang="en"/>
                        <a:t>~680</a:t>
                      </a:r>
                      <a:endParaRPr/>
                    </a:p>
                  </a:txBody>
                  <a:tcPr marL="91425" marR="91425" marT="91425" marB="91425"/>
                </a:tc>
                <a:tc>
                  <a:txBody>
                    <a:bodyPr/>
                    <a:lstStyle/>
                    <a:p>
                      <a:pPr marL="0" lvl="0" indent="0" algn="l" rtl="0">
                        <a:spcBef>
                          <a:spcPts val="0"/>
                        </a:spcBef>
                        <a:spcAft>
                          <a:spcPts val="0"/>
                        </a:spcAft>
                        <a:buNone/>
                      </a:pPr>
                      <a:r>
                        <a:rPr lang="en"/>
                        <a:t>Biomass/smokable</a:t>
                      </a:r>
                      <a:endParaRPr/>
                    </a:p>
                  </a:txBody>
                  <a:tcPr marL="91425" marR="91425" marT="91425" marB="91425"/>
                </a:tc>
                <a:tc>
                  <a:txBody>
                    <a:bodyPr/>
                    <a:lstStyle/>
                    <a:p>
                      <a:pPr marL="0" lvl="0" indent="0" algn="l" rtl="0">
                        <a:spcBef>
                          <a:spcPts val="0"/>
                        </a:spcBef>
                        <a:spcAft>
                          <a:spcPts val="0"/>
                        </a:spcAft>
                        <a:buNone/>
                      </a:pPr>
                      <a:r>
                        <a:rPr lang="en"/>
                        <a:t>Plastic/Cover Crop/Living Mulch</a:t>
                      </a:r>
                      <a:endParaRPr/>
                    </a:p>
                  </a:txBody>
                  <a:tcPr marL="91425" marR="91425" marT="91425" marB="91425"/>
                </a:tc>
                <a:tc>
                  <a:txBody>
                    <a:bodyPr/>
                    <a:lstStyle/>
                    <a:p>
                      <a:pPr marL="0" lvl="0" indent="0" algn="l" rtl="0">
                        <a:spcBef>
                          <a:spcPts val="0"/>
                        </a:spcBef>
                        <a:spcAft>
                          <a:spcPts val="0"/>
                        </a:spcAft>
                        <a:buNone/>
                      </a:pPr>
                      <a:r>
                        <a:rPr lang="en"/>
                        <a:t>Wider setup for plastic, incl CC, fit a 4’ mower deck</a:t>
                      </a:r>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Tillage and Planting</a:t>
            </a:r>
            <a:endParaRPr/>
          </a:p>
          <a:p>
            <a:pPr marL="0" lvl="0" indent="0" algn="l" rtl="0">
              <a:spcBef>
                <a:spcPts val="0"/>
              </a:spcBef>
              <a:spcAft>
                <a:spcPts val="0"/>
              </a:spcAft>
              <a:buNone/>
            </a:pPr>
            <a:endParaRPr/>
          </a:p>
        </p:txBody>
      </p:sp>
      <p:sp>
        <p:nvSpPr>
          <p:cNvPr id="203" name="Google Shape;203;p33"/>
          <p:cNvSpPr txBox="1">
            <a:spLocks noGrp="1"/>
          </p:cNvSpPr>
          <p:nvPr>
            <p:ph type="body" idx="1"/>
          </p:nvPr>
        </p:nvSpPr>
        <p:spPr>
          <a:xfrm>
            <a:off x="0" y="1152475"/>
            <a:ext cx="4876800" cy="3704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Direct seeded vs transplants</a:t>
            </a:r>
            <a:endParaRPr/>
          </a:p>
          <a:p>
            <a:pPr marL="914400" lvl="1" indent="-317500" algn="l" rtl="0">
              <a:spcBef>
                <a:spcPts val="0"/>
              </a:spcBef>
              <a:spcAft>
                <a:spcPts val="0"/>
              </a:spcAft>
              <a:buSzPts val="1400"/>
              <a:buChar char="○"/>
            </a:pPr>
            <a:r>
              <a:rPr lang="en"/>
              <a:t>Large seed should work with a variety of planters</a:t>
            </a:r>
            <a:endParaRPr/>
          </a:p>
          <a:p>
            <a:pPr marL="457200" lvl="0" indent="-342900" algn="l" rtl="0">
              <a:spcBef>
                <a:spcPts val="0"/>
              </a:spcBef>
              <a:spcAft>
                <a:spcPts val="0"/>
              </a:spcAft>
              <a:buSzPts val="1800"/>
              <a:buChar char="●"/>
            </a:pPr>
            <a:r>
              <a:rPr lang="en"/>
              <a:t>Avoid compaction</a:t>
            </a:r>
            <a:endParaRPr/>
          </a:p>
          <a:p>
            <a:pPr marL="457200" lvl="0" indent="-342900" algn="l" rtl="0">
              <a:spcBef>
                <a:spcPts val="0"/>
              </a:spcBef>
              <a:spcAft>
                <a:spcPts val="0"/>
              </a:spcAft>
              <a:buSzPts val="1800"/>
              <a:buChar char="●"/>
            </a:pPr>
            <a:r>
              <a:rPr lang="en"/>
              <a:t>Consider strip tillage! </a:t>
            </a:r>
            <a:endParaRPr/>
          </a:p>
          <a:p>
            <a:pPr marL="457200" lvl="0" indent="-342900" algn="l" rtl="0">
              <a:spcBef>
                <a:spcPts val="0"/>
              </a:spcBef>
              <a:spcAft>
                <a:spcPts val="0"/>
              </a:spcAft>
              <a:buSzPts val="1800"/>
              <a:buChar char="●"/>
            </a:pPr>
            <a:r>
              <a:rPr lang="en"/>
              <a:t>Plastic mulch/landscape fabric</a:t>
            </a:r>
            <a:endParaRPr/>
          </a:p>
          <a:p>
            <a:pPr marL="457200" lvl="0" indent="0" algn="l" rtl="0">
              <a:spcBef>
                <a:spcPts val="1600"/>
              </a:spcBef>
              <a:spcAft>
                <a:spcPts val="0"/>
              </a:spcAft>
              <a:buNone/>
            </a:pPr>
            <a:endParaRPr sz="600"/>
          </a:p>
          <a:p>
            <a:pPr marL="457200" lvl="0" indent="-342900" algn="l" rtl="0">
              <a:spcBef>
                <a:spcPts val="0"/>
              </a:spcBef>
              <a:spcAft>
                <a:spcPts val="0"/>
              </a:spcAft>
              <a:buSzPts val="1800"/>
              <a:buChar char="●"/>
            </a:pPr>
            <a:r>
              <a:rPr lang="en"/>
              <a:t>Tobacco transplanters</a:t>
            </a:r>
            <a:endParaRPr/>
          </a:p>
          <a:p>
            <a:pPr marL="457200" lvl="0" indent="-342900" algn="l" rtl="0">
              <a:spcBef>
                <a:spcPts val="0"/>
              </a:spcBef>
              <a:spcAft>
                <a:spcPts val="0"/>
              </a:spcAft>
              <a:buSzPts val="1800"/>
              <a:buChar char="●"/>
            </a:pPr>
            <a:r>
              <a:rPr lang="en"/>
              <a:t>Rainflo/waterwheel</a:t>
            </a:r>
            <a:endParaRPr/>
          </a:p>
          <a:p>
            <a:pPr marL="457200" lvl="0" indent="-342900" algn="l" rtl="0">
              <a:spcBef>
                <a:spcPts val="0"/>
              </a:spcBef>
              <a:spcAft>
                <a:spcPts val="0"/>
              </a:spcAft>
              <a:buSzPts val="1800"/>
              <a:buChar char="●"/>
            </a:pPr>
            <a:r>
              <a:rPr lang="en"/>
              <a:t>Hand transplant (not as bad as other crops since you are at ~5’ spacing</a:t>
            </a:r>
            <a:endParaRPr/>
          </a:p>
          <a:p>
            <a:pPr marL="457200" lvl="0" indent="-342900" algn="l" rtl="0">
              <a:spcBef>
                <a:spcPts val="0"/>
              </a:spcBef>
              <a:spcAft>
                <a:spcPts val="0"/>
              </a:spcAft>
              <a:buSzPts val="1800"/>
              <a:buChar char="●"/>
            </a:pPr>
            <a:r>
              <a:rPr lang="en"/>
              <a:t>You don’t need a special hemp transplanter</a:t>
            </a:r>
            <a:endParaRPr/>
          </a:p>
          <a:p>
            <a:pPr marL="0" lvl="0" indent="0" algn="l" rtl="0">
              <a:spcBef>
                <a:spcPts val="1600"/>
              </a:spcBef>
              <a:spcAft>
                <a:spcPts val="0"/>
              </a:spcAft>
              <a:buNone/>
            </a:pPr>
            <a:endParaRPr/>
          </a:p>
          <a:p>
            <a:pPr marL="457200" lvl="0" indent="0" algn="l" rtl="0">
              <a:spcBef>
                <a:spcPts val="1600"/>
              </a:spcBef>
              <a:spcAft>
                <a:spcPts val="1600"/>
              </a:spcAft>
              <a:buNone/>
            </a:pPr>
            <a:endParaRPr/>
          </a:p>
        </p:txBody>
      </p:sp>
      <p:pic>
        <p:nvPicPr>
          <p:cNvPr id="204" name="Google Shape;204;p3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876800" y="1152475"/>
            <a:ext cx="4267200" cy="3200400"/>
          </a:xfrm>
          <a:prstGeom prst="rect">
            <a:avLst/>
          </a:prstGeom>
          <a:noFill/>
          <a:ln>
            <a:noFill/>
          </a:ln>
        </p:spPr>
      </p:pic>
      <p:sp>
        <p:nvSpPr>
          <p:cNvPr id="205" name="Google Shape;205;p33"/>
          <p:cNvSpPr txBox="1"/>
          <p:nvPr/>
        </p:nvSpPr>
        <p:spPr>
          <a:xfrm>
            <a:off x="4724400" y="4370525"/>
            <a:ext cx="3249900" cy="21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Rainflo, Model 1600 Transplanter</a:t>
            </a:r>
            <a:endParaRPr sz="1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3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60016" y="2444250"/>
            <a:ext cx="5283984" cy="2699250"/>
          </a:xfrm>
          <a:prstGeom prst="rect">
            <a:avLst/>
          </a:prstGeom>
          <a:noFill/>
          <a:ln>
            <a:noFill/>
          </a:ln>
        </p:spPr>
      </p:pic>
      <p:pic>
        <p:nvPicPr>
          <p:cNvPr id="212" name="Google Shape;212;p3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 y="0"/>
            <a:ext cx="5490601" cy="269924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5"/>
          <p:cNvSpPr txBox="1">
            <a:spLocks noGrp="1"/>
          </p:cNvSpPr>
          <p:nvPr>
            <p:ph type="ctrTitle"/>
          </p:nvPr>
        </p:nvSpPr>
        <p:spPr>
          <a:xfrm>
            <a:off x="244150" y="348775"/>
            <a:ext cx="6039600" cy="2223000"/>
          </a:xfrm>
          <a:prstGeom prst="rect">
            <a:avLst/>
          </a:prstGeom>
          <a:solidFill>
            <a:srgbClr val="FFFFFF">
              <a:alpha val="55870"/>
            </a:srgbClr>
          </a:solidFill>
        </p:spPr>
        <p:txBody>
          <a:bodyPr spcFirstLastPara="1" wrap="square" lIns="91425" tIns="91425" rIns="91425" bIns="91425" anchor="b" anchorCtr="0">
            <a:noAutofit/>
          </a:bodyPr>
          <a:lstStyle/>
          <a:p>
            <a:pPr marL="0" lvl="0" indent="0" algn="ctr" rtl="0">
              <a:spcBef>
                <a:spcPts val="0"/>
              </a:spcBef>
              <a:spcAft>
                <a:spcPts val="0"/>
              </a:spcAft>
              <a:buNone/>
            </a:pPr>
            <a:r>
              <a:rPr lang="en"/>
              <a:t>Soil Fertility Basics</a:t>
            </a:r>
            <a:endParaRPr sz="3000"/>
          </a:p>
        </p:txBody>
      </p:sp>
      <p:sp>
        <p:nvSpPr>
          <p:cNvPr id="218" name="Google Shape;218;p35"/>
          <p:cNvSpPr txBox="1">
            <a:spLocks noGrp="1"/>
          </p:cNvSpPr>
          <p:nvPr>
            <p:ph type="subTitle" idx="1"/>
          </p:nvPr>
        </p:nvSpPr>
        <p:spPr>
          <a:xfrm>
            <a:off x="0" y="2981475"/>
            <a:ext cx="6250200" cy="1995600"/>
          </a:xfrm>
          <a:prstGeom prst="rect">
            <a:avLst/>
          </a:prstGeom>
          <a:solidFill>
            <a:srgbClr val="FFFFFF">
              <a:alpha val="5587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000000"/>
                </a:solidFill>
              </a:rPr>
              <a:t>For Hemp Production for CBD</a:t>
            </a:r>
            <a:endParaRPr sz="3000">
              <a:solidFill>
                <a:srgbClr val="000000"/>
              </a:solidFill>
            </a:endParaRPr>
          </a:p>
        </p:txBody>
      </p:sp>
      <p:pic>
        <p:nvPicPr>
          <p:cNvPr id="219" name="Google Shape;219;p3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250244" y="0"/>
            <a:ext cx="2893762"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Fertilizer Overview</a:t>
            </a:r>
            <a:endParaRPr/>
          </a:p>
        </p:txBody>
      </p:sp>
      <p:sp>
        <p:nvSpPr>
          <p:cNvPr id="225" name="Google Shape;225;p36"/>
          <p:cNvSpPr txBox="1">
            <a:spLocks noGrp="1"/>
          </p:cNvSpPr>
          <p:nvPr>
            <p:ph type="body" idx="1"/>
          </p:nvPr>
        </p:nvSpPr>
        <p:spPr>
          <a:xfrm>
            <a:off x="196250" y="1017725"/>
            <a:ext cx="5457000" cy="37044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a:t>Test your soil!</a:t>
            </a:r>
            <a:endParaRPr/>
          </a:p>
          <a:p>
            <a:pPr marL="457200" lvl="0" indent="-342900" algn="l" rtl="0">
              <a:lnSpc>
                <a:spcPct val="115000"/>
              </a:lnSpc>
              <a:spcBef>
                <a:spcPts val="0"/>
              </a:spcBef>
              <a:spcAft>
                <a:spcPts val="0"/>
              </a:spcAft>
              <a:buSzPts val="1800"/>
              <a:buChar char="●"/>
            </a:pPr>
            <a:r>
              <a:rPr lang="en"/>
              <a:t>Specific recommendations still being developed </a:t>
            </a:r>
            <a:endParaRPr/>
          </a:p>
          <a:p>
            <a:pPr marL="457200" lvl="0" indent="-342900" algn="l" rtl="0">
              <a:lnSpc>
                <a:spcPct val="115000"/>
              </a:lnSpc>
              <a:spcBef>
                <a:spcPts val="0"/>
              </a:spcBef>
              <a:spcAft>
                <a:spcPts val="0"/>
              </a:spcAft>
              <a:buSzPts val="1800"/>
              <a:buChar char="●"/>
            </a:pPr>
            <a:r>
              <a:rPr lang="en"/>
              <a:t>What options work best for your equip + scale?</a:t>
            </a:r>
            <a:endParaRPr/>
          </a:p>
          <a:p>
            <a:pPr marL="914400" lvl="1" indent="-317500" algn="l" rtl="0">
              <a:spcBef>
                <a:spcPts val="0"/>
              </a:spcBef>
              <a:spcAft>
                <a:spcPts val="0"/>
              </a:spcAft>
              <a:buSzPts val="1400"/>
              <a:buChar char="○"/>
            </a:pPr>
            <a:r>
              <a:rPr lang="en"/>
              <a:t>Pre-blended vs custom blends</a:t>
            </a:r>
            <a:endParaRPr/>
          </a:p>
          <a:p>
            <a:pPr marL="914400" lvl="1" indent="-317500" algn="l" rtl="0">
              <a:spcBef>
                <a:spcPts val="0"/>
              </a:spcBef>
              <a:spcAft>
                <a:spcPts val="0"/>
              </a:spcAft>
              <a:buSzPts val="1400"/>
              <a:buChar char="○"/>
            </a:pPr>
            <a:r>
              <a:rPr lang="en"/>
              <a:t>Broadcasted vs zoned vs banded</a:t>
            </a:r>
            <a:endParaRPr/>
          </a:p>
          <a:p>
            <a:pPr marL="914400" lvl="1" indent="-317500" algn="l" rtl="0">
              <a:spcBef>
                <a:spcPts val="0"/>
              </a:spcBef>
              <a:spcAft>
                <a:spcPts val="0"/>
              </a:spcAft>
              <a:buSzPts val="1400"/>
              <a:buChar char="○"/>
            </a:pPr>
            <a:r>
              <a:rPr lang="en"/>
              <a:t>Single application vs sidedressed</a:t>
            </a:r>
            <a:endParaRPr/>
          </a:p>
          <a:p>
            <a:pPr marL="457200" lvl="0" indent="-342900" algn="l" rtl="0">
              <a:lnSpc>
                <a:spcPct val="115000"/>
              </a:lnSpc>
              <a:spcBef>
                <a:spcPts val="0"/>
              </a:spcBef>
              <a:spcAft>
                <a:spcPts val="0"/>
              </a:spcAft>
              <a:buSzPts val="1800"/>
              <a:buChar char="●"/>
            </a:pPr>
            <a:r>
              <a:rPr lang="en"/>
              <a:t>Green manure options?</a:t>
            </a:r>
            <a:endParaRPr/>
          </a:p>
          <a:p>
            <a:pPr marL="457200" lvl="0" indent="-342900" algn="l" rtl="0">
              <a:lnSpc>
                <a:spcPct val="115000"/>
              </a:lnSpc>
              <a:spcBef>
                <a:spcPts val="0"/>
              </a:spcBef>
              <a:spcAft>
                <a:spcPts val="0"/>
              </a:spcAft>
              <a:buSzPts val="1800"/>
              <a:buChar char="●"/>
            </a:pPr>
            <a:r>
              <a:rPr lang="en"/>
              <a:t>Use long term soil building strategies - hemp likes high OM!</a:t>
            </a:r>
            <a:endParaRPr sz="600"/>
          </a:p>
          <a:p>
            <a:pPr marL="457200" lvl="0" indent="-342900" algn="l" rtl="0">
              <a:spcBef>
                <a:spcPts val="0"/>
              </a:spcBef>
              <a:spcAft>
                <a:spcPts val="0"/>
              </a:spcAft>
              <a:buSzPts val="1800"/>
              <a:buChar char="●"/>
            </a:pPr>
            <a:r>
              <a:rPr lang="en"/>
              <a:t>Different growth stage, different needs</a:t>
            </a:r>
            <a:endParaRPr/>
          </a:p>
          <a:p>
            <a:pPr marL="914400" lvl="1" indent="-317500" algn="l" rtl="0">
              <a:spcBef>
                <a:spcPts val="0"/>
              </a:spcBef>
              <a:spcAft>
                <a:spcPts val="0"/>
              </a:spcAft>
              <a:buSzPts val="1400"/>
              <a:buChar char="○"/>
            </a:pPr>
            <a:r>
              <a:rPr lang="en"/>
              <a:t>Early, vegetative growth needs N</a:t>
            </a:r>
            <a:endParaRPr/>
          </a:p>
          <a:p>
            <a:pPr marL="914400" lvl="1" indent="-317500" algn="l" rtl="0">
              <a:spcBef>
                <a:spcPts val="0"/>
              </a:spcBef>
              <a:spcAft>
                <a:spcPts val="0"/>
              </a:spcAft>
              <a:buSzPts val="1400"/>
              <a:buChar char="○"/>
            </a:pPr>
            <a:r>
              <a:rPr lang="en"/>
              <a:t>Later reproductive stage (flower dev) needs K, P</a:t>
            </a:r>
            <a:endParaRPr/>
          </a:p>
          <a:p>
            <a:pPr marL="457200" lvl="0" indent="0" algn="l" rtl="0">
              <a:lnSpc>
                <a:spcPct val="115000"/>
              </a:lnSpc>
              <a:spcBef>
                <a:spcPts val="1600"/>
              </a:spcBef>
              <a:spcAft>
                <a:spcPts val="1600"/>
              </a:spcAft>
              <a:buNone/>
            </a:pPr>
            <a:endParaRPr/>
          </a:p>
        </p:txBody>
      </p:sp>
      <p:pic>
        <p:nvPicPr>
          <p:cNvPr id="226" name="Google Shape;226;p3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829600" y="527325"/>
            <a:ext cx="3144876" cy="42548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Hemp Extension</a:t>
            </a:r>
            <a:endParaRPr/>
          </a:p>
        </p:txBody>
      </p:sp>
      <p:sp>
        <p:nvSpPr>
          <p:cNvPr id="93" name="Google Shape;93;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Dr. Shelby Ellison</a:t>
            </a:r>
            <a:endParaRPr sz="1800"/>
          </a:p>
          <a:p>
            <a:pPr marL="0" lvl="0" indent="0" algn="l" rtl="0">
              <a:spcBef>
                <a:spcPts val="1600"/>
              </a:spcBef>
              <a:spcAft>
                <a:spcPts val="0"/>
              </a:spcAft>
              <a:buNone/>
            </a:pPr>
            <a:r>
              <a:rPr lang="en" sz="1800"/>
              <a:t>UW-Madison Department of Horticulture</a:t>
            </a:r>
            <a:endParaRPr sz="1800"/>
          </a:p>
          <a:p>
            <a:pPr marL="0" lvl="0" indent="0" algn="l" rtl="0">
              <a:spcBef>
                <a:spcPts val="1600"/>
              </a:spcBef>
              <a:spcAft>
                <a:spcPts val="1600"/>
              </a:spcAft>
              <a:buNone/>
            </a:pPr>
            <a:r>
              <a:rPr lang="en" sz="1800"/>
              <a:t>slrepinski@wisc.edu </a:t>
            </a:r>
            <a:endParaRPr sz="1800"/>
          </a:p>
        </p:txBody>
      </p:sp>
      <p:pic>
        <p:nvPicPr>
          <p:cNvPr id="94" name="Google Shape;94;p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352325" y="555600"/>
            <a:ext cx="5719501" cy="3803691"/>
          </a:xfrm>
          <a:prstGeom prst="rect">
            <a:avLst/>
          </a:prstGeom>
          <a:noFill/>
          <a:ln>
            <a:noFill/>
          </a:ln>
        </p:spPr>
      </p:pic>
      <p:sp>
        <p:nvSpPr>
          <p:cNvPr id="95" name="Google Shape;95;p19"/>
          <p:cNvSpPr txBox="1"/>
          <p:nvPr/>
        </p:nvSpPr>
        <p:spPr>
          <a:xfrm>
            <a:off x="3369150" y="4424000"/>
            <a:ext cx="5702700" cy="32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Dr. Ellison (far right) moderates a marketing panel at the 2019 WI CBD Hemp Field Day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7"/>
          <p:cNvSpPr txBox="1">
            <a:spLocks noGrp="1"/>
          </p:cNvSpPr>
          <p:nvPr>
            <p:ph type="title"/>
          </p:nvPr>
        </p:nvSpPr>
        <p:spPr>
          <a:xfrm>
            <a:off x="311700" y="62925"/>
            <a:ext cx="5292600" cy="108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Specific Recommendations are Still Being Developed, but...</a:t>
            </a:r>
            <a:endParaRPr sz="2400"/>
          </a:p>
        </p:txBody>
      </p:sp>
      <p:sp>
        <p:nvSpPr>
          <p:cNvPr id="232" name="Google Shape;232;p37"/>
          <p:cNvSpPr txBox="1">
            <a:spLocks noGrp="1"/>
          </p:cNvSpPr>
          <p:nvPr>
            <p:ph type="body" idx="1"/>
          </p:nvPr>
        </p:nvSpPr>
        <p:spPr>
          <a:xfrm>
            <a:off x="117875" y="1152475"/>
            <a:ext cx="61722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pH 6-6.8</a:t>
            </a:r>
            <a:endParaRPr/>
          </a:p>
          <a:p>
            <a:pPr marL="457200" lvl="0" indent="-342900" algn="l" rtl="0">
              <a:spcBef>
                <a:spcPts val="0"/>
              </a:spcBef>
              <a:spcAft>
                <a:spcPts val="0"/>
              </a:spcAft>
              <a:buSzPts val="1800"/>
              <a:buChar char="●"/>
            </a:pPr>
            <a:r>
              <a:rPr lang="en"/>
              <a:t>Higher N will increase biomass - recommend ~140+/A</a:t>
            </a:r>
            <a:endParaRPr/>
          </a:p>
          <a:p>
            <a:pPr marL="914400" lvl="1" indent="-317500" algn="l" rtl="0">
              <a:spcBef>
                <a:spcPts val="0"/>
              </a:spcBef>
              <a:spcAft>
                <a:spcPts val="0"/>
              </a:spcAft>
              <a:buSzPts val="1400"/>
              <a:buChar char="○"/>
            </a:pPr>
            <a:r>
              <a:rPr lang="en"/>
              <a:t>Extension recommends 120#/A for fiber/grain</a:t>
            </a:r>
            <a:endParaRPr/>
          </a:p>
          <a:p>
            <a:pPr marL="914400" lvl="1" indent="-317500" algn="l" rtl="0">
              <a:spcBef>
                <a:spcPts val="0"/>
              </a:spcBef>
              <a:spcAft>
                <a:spcPts val="0"/>
              </a:spcAft>
              <a:buSzPts val="1400"/>
              <a:buChar char="○"/>
            </a:pPr>
            <a:r>
              <a:rPr lang="en"/>
              <a:t>N should be mostly available before flower</a:t>
            </a:r>
            <a:endParaRPr/>
          </a:p>
          <a:p>
            <a:pPr marL="457200" lvl="0" indent="-342900" algn="l" rtl="0">
              <a:spcBef>
                <a:spcPts val="0"/>
              </a:spcBef>
              <a:spcAft>
                <a:spcPts val="0"/>
              </a:spcAft>
              <a:buSzPts val="1800"/>
              <a:buChar char="●"/>
            </a:pPr>
            <a:r>
              <a:rPr lang="en"/>
              <a:t>P and K depend on soil test results</a:t>
            </a:r>
            <a:endParaRPr/>
          </a:p>
          <a:p>
            <a:pPr marL="457200" lvl="0" indent="-342900" algn="l" rtl="0">
              <a:spcBef>
                <a:spcPts val="0"/>
              </a:spcBef>
              <a:spcAft>
                <a:spcPts val="0"/>
              </a:spcAft>
              <a:buSzPts val="1800"/>
              <a:buChar char="●"/>
            </a:pPr>
            <a:r>
              <a:rPr lang="en"/>
              <a:t>If unknown, err towards 50+ #P and ~60+#K</a:t>
            </a:r>
            <a:endParaRPr/>
          </a:p>
          <a:p>
            <a:pPr marL="457200" lvl="0" indent="-342900" algn="l" rtl="0">
              <a:spcBef>
                <a:spcPts val="0"/>
              </a:spcBef>
              <a:spcAft>
                <a:spcPts val="0"/>
              </a:spcAft>
              <a:buSzPts val="1800"/>
              <a:buChar char="●"/>
            </a:pPr>
            <a:r>
              <a:rPr lang="en"/>
              <a:t>If you have depleted/low OM soil consider banding high quality compost</a:t>
            </a:r>
            <a:endParaRPr/>
          </a:p>
          <a:p>
            <a:pPr marL="457200" lvl="0" indent="-342900" algn="l" rtl="0">
              <a:spcBef>
                <a:spcPts val="0"/>
              </a:spcBef>
              <a:spcAft>
                <a:spcPts val="0"/>
              </a:spcAft>
              <a:buSzPts val="1800"/>
              <a:buChar char="●"/>
            </a:pPr>
            <a:r>
              <a:rPr lang="en"/>
              <a:t>Get by with 2000#/A ~4-3-2 crumble</a:t>
            </a:r>
            <a:endParaRPr/>
          </a:p>
          <a:p>
            <a:pPr marL="457200" lvl="0" indent="-342900" algn="l" rtl="0">
              <a:spcBef>
                <a:spcPts val="0"/>
              </a:spcBef>
              <a:spcAft>
                <a:spcPts val="0"/>
              </a:spcAft>
              <a:buSzPts val="1800"/>
              <a:buChar char="●"/>
            </a:pPr>
            <a:r>
              <a:rPr lang="en"/>
              <a:t>Should be in the ballpark of other heavy feeding veg crops except more K and S</a:t>
            </a:r>
            <a:endParaRPr/>
          </a:p>
        </p:txBody>
      </p:sp>
      <p:pic>
        <p:nvPicPr>
          <p:cNvPr id="233" name="Google Shape;233;p3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237118" y="-1"/>
            <a:ext cx="2639406" cy="5263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8"/>
          <p:cNvSpPr txBox="1">
            <a:spLocks noGrp="1"/>
          </p:cNvSpPr>
          <p:nvPr>
            <p:ph type="title"/>
          </p:nvPr>
        </p:nvSpPr>
        <p:spPr>
          <a:xfrm>
            <a:off x="311700" y="445025"/>
            <a:ext cx="4616700" cy="72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Don’t forget your secondary and micronutrients</a:t>
            </a:r>
            <a:endParaRPr sz="2400"/>
          </a:p>
        </p:txBody>
      </p:sp>
      <p:sp>
        <p:nvSpPr>
          <p:cNvPr id="239" name="Google Shape;239;p38"/>
          <p:cNvSpPr txBox="1">
            <a:spLocks noGrp="1"/>
          </p:cNvSpPr>
          <p:nvPr>
            <p:ph type="body" idx="1"/>
          </p:nvPr>
        </p:nvSpPr>
        <p:spPr>
          <a:xfrm>
            <a:off x="235425" y="1250450"/>
            <a:ext cx="50064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Micros are key for successful cannabis production</a:t>
            </a:r>
            <a:endParaRPr/>
          </a:p>
          <a:p>
            <a:pPr marL="457200" lvl="0" indent="-342900" algn="l" rtl="0">
              <a:spcBef>
                <a:spcPts val="0"/>
              </a:spcBef>
              <a:spcAft>
                <a:spcPts val="0"/>
              </a:spcAft>
              <a:buSzPts val="1800"/>
              <a:buChar char="●"/>
            </a:pPr>
            <a:r>
              <a:rPr lang="en"/>
              <a:t>Ca important as any crop, S more so, but hemp also sensitive to overapplication of S</a:t>
            </a:r>
            <a:endParaRPr/>
          </a:p>
          <a:p>
            <a:pPr marL="457200" lvl="0" indent="-342900" algn="l" rtl="0">
              <a:spcBef>
                <a:spcPts val="0"/>
              </a:spcBef>
              <a:spcAft>
                <a:spcPts val="0"/>
              </a:spcAft>
              <a:buSzPts val="1800"/>
              <a:buChar char="●"/>
            </a:pPr>
            <a:r>
              <a:rPr lang="en"/>
              <a:t>Overapplication of K can result in difficulty accessing Ca or Mg</a:t>
            </a:r>
            <a:endParaRPr/>
          </a:p>
          <a:p>
            <a:pPr marL="457200" lvl="0" indent="-342900" algn="l" rtl="0">
              <a:spcBef>
                <a:spcPts val="0"/>
              </a:spcBef>
              <a:spcAft>
                <a:spcPts val="0"/>
              </a:spcAft>
              <a:buSzPts val="1800"/>
              <a:buChar char="●"/>
            </a:pPr>
            <a:r>
              <a:rPr lang="en"/>
              <a:t>EC of 2.0+ will probably result in yield drag</a:t>
            </a:r>
            <a:endParaRPr/>
          </a:p>
          <a:p>
            <a:pPr marL="457200" lvl="0" indent="-342900" algn="l" rtl="0">
              <a:spcBef>
                <a:spcPts val="0"/>
              </a:spcBef>
              <a:spcAft>
                <a:spcPts val="0"/>
              </a:spcAft>
              <a:buSzPts val="1800"/>
              <a:buChar char="●"/>
            </a:pPr>
            <a:r>
              <a:rPr lang="en"/>
              <a:t>Don’t apply Ca and P at the same time</a:t>
            </a:r>
            <a:endParaRPr/>
          </a:p>
          <a:p>
            <a:pPr marL="457200" lvl="0" indent="-342900" algn="l" rtl="0">
              <a:spcBef>
                <a:spcPts val="0"/>
              </a:spcBef>
              <a:spcAft>
                <a:spcPts val="0"/>
              </a:spcAft>
              <a:buSzPts val="1800"/>
              <a:buChar char="●"/>
            </a:pPr>
            <a:r>
              <a:rPr lang="en"/>
              <a:t>Kelp meal, azomite good sources of micro</a:t>
            </a:r>
            <a:endParaRPr/>
          </a:p>
        </p:txBody>
      </p:sp>
      <p:pic>
        <p:nvPicPr>
          <p:cNvPr id="240" name="Google Shape;240;p3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290075" y="-25050"/>
            <a:ext cx="2564375" cy="51936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Fertility Trial </a:t>
            </a:r>
            <a:endParaRPr sz="2400"/>
          </a:p>
        </p:txBody>
      </p:sp>
      <p:sp>
        <p:nvSpPr>
          <p:cNvPr id="246" name="Google Shape;246;p39"/>
          <p:cNvSpPr txBox="1">
            <a:spLocks noGrp="1"/>
          </p:cNvSpPr>
          <p:nvPr>
            <p:ph type="body" idx="1"/>
          </p:nvPr>
        </p:nvSpPr>
        <p:spPr>
          <a:xfrm>
            <a:off x="235425" y="1152475"/>
            <a:ext cx="34683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Increased N results in more biomass</a:t>
            </a:r>
            <a:endParaRPr/>
          </a:p>
          <a:p>
            <a:pPr marL="457200" lvl="0" indent="-342900" algn="l" rtl="0">
              <a:spcBef>
                <a:spcPts val="0"/>
              </a:spcBef>
              <a:spcAft>
                <a:spcPts val="0"/>
              </a:spcAft>
              <a:buSzPts val="1800"/>
              <a:buChar char="●"/>
            </a:pPr>
            <a:r>
              <a:rPr lang="en"/>
              <a:t>Increased N does not change CBD:THC ratio</a:t>
            </a:r>
            <a:endParaRPr/>
          </a:p>
          <a:p>
            <a:pPr marL="457200" lvl="0" indent="-342900" algn="l" rtl="0">
              <a:spcBef>
                <a:spcPts val="0"/>
              </a:spcBef>
              <a:spcAft>
                <a:spcPts val="0"/>
              </a:spcAft>
              <a:buSzPts val="1800"/>
              <a:buChar char="●"/>
            </a:pPr>
            <a:r>
              <a:rPr lang="en"/>
              <a:t>Increased N / “boutique” fertilizer blends do not significantly* change CBD accumulation</a:t>
            </a:r>
            <a:endParaRPr/>
          </a:p>
        </p:txBody>
      </p:sp>
      <p:pic>
        <p:nvPicPr>
          <p:cNvPr id="247" name="Google Shape;247;p3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918671" y="2221800"/>
            <a:ext cx="3727475" cy="2921700"/>
          </a:xfrm>
          <a:prstGeom prst="rect">
            <a:avLst/>
          </a:prstGeom>
          <a:noFill/>
          <a:ln>
            <a:noFill/>
          </a:ln>
        </p:spPr>
      </p:pic>
      <p:pic>
        <p:nvPicPr>
          <p:cNvPr id="248" name="Google Shape;248;p3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771975" y="189425"/>
            <a:ext cx="4020875" cy="31233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0"/>
          <p:cNvSpPr txBox="1">
            <a:spLocks noGrp="1"/>
          </p:cNvSpPr>
          <p:nvPr>
            <p:ph type="ctrTitle"/>
          </p:nvPr>
        </p:nvSpPr>
        <p:spPr>
          <a:xfrm>
            <a:off x="244150" y="348775"/>
            <a:ext cx="6039600" cy="2223000"/>
          </a:xfrm>
          <a:prstGeom prst="rect">
            <a:avLst/>
          </a:prstGeom>
          <a:solidFill>
            <a:srgbClr val="FFFFFF">
              <a:alpha val="55870"/>
            </a:srgbClr>
          </a:solidFill>
        </p:spPr>
        <p:txBody>
          <a:bodyPr spcFirstLastPara="1" wrap="square" lIns="91425" tIns="91425" rIns="91425" bIns="91425" anchor="b" anchorCtr="0">
            <a:noAutofit/>
          </a:bodyPr>
          <a:lstStyle/>
          <a:p>
            <a:pPr marL="0" lvl="0" indent="0" algn="ctr" rtl="0">
              <a:spcBef>
                <a:spcPts val="0"/>
              </a:spcBef>
              <a:spcAft>
                <a:spcPts val="0"/>
              </a:spcAft>
              <a:buNone/>
            </a:pPr>
            <a:r>
              <a:rPr lang="en"/>
              <a:t>Plant Management and Sexing</a:t>
            </a:r>
            <a:endParaRPr sz="3000"/>
          </a:p>
        </p:txBody>
      </p:sp>
      <p:sp>
        <p:nvSpPr>
          <p:cNvPr id="254" name="Google Shape;254;p40"/>
          <p:cNvSpPr txBox="1">
            <a:spLocks noGrp="1"/>
          </p:cNvSpPr>
          <p:nvPr>
            <p:ph type="subTitle" idx="1"/>
          </p:nvPr>
        </p:nvSpPr>
        <p:spPr>
          <a:xfrm>
            <a:off x="0" y="2981475"/>
            <a:ext cx="6250200" cy="1995600"/>
          </a:xfrm>
          <a:prstGeom prst="rect">
            <a:avLst/>
          </a:prstGeom>
          <a:solidFill>
            <a:srgbClr val="FFFFFF">
              <a:alpha val="5587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000000"/>
                </a:solidFill>
              </a:rPr>
              <a:t>💖management for the better half💖</a:t>
            </a:r>
            <a:endParaRPr sz="3000">
              <a:solidFill>
                <a:srgbClr val="000000"/>
              </a:solidFill>
            </a:endParaRPr>
          </a:p>
          <a:p>
            <a:pPr marL="0" lvl="0" indent="0" algn="ctr" rtl="0">
              <a:spcBef>
                <a:spcPts val="0"/>
              </a:spcBef>
              <a:spcAft>
                <a:spcPts val="0"/>
              </a:spcAft>
              <a:buNone/>
            </a:pPr>
            <a:endParaRPr sz="3000">
              <a:solidFill>
                <a:srgbClr val="000000"/>
              </a:solidFill>
            </a:endParaRPr>
          </a:p>
          <a:p>
            <a:pPr marL="0" lvl="0" indent="0" algn="ctr" rtl="0">
              <a:spcBef>
                <a:spcPts val="0"/>
              </a:spcBef>
              <a:spcAft>
                <a:spcPts val="0"/>
              </a:spcAft>
              <a:buNone/>
            </a:pPr>
            <a:endParaRPr sz="3000">
              <a:solidFill>
                <a:srgbClr val="000000"/>
              </a:solidFill>
            </a:endParaRPr>
          </a:p>
        </p:txBody>
      </p:sp>
      <p:pic>
        <p:nvPicPr>
          <p:cNvPr id="255" name="Google Shape;255;p4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250244" y="0"/>
            <a:ext cx="2893762"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Identifying Male vs Female Preflowers</a:t>
            </a:r>
            <a:endParaRPr/>
          </a:p>
        </p:txBody>
      </p:sp>
      <p:sp>
        <p:nvSpPr>
          <p:cNvPr id="261" name="Google Shape;261;p41"/>
          <p:cNvSpPr txBox="1">
            <a:spLocks noGrp="1"/>
          </p:cNvSpPr>
          <p:nvPr>
            <p:ph type="body" idx="1"/>
          </p:nvPr>
        </p:nvSpPr>
        <p:spPr>
          <a:xfrm>
            <a:off x="311700" y="1152475"/>
            <a:ext cx="3999900" cy="13206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Pre-flowers at their nodes </a:t>
            </a:r>
            <a:endParaRPr/>
          </a:p>
          <a:p>
            <a:pPr marL="457200" lvl="0" indent="-317500" algn="l" rtl="0">
              <a:spcBef>
                <a:spcPts val="0"/>
              </a:spcBef>
              <a:spcAft>
                <a:spcPts val="0"/>
              </a:spcAft>
              <a:buSzPts val="1400"/>
              <a:buChar char="●"/>
            </a:pPr>
            <a:r>
              <a:rPr lang="en"/>
              <a:t>By the sixth week, you should be able to find the pre-flowers and confidently determine the sex of your plant</a:t>
            </a:r>
            <a:endParaRPr/>
          </a:p>
          <a:p>
            <a:pPr marL="457200" lvl="0" indent="-317500" algn="l" rtl="0">
              <a:spcBef>
                <a:spcPts val="0"/>
              </a:spcBef>
              <a:spcAft>
                <a:spcPts val="0"/>
              </a:spcAft>
              <a:buSzPts val="1400"/>
              <a:buChar char="●"/>
            </a:pPr>
            <a:r>
              <a:rPr lang="en"/>
              <a:t>Remove male and hermaphroditic plants </a:t>
            </a:r>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sp>
        <p:nvSpPr>
          <p:cNvPr id="262" name="Google Shape;262;p41"/>
          <p:cNvSpPr txBox="1">
            <a:spLocks noGrp="1"/>
          </p:cNvSpPr>
          <p:nvPr>
            <p:ph type="body" idx="1"/>
          </p:nvPr>
        </p:nvSpPr>
        <p:spPr>
          <a:xfrm>
            <a:off x="4667075" y="1152475"/>
            <a:ext cx="3999900" cy="13206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Males generally more vigorous, more upright growth habit</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63" name="Google Shape;263;p4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775050" y="1813325"/>
            <a:ext cx="4105275" cy="3707090"/>
          </a:xfrm>
          <a:prstGeom prst="rect">
            <a:avLst/>
          </a:prstGeom>
          <a:noFill/>
          <a:ln>
            <a:noFill/>
          </a:ln>
        </p:spPr>
      </p:pic>
      <p:pic>
        <p:nvPicPr>
          <p:cNvPr id="264" name="Google Shape;264;p4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52400" y="2762650"/>
            <a:ext cx="4470249" cy="209802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Quality Control Strategies - Light Deprivation</a:t>
            </a:r>
            <a:endParaRPr/>
          </a:p>
        </p:txBody>
      </p:sp>
      <p:sp>
        <p:nvSpPr>
          <p:cNvPr id="270" name="Google Shape;270;p4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“Light Dep”</a:t>
            </a:r>
            <a:endParaRPr sz="1800"/>
          </a:p>
          <a:p>
            <a:pPr marL="457200" lvl="0" indent="-342900" algn="l" rtl="0">
              <a:spcBef>
                <a:spcPts val="0"/>
              </a:spcBef>
              <a:spcAft>
                <a:spcPts val="0"/>
              </a:spcAft>
              <a:buSzPts val="1800"/>
              <a:buChar char="●"/>
            </a:pPr>
            <a:r>
              <a:rPr lang="en" sz="1800"/>
              <a:t>Tricks plant into earlier flowering/finish</a:t>
            </a:r>
            <a:endParaRPr sz="1800"/>
          </a:p>
          <a:p>
            <a:pPr marL="457200" lvl="0" indent="-342900" algn="l" rtl="0">
              <a:spcBef>
                <a:spcPts val="0"/>
              </a:spcBef>
              <a:spcAft>
                <a:spcPts val="0"/>
              </a:spcAft>
              <a:buSzPts val="1800"/>
              <a:buChar char="●"/>
            </a:pPr>
            <a:r>
              <a:rPr lang="en" sz="1800"/>
              <a:t>Avoid wet/cold fall (disease/mold)</a:t>
            </a:r>
            <a:endParaRPr sz="1800"/>
          </a:p>
          <a:p>
            <a:pPr marL="457200" lvl="0" indent="-342900" algn="l" rtl="0">
              <a:spcBef>
                <a:spcPts val="0"/>
              </a:spcBef>
              <a:spcAft>
                <a:spcPts val="0"/>
              </a:spcAft>
              <a:buSzPts val="1800"/>
              <a:buChar char="●"/>
            </a:pPr>
            <a:r>
              <a:rPr lang="en" sz="1800"/>
              <a:t>More likely to take plants to market maturity for smokable flower</a:t>
            </a:r>
            <a:endParaRPr sz="1800"/>
          </a:p>
          <a:p>
            <a:pPr marL="0" lvl="0" indent="0" algn="l" rtl="0">
              <a:spcBef>
                <a:spcPts val="1600"/>
              </a:spcBef>
              <a:spcAft>
                <a:spcPts val="1600"/>
              </a:spcAft>
              <a:buNone/>
            </a:pPr>
            <a:r>
              <a:rPr lang="en" sz="1800"/>
              <a:t>Lots of work!!</a:t>
            </a:r>
            <a:endParaRPr sz="1800"/>
          </a:p>
        </p:txBody>
      </p:sp>
      <p:pic>
        <p:nvPicPr>
          <p:cNvPr id="271" name="Google Shape;271;p4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914675" y="1081950"/>
            <a:ext cx="3853032" cy="3820977"/>
          </a:xfrm>
          <a:prstGeom prst="rect">
            <a:avLst/>
          </a:prstGeom>
          <a:noFill/>
          <a:ln>
            <a:noFill/>
          </a:ln>
        </p:spPr>
      </p:pic>
      <p:sp>
        <p:nvSpPr>
          <p:cNvPr id="272" name="Google Shape;272;p42"/>
          <p:cNvSpPr txBox="1"/>
          <p:nvPr/>
        </p:nvSpPr>
        <p:spPr>
          <a:xfrm>
            <a:off x="4914675" y="4853925"/>
            <a:ext cx="3249900" cy="21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Midwest Cultivars, LLC</a:t>
            </a:r>
            <a:endParaRPr sz="1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Quality Control Strategies - Topping + Pruning</a:t>
            </a:r>
            <a:endParaRPr/>
          </a:p>
        </p:txBody>
      </p:sp>
      <p:sp>
        <p:nvSpPr>
          <p:cNvPr id="278" name="Google Shape;278;p43"/>
          <p:cNvSpPr txBox="1">
            <a:spLocks noGrp="1"/>
          </p:cNvSpPr>
          <p:nvPr>
            <p:ph type="body" idx="1"/>
          </p:nvPr>
        </p:nvSpPr>
        <p:spPr>
          <a:xfrm>
            <a:off x="147275" y="1152475"/>
            <a:ext cx="44247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Topping increases branching</a:t>
            </a:r>
            <a:endParaRPr sz="1800"/>
          </a:p>
          <a:p>
            <a:pPr marL="914400" lvl="1" indent="-342900" algn="l" rtl="0">
              <a:spcBef>
                <a:spcPts val="0"/>
              </a:spcBef>
              <a:spcAft>
                <a:spcPts val="0"/>
              </a:spcAft>
              <a:buSzPts val="1800"/>
              <a:buChar char="○"/>
            </a:pPr>
            <a:r>
              <a:rPr lang="en" sz="1800"/>
              <a:t>More “top” colas, increase yield in wide spacing layouts</a:t>
            </a:r>
            <a:endParaRPr sz="1800"/>
          </a:p>
          <a:p>
            <a:pPr marL="914400" lvl="1" indent="-342900" algn="l" rtl="0">
              <a:spcBef>
                <a:spcPts val="0"/>
              </a:spcBef>
              <a:spcAft>
                <a:spcPts val="0"/>
              </a:spcAft>
              <a:buSzPts val="1800"/>
              <a:buChar char="○"/>
            </a:pPr>
            <a:r>
              <a:rPr lang="en" sz="1800"/>
              <a:t>May make more prone to lodging</a:t>
            </a:r>
            <a:endParaRPr sz="1800"/>
          </a:p>
          <a:p>
            <a:pPr marL="457200" lvl="0" indent="-342900" algn="l" rtl="0">
              <a:spcBef>
                <a:spcPts val="0"/>
              </a:spcBef>
              <a:spcAft>
                <a:spcPts val="0"/>
              </a:spcAft>
              <a:buSzPts val="1800"/>
              <a:buChar char="●"/>
            </a:pPr>
            <a:r>
              <a:rPr lang="en" sz="1800"/>
              <a:t>Pruning improves airflow</a:t>
            </a:r>
            <a:endParaRPr sz="1800"/>
          </a:p>
          <a:p>
            <a:pPr marL="914400" lvl="1" indent="-342900" algn="l" rtl="0">
              <a:spcBef>
                <a:spcPts val="0"/>
              </a:spcBef>
              <a:spcAft>
                <a:spcPts val="0"/>
              </a:spcAft>
              <a:buSzPts val="1800"/>
              <a:buChar char="○"/>
            </a:pPr>
            <a:r>
              <a:rPr lang="en" sz="1800"/>
              <a:t>Especially bottom branches</a:t>
            </a:r>
            <a:endParaRPr sz="1800"/>
          </a:p>
          <a:p>
            <a:pPr marL="914400" lvl="1" indent="-342900" algn="l" rtl="0">
              <a:spcBef>
                <a:spcPts val="0"/>
              </a:spcBef>
              <a:spcAft>
                <a:spcPts val="0"/>
              </a:spcAft>
              <a:buSzPts val="1800"/>
              <a:buChar char="○"/>
            </a:pPr>
            <a:r>
              <a:rPr lang="en" sz="1800"/>
              <a:t>Less disease</a:t>
            </a:r>
            <a:endParaRPr sz="1800"/>
          </a:p>
          <a:p>
            <a:pPr marL="914400" lvl="1" indent="-342900" algn="l" rtl="0">
              <a:spcBef>
                <a:spcPts val="0"/>
              </a:spcBef>
              <a:spcAft>
                <a:spcPts val="0"/>
              </a:spcAft>
              <a:buSzPts val="1800"/>
              <a:buChar char="○"/>
            </a:pPr>
            <a:r>
              <a:rPr lang="en" sz="1800"/>
              <a:t>More sunlight to flowers improves structure and volume &gt; more marketable flower</a:t>
            </a:r>
            <a:endParaRPr sz="1800"/>
          </a:p>
          <a:p>
            <a:pPr marL="914400" lvl="0" indent="0" algn="l" rtl="0">
              <a:spcBef>
                <a:spcPts val="1600"/>
              </a:spcBef>
              <a:spcAft>
                <a:spcPts val="1600"/>
              </a:spcAft>
              <a:buNone/>
            </a:pPr>
            <a:endParaRPr sz="1800"/>
          </a:p>
        </p:txBody>
      </p:sp>
      <p:pic>
        <p:nvPicPr>
          <p:cNvPr id="279" name="Google Shape;279;p4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572000" y="1152475"/>
            <a:ext cx="2453100" cy="2276300"/>
          </a:xfrm>
          <a:prstGeom prst="rect">
            <a:avLst/>
          </a:prstGeom>
          <a:noFill/>
          <a:ln>
            <a:noFill/>
          </a:ln>
        </p:spPr>
      </p:pic>
      <p:pic>
        <p:nvPicPr>
          <p:cNvPr id="280" name="Google Shape;280;p4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407625" y="2645700"/>
            <a:ext cx="2681925" cy="2497800"/>
          </a:xfrm>
          <a:prstGeom prst="rect">
            <a:avLst/>
          </a:prstGeom>
          <a:noFill/>
          <a:ln>
            <a:noFill/>
          </a:ln>
        </p:spPr>
      </p:pic>
      <p:sp>
        <p:nvSpPr>
          <p:cNvPr id="281" name="Google Shape;281;p43"/>
          <p:cNvSpPr txBox="1"/>
          <p:nvPr/>
        </p:nvSpPr>
        <p:spPr>
          <a:xfrm>
            <a:off x="4571975" y="3428775"/>
            <a:ext cx="3249900" cy="21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Midwest Cultivars, LLC</a:t>
            </a:r>
            <a:endParaRPr sz="1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4"/>
          <p:cNvSpPr txBox="1">
            <a:spLocks noGrp="1"/>
          </p:cNvSpPr>
          <p:nvPr>
            <p:ph type="ctrTitle"/>
          </p:nvPr>
        </p:nvSpPr>
        <p:spPr>
          <a:xfrm>
            <a:off x="244150" y="348775"/>
            <a:ext cx="6039600" cy="2223000"/>
          </a:xfrm>
          <a:prstGeom prst="rect">
            <a:avLst/>
          </a:prstGeom>
          <a:solidFill>
            <a:srgbClr val="FFFFFF">
              <a:alpha val="55870"/>
            </a:srgbClr>
          </a:solidFill>
        </p:spPr>
        <p:txBody>
          <a:bodyPr spcFirstLastPara="1" wrap="square" lIns="91425" tIns="91425" rIns="91425" bIns="91425" anchor="b" anchorCtr="0">
            <a:noAutofit/>
          </a:bodyPr>
          <a:lstStyle/>
          <a:p>
            <a:pPr marL="0" lvl="0" indent="0" algn="ctr" rtl="0">
              <a:spcBef>
                <a:spcPts val="0"/>
              </a:spcBef>
              <a:spcAft>
                <a:spcPts val="0"/>
              </a:spcAft>
              <a:buNone/>
            </a:pPr>
            <a:r>
              <a:rPr lang="en"/>
              <a:t>Weed, Pest, and Disease Management</a:t>
            </a:r>
            <a:endParaRPr sz="3000"/>
          </a:p>
        </p:txBody>
      </p:sp>
      <p:sp>
        <p:nvSpPr>
          <p:cNvPr id="287" name="Google Shape;287;p44"/>
          <p:cNvSpPr txBox="1">
            <a:spLocks noGrp="1"/>
          </p:cNvSpPr>
          <p:nvPr>
            <p:ph type="subTitle" idx="1"/>
          </p:nvPr>
        </p:nvSpPr>
        <p:spPr>
          <a:xfrm>
            <a:off x="0" y="2981475"/>
            <a:ext cx="6250200" cy="1995600"/>
          </a:xfrm>
          <a:prstGeom prst="rect">
            <a:avLst/>
          </a:prstGeom>
          <a:solidFill>
            <a:srgbClr val="FFFFFF">
              <a:alpha val="5587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000000"/>
                </a:solidFill>
              </a:rPr>
              <a:t>Hemp Production for CBD</a:t>
            </a:r>
            <a:endParaRPr sz="3000">
              <a:solidFill>
                <a:srgbClr val="000000"/>
              </a:solidFill>
            </a:endParaRPr>
          </a:p>
        </p:txBody>
      </p:sp>
      <p:pic>
        <p:nvPicPr>
          <p:cNvPr id="288" name="Google Shape;288;p4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250244" y="0"/>
            <a:ext cx="2893762"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649299" y="264592"/>
            <a:ext cx="3392425" cy="4523233"/>
          </a:xfrm>
          <a:prstGeom prst="rect">
            <a:avLst/>
          </a:prstGeom>
          <a:noFill/>
          <a:ln>
            <a:noFill/>
          </a:ln>
        </p:spPr>
      </p:pic>
      <p:sp>
        <p:nvSpPr>
          <p:cNvPr id="295" name="Google Shape;295;p45"/>
          <p:cNvSpPr txBox="1">
            <a:spLocks noGrp="1"/>
          </p:cNvSpPr>
          <p:nvPr>
            <p:ph type="title"/>
          </p:nvPr>
        </p:nvSpPr>
        <p:spPr>
          <a:xfrm>
            <a:off x="266125" y="95750"/>
            <a:ext cx="8229600" cy="668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
              <a:t>Pest Management - insects</a:t>
            </a:r>
            <a:endParaRPr/>
          </a:p>
        </p:txBody>
      </p:sp>
      <p:sp>
        <p:nvSpPr>
          <p:cNvPr id="296" name="Google Shape;296;p45"/>
          <p:cNvSpPr txBox="1">
            <a:spLocks noGrp="1"/>
          </p:cNvSpPr>
          <p:nvPr>
            <p:ph type="body" idx="1"/>
          </p:nvPr>
        </p:nvSpPr>
        <p:spPr>
          <a:xfrm>
            <a:off x="0" y="764450"/>
            <a:ext cx="5649300" cy="2628000"/>
          </a:xfrm>
          <a:prstGeom prst="rect">
            <a:avLst/>
          </a:prstGeom>
          <a:noFill/>
          <a:ln>
            <a:noFill/>
          </a:ln>
        </p:spPr>
        <p:txBody>
          <a:bodyPr spcFirstLastPara="1" wrap="square" lIns="91425" tIns="45700" rIns="91425" bIns="45700" anchor="t" anchorCtr="0">
            <a:noAutofit/>
          </a:bodyPr>
          <a:lstStyle/>
          <a:p>
            <a:pPr marL="342900" lvl="0" indent="-342900" algn="l" rtl="0">
              <a:spcBef>
                <a:spcPts val="360"/>
              </a:spcBef>
              <a:spcAft>
                <a:spcPts val="0"/>
              </a:spcAft>
              <a:buSzPts val="1800"/>
              <a:buChar char="●"/>
            </a:pPr>
            <a:r>
              <a:rPr lang="en"/>
              <a:t>Stalk borers- European corn borer, Eurasian hemp borer </a:t>
            </a:r>
            <a:endParaRPr/>
          </a:p>
          <a:p>
            <a:pPr marL="342900" lvl="0" indent="-342900" algn="l" rtl="0">
              <a:spcBef>
                <a:spcPts val="1600"/>
              </a:spcBef>
              <a:spcAft>
                <a:spcPts val="0"/>
              </a:spcAft>
              <a:buSzPts val="1800"/>
              <a:buChar char="●"/>
            </a:pPr>
            <a:r>
              <a:rPr lang="en"/>
              <a:t>Corn earworm</a:t>
            </a:r>
            <a:endParaRPr/>
          </a:p>
          <a:p>
            <a:pPr marL="342900" lvl="0" indent="-342900" algn="l" rtl="0">
              <a:spcBef>
                <a:spcPts val="1600"/>
              </a:spcBef>
              <a:spcAft>
                <a:spcPts val="0"/>
              </a:spcAft>
              <a:buSzPts val="1800"/>
              <a:buChar char="●"/>
            </a:pPr>
            <a:r>
              <a:rPr lang="en"/>
              <a:t>Aphids, mites, thrips</a:t>
            </a:r>
            <a:endParaRPr/>
          </a:p>
          <a:p>
            <a:pPr marL="342900" lvl="0" indent="-342900" algn="l" rtl="0">
              <a:spcBef>
                <a:spcPts val="1600"/>
              </a:spcBef>
              <a:spcAft>
                <a:spcPts val="0"/>
              </a:spcAft>
              <a:buSzPts val="1800"/>
              <a:buChar char="●"/>
            </a:pPr>
            <a:r>
              <a:rPr lang="en"/>
              <a:t>Insects that chew leaves of the plant (defoliators) – caterpillars, beetles, grasshoppers, cutworms, plant bugs</a:t>
            </a:r>
            <a:endParaRPr/>
          </a:p>
          <a:p>
            <a:pPr marL="228600" lvl="0" indent="-76200" algn="l" rtl="0">
              <a:lnSpc>
                <a:spcPct val="90000"/>
              </a:lnSpc>
              <a:spcBef>
                <a:spcPts val="1600"/>
              </a:spcBef>
              <a:spcAft>
                <a:spcPts val="1600"/>
              </a:spcAft>
              <a:buClr>
                <a:schemeClr val="dk1"/>
              </a:buClr>
              <a:buSzPts val="2400"/>
              <a:buNone/>
            </a:pPr>
            <a:endParaRPr sz="2400">
              <a:solidFill>
                <a:srgbClr val="000000"/>
              </a:solidFill>
            </a:endParaRPr>
          </a:p>
        </p:txBody>
      </p:sp>
      <p:pic>
        <p:nvPicPr>
          <p:cNvPr id="297" name="Google Shape;297;p45" descr="A close up of a flower garden&#10;&#10;Description generated with very high confidenc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914350" y="3037113"/>
            <a:ext cx="2736725" cy="1955275"/>
          </a:xfrm>
          <a:prstGeom prst="rect">
            <a:avLst/>
          </a:prstGeom>
          <a:noFill/>
          <a:ln>
            <a:noFill/>
          </a:ln>
        </p:spPr>
      </p:pic>
      <p:sp>
        <p:nvSpPr>
          <p:cNvPr id="298" name="Google Shape;298;p45"/>
          <p:cNvSpPr txBox="1"/>
          <p:nvPr/>
        </p:nvSpPr>
        <p:spPr>
          <a:xfrm flipH="1">
            <a:off x="6083313" y="4581578"/>
            <a:ext cx="2398800" cy="355500"/>
          </a:xfrm>
          <a:prstGeom prst="rect">
            <a:avLst/>
          </a:prstGeom>
          <a:solidFill>
            <a:srgbClr val="FFFFFF">
              <a:alpha val="4413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orbel"/>
              <a:buNone/>
            </a:pPr>
            <a:r>
              <a:rPr lang="en" sz="1800" b="0" i="0" u="none" strike="noStrike" cap="none">
                <a:solidFill>
                  <a:srgbClr val="000000"/>
                </a:solidFill>
                <a:latin typeface="Corbel"/>
                <a:ea typeface="Corbel"/>
                <a:cs typeface="Corbel"/>
                <a:sym typeface="Corbel"/>
              </a:rPr>
              <a:t>Eurasian hemp borer</a:t>
            </a:r>
            <a:endParaRPr/>
          </a:p>
        </p:txBody>
      </p:sp>
      <p:pic>
        <p:nvPicPr>
          <p:cNvPr id="299" name="Google Shape;299;p4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53725" y="3662775"/>
            <a:ext cx="4838374" cy="148072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6"/>
          <p:cNvSpPr txBox="1">
            <a:spLocks noGrp="1"/>
          </p:cNvSpPr>
          <p:nvPr>
            <p:ph type="title"/>
          </p:nvPr>
        </p:nvSpPr>
        <p:spPr>
          <a:xfrm>
            <a:off x="266125" y="95750"/>
            <a:ext cx="8229600" cy="668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
              <a:t>Pest Management - insects</a:t>
            </a:r>
            <a:endParaRPr/>
          </a:p>
        </p:txBody>
      </p:sp>
      <p:sp>
        <p:nvSpPr>
          <p:cNvPr id="306" name="Google Shape;306;p46"/>
          <p:cNvSpPr txBox="1">
            <a:spLocks noGrp="1"/>
          </p:cNvSpPr>
          <p:nvPr>
            <p:ph type="body" idx="1"/>
          </p:nvPr>
        </p:nvSpPr>
        <p:spPr>
          <a:xfrm>
            <a:off x="457200" y="764450"/>
            <a:ext cx="8229600" cy="2628000"/>
          </a:xfrm>
          <a:prstGeom prst="rect">
            <a:avLst/>
          </a:prstGeom>
          <a:noFill/>
          <a:ln>
            <a:noFill/>
          </a:ln>
        </p:spPr>
        <p:txBody>
          <a:bodyPr spcFirstLastPara="1" wrap="square" lIns="91425" tIns="45700" rIns="91425" bIns="45700" anchor="t" anchorCtr="0">
            <a:noAutofit/>
          </a:bodyPr>
          <a:lstStyle/>
          <a:p>
            <a:pPr marL="342900" lvl="0" indent="-342900" algn="l" rtl="0">
              <a:spcBef>
                <a:spcPts val="360"/>
              </a:spcBef>
              <a:spcAft>
                <a:spcPts val="0"/>
              </a:spcAft>
              <a:buSzPts val="1800"/>
              <a:buChar char="●"/>
            </a:pPr>
            <a:r>
              <a:rPr lang="en"/>
              <a:t>Stalk borers- European corn borer, Eurasian hemp borer </a:t>
            </a:r>
            <a:endParaRPr/>
          </a:p>
          <a:p>
            <a:pPr marL="342900" lvl="0" indent="-342900" algn="l" rtl="0">
              <a:spcBef>
                <a:spcPts val="1600"/>
              </a:spcBef>
              <a:spcAft>
                <a:spcPts val="0"/>
              </a:spcAft>
              <a:buSzPts val="1800"/>
              <a:buChar char="●"/>
            </a:pPr>
            <a:r>
              <a:rPr lang="en"/>
              <a:t>Corn earworm</a:t>
            </a:r>
            <a:endParaRPr/>
          </a:p>
          <a:p>
            <a:pPr marL="342900" lvl="0" indent="-342900" algn="l" rtl="0">
              <a:spcBef>
                <a:spcPts val="1600"/>
              </a:spcBef>
              <a:spcAft>
                <a:spcPts val="0"/>
              </a:spcAft>
              <a:buSzPts val="1800"/>
              <a:buChar char="●"/>
            </a:pPr>
            <a:r>
              <a:rPr lang="en"/>
              <a:t>Aphids, mites, thrips</a:t>
            </a:r>
            <a:endParaRPr/>
          </a:p>
          <a:p>
            <a:pPr marL="342900" lvl="0" indent="-342900" algn="l" rtl="0">
              <a:spcBef>
                <a:spcPts val="1600"/>
              </a:spcBef>
              <a:spcAft>
                <a:spcPts val="0"/>
              </a:spcAft>
              <a:buSzPts val="1800"/>
              <a:buChar char="●"/>
            </a:pPr>
            <a:r>
              <a:rPr lang="en"/>
              <a:t>Insects that chew leaves of the plant (defoliators) – caterpillars, beetles, grasshoppers, cutworms, plant bugs</a:t>
            </a:r>
            <a:endParaRPr/>
          </a:p>
          <a:p>
            <a:pPr marL="0" lvl="0" indent="0" algn="l" rtl="0">
              <a:spcBef>
                <a:spcPts val="1600"/>
              </a:spcBef>
              <a:spcAft>
                <a:spcPts val="1600"/>
              </a:spcAft>
              <a:buClr>
                <a:schemeClr val="dk1"/>
              </a:buClr>
              <a:buSzPts val="2400"/>
              <a:buNone/>
            </a:pPr>
            <a:endParaRPr/>
          </a:p>
        </p:txBody>
      </p:sp>
      <p:pic>
        <p:nvPicPr>
          <p:cNvPr id="307" name="Google Shape;307;p4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745410" y="2830976"/>
            <a:ext cx="2136935" cy="2035379"/>
          </a:xfrm>
          <a:prstGeom prst="rect">
            <a:avLst/>
          </a:prstGeom>
          <a:noFill/>
          <a:ln>
            <a:noFill/>
          </a:ln>
        </p:spPr>
      </p:pic>
      <p:sp>
        <p:nvSpPr>
          <p:cNvPr id="308" name="Google Shape;308;p46"/>
          <p:cNvSpPr txBox="1"/>
          <p:nvPr/>
        </p:nvSpPr>
        <p:spPr>
          <a:xfrm flipH="1">
            <a:off x="6874575" y="4787823"/>
            <a:ext cx="1878600" cy="35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orbel"/>
              <a:buNone/>
            </a:pPr>
            <a:r>
              <a:rPr lang="en" sz="1800" b="0" i="0" u="none" strike="noStrike" cap="none">
                <a:solidFill>
                  <a:srgbClr val="000000"/>
                </a:solidFill>
                <a:latin typeface="Corbel"/>
                <a:ea typeface="Corbel"/>
                <a:cs typeface="Corbel"/>
                <a:sym typeface="Corbel"/>
              </a:rPr>
              <a:t>Cannabis aphid</a:t>
            </a:r>
            <a:endParaRPr/>
          </a:p>
        </p:txBody>
      </p:sp>
      <p:sp>
        <p:nvSpPr>
          <p:cNvPr id="309" name="Google Shape;309;p46"/>
          <p:cNvSpPr txBox="1"/>
          <p:nvPr/>
        </p:nvSpPr>
        <p:spPr>
          <a:xfrm flipH="1">
            <a:off x="100" y="4787825"/>
            <a:ext cx="3791700" cy="35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orbel"/>
              <a:buNone/>
            </a:pPr>
            <a:r>
              <a:rPr lang="en" sz="1800">
                <a:latin typeface="Corbel"/>
                <a:ea typeface="Corbel"/>
                <a:cs typeface="Corbel"/>
                <a:sym typeface="Corbel"/>
              </a:rPr>
              <a:t>Four Lined Plant Bug </a:t>
            </a:r>
            <a:r>
              <a:rPr lang="en" sz="1000">
                <a:latin typeface="Corbel"/>
                <a:ea typeface="Corbel"/>
                <a:cs typeface="Corbel"/>
                <a:sym typeface="Corbel"/>
              </a:rPr>
              <a:t>(PC: gardengate magazine)</a:t>
            </a:r>
            <a:endParaRPr sz="1000"/>
          </a:p>
        </p:txBody>
      </p:sp>
      <p:pic>
        <p:nvPicPr>
          <p:cNvPr id="310" name="Google Shape;310;p4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597448" y="2908745"/>
            <a:ext cx="3045215" cy="1959951"/>
          </a:xfrm>
          <a:prstGeom prst="rect">
            <a:avLst/>
          </a:prstGeom>
          <a:noFill/>
          <a:ln>
            <a:noFill/>
          </a:ln>
        </p:spPr>
      </p:pic>
      <p:sp>
        <p:nvSpPr>
          <p:cNvPr id="311" name="Google Shape;311;p46"/>
          <p:cNvSpPr txBox="1"/>
          <p:nvPr/>
        </p:nvSpPr>
        <p:spPr>
          <a:xfrm>
            <a:off x="4381300" y="4787825"/>
            <a:ext cx="1477500" cy="3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rbel"/>
                <a:ea typeface="Corbel"/>
                <a:cs typeface="Corbel"/>
                <a:sym typeface="Corbel"/>
              </a:rPr>
              <a:t>Cut worm</a:t>
            </a:r>
            <a:endParaRPr sz="1800">
              <a:latin typeface="Corbel"/>
              <a:ea typeface="Corbel"/>
              <a:cs typeface="Corbel"/>
              <a:sym typeface="Corbel"/>
            </a:endParaRPr>
          </a:p>
        </p:txBody>
      </p:sp>
      <p:pic>
        <p:nvPicPr>
          <p:cNvPr id="312" name="Google Shape;312;p46"/>
          <p:cNvPicPr preferRelativeResize="0"/>
          <p:nvPr/>
        </p:nvPicPr>
        <p:blipFill>
          <a:blip r:embed="rId5">
            <a:alphaModFix/>
          </a:blip>
          <a:stretch>
            <a:fillRect/>
          </a:stretch>
        </p:blipFill>
        <p:spPr>
          <a:xfrm>
            <a:off x="947150" y="2896150"/>
            <a:ext cx="1809750" cy="1905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Outline:</a:t>
            </a:r>
            <a:endParaRPr/>
          </a:p>
        </p:txBody>
      </p:sp>
      <p:sp>
        <p:nvSpPr>
          <p:cNvPr id="101" name="Google Shape;101;p20"/>
          <p:cNvSpPr txBox="1">
            <a:spLocks noGrp="1"/>
          </p:cNvSpPr>
          <p:nvPr>
            <p:ph type="body" idx="1"/>
          </p:nvPr>
        </p:nvSpPr>
        <p:spPr>
          <a:xfrm>
            <a:off x="205450" y="1141850"/>
            <a:ext cx="4260300" cy="2708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Legal Considerations</a:t>
            </a:r>
            <a:endParaRPr/>
          </a:p>
          <a:p>
            <a:pPr marL="457200" lvl="0" indent="-342900" algn="l" rtl="0">
              <a:spcBef>
                <a:spcPts val="0"/>
              </a:spcBef>
              <a:spcAft>
                <a:spcPts val="0"/>
              </a:spcAft>
              <a:buSzPts val="1800"/>
              <a:buAutoNum type="arabicPeriod"/>
            </a:pPr>
            <a:r>
              <a:rPr lang="en"/>
              <a:t>Risk Management</a:t>
            </a:r>
            <a:endParaRPr/>
          </a:p>
          <a:p>
            <a:pPr marL="457200" lvl="0" indent="-342900" algn="l" rtl="0">
              <a:spcBef>
                <a:spcPts val="0"/>
              </a:spcBef>
              <a:spcAft>
                <a:spcPts val="0"/>
              </a:spcAft>
              <a:buSzPts val="1800"/>
              <a:buAutoNum type="arabicPeriod"/>
            </a:pPr>
            <a:r>
              <a:rPr lang="en"/>
              <a:t>Setting Up for Success</a:t>
            </a:r>
            <a:endParaRPr/>
          </a:p>
          <a:p>
            <a:pPr marL="457200" lvl="0" indent="-342900" algn="l" rtl="0">
              <a:spcBef>
                <a:spcPts val="0"/>
              </a:spcBef>
              <a:spcAft>
                <a:spcPts val="0"/>
              </a:spcAft>
              <a:buSzPts val="1800"/>
              <a:buAutoNum type="arabicPeriod"/>
            </a:pPr>
            <a:r>
              <a:rPr lang="en"/>
              <a:t>Field Prep, Layout, and Planting</a:t>
            </a:r>
            <a:endParaRPr/>
          </a:p>
          <a:p>
            <a:pPr marL="457200" lvl="0" indent="-342900" algn="l" rtl="0">
              <a:spcBef>
                <a:spcPts val="0"/>
              </a:spcBef>
              <a:spcAft>
                <a:spcPts val="0"/>
              </a:spcAft>
              <a:buSzPts val="1800"/>
              <a:buAutoNum type="arabicPeriod"/>
            </a:pPr>
            <a:r>
              <a:rPr lang="en"/>
              <a:t>Fertility Basics + Trial Results</a:t>
            </a:r>
            <a:endParaRPr/>
          </a:p>
          <a:p>
            <a:pPr marL="457200" lvl="0" indent="-342900" algn="l" rtl="0">
              <a:spcBef>
                <a:spcPts val="0"/>
              </a:spcBef>
              <a:spcAft>
                <a:spcPts val="0"/>
              </a:spcAft>
              <a:buSzPts val="1800"/>
              <a:buAutoNum type="arabicPeriod"/>
            </a:pPr>
            <a:r>
              <a:rPr lang="en"/>
              <a:t>Weed Management</a:t>
            </a:r>
            <a:endParaRPr/>
          </a:p>
          <a:p>
            <a:pPr marL="457200" lvl="0" indent="-342900" algn="l" rtl="0">
              <a:spcBef>
                <a:spcPts val="0"/>
              </a:spcBef>
              <a:spcAft>
                <a:spcPts val="0"/>
              </a:spcAft>
              <a:buSzPts val="1800"/>
              <a:buAutoNum type="arabicPeriod"/>
            </a:pPr>
            <a:r>
              <a:rPr lang="en"/>
              <a:t>Pest Management </a:t>
            </a:r>
            <a:endParaRPr/>
          </a:p>
          <a:p>
            <a:pPr marL="457200" lvl="0" indent="-342900" algn="l" rtl="0">
              <a:spcBef>
                <a:spcPts val="0"/>
              </a:spcBef>
              <a:spcAft>
                <a:spcPts val="0"/>
              </a:spcAft>
              <a:buSzPts val="1800"/>
              <a:buAutoNum type="arabicPeriod"/>
            </a:pPr>
            <a:r>
              <a:rPr lang="en"/>
              <a:t>Disease Management</a:t>
            </a:r>
            <a:endParaRPr/>
          </a:p>
          <a:p>
            <a:pPr marL="0" lvl="0" indent="0" algn="l" rtl="0">
              <a:spcBef>
                <a:spcPts val="1600"/>
              </a:spcBef>
              <a:spcAft>
                <a:spcPts val="1600"/>
              </a:spcAft>
              <a:buNone/>
            </a:pPr>
            <a:endParaRPr/>
          </a:p>
        </p:txBody>
      </p:sp>
      <p:sp>
        <p:nvSpPr>
          <p:cNvPr id="102" name="Google Shape;102;p20"/>
          <p:cNvSpPr txBox="1">
            <a:spLocks noGrp="1"/>
          </p:cNvSpPr>
          <p:nvPr>
            <p:ph type="body" idx="1"/>
          </p:nvPr>
        </p:nvSpPr>
        <p:spPr>
          <a:xfrm>
            <a:off x="4572000" y="1141850"/>
            <a:ext cx="4572000" cy="2433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startAt="9"/>
            </a:pPr>
            <a:r>
              <a:rPr lang="en"/>
              <a:t>Advanced grower breakout report</a:t>
            </a:r>
            <a:endParaRPr/>
          </a:p>
          <a:p>
            <a:pPr marL="457200" lvl="0" indent="-342900" algn="l" rtl="0">
              <a:spcBef>
                <a:spcPts val="0"/>
              </a:spcBef>
              <a:spcAft>
                <a:spcPts val="0"/>
              </a:spcAft>
              <a:buSzPts val="1800"/>
              <a:buAutoNum type="arabicPeriod" startAt="9"/>
            </a:pPr>
            <a:r>
              <a:rPr lang="en"/>
              <a:t>Testing Requirements</a:t>
            </a:r>
            <a:endParaRPr/>
          </a:p>
          <a:p>
            <a:pPr marL="457200" lvl="0" indent="-342900" algn="l" rtl="0">
              <a:spcBef>
                <a:spcPts val="0"/>
              </a:spcBef>
              <a:spcAft>
                <a:spcPts val="0"/>
              </a:spcAft>
              <a:buSzPts val="1800"/>
              <a:buAutoNum type="arabicPeriod" startAt="9"/>
            </a:pPr>
            <a:r>
              <a:rPr lang="en"/>
              <a:t>Harvest Methods</a:t>
            </a:r>
            <a:endParaRPr/>
          </a:p>
          <a:p>
            <a:pPr marL="457200" lvl="0" indent="-342900" algn="l" rtl="0">
              <a:spcBef>
                <a:spcPts val="0"/>
              </a:spcBef>
              <a:spcAft>
                <a:spcPts val="0"/>
              </a:spcAft>
              <a:buSzPts val="1800"/>
              <a:buAutoNum type="arabicPeriod" startAt="9"/>
            </a:pPr>
            <a:r>
              <a:rPr lang="en"/>
              <a:t>Postharvest Handling and Storage</a:t>
            </a:r>
            <a:endParaRPr/>
          </a:p>
          <a:p>
            <a:pPr marL="457200" lvl="0" indent="-342900" algn="l" rtl="0">
              <a:spcBef>
                <a:spcPts val="0"/>
              </a:spcBef>
              <a:spcAft>
                <a:spcPts val="0"/>
              </a:spcAft>
              <a:buSzPts val="1800"/>
              <a:buAutoNum type="arabicPeriod" startAt="9"/>
            </a:pPr>
            <a:r>
              <a:rPr lang="en"/>
              <a:t>Processing 101</a:t>
            </a:r>
            <a:endParaRPr/>
          </a:p>
          <a:p>
            <a:pPr marL="457200" lvl="0" indent="-342900" algn="l" rtl="0">
              <a:spcBef>
                <a:spcPts val="0"/>
              </a:spcBef>
              <a:spcAft>
                <a:spcPts val="0"/>
              </a:spcAft>
              <a:buSzPts val="1800"/>
              <a:buAutoNum type="arabicPeriod" startAt="9"/>
            </a:pPr>
            <a:r>
              <a:rPr lang="en"/>
              <a:t>Marketing and QC - break into groups</a:t>
            </a:r>
            <a:endParaRPr/>
          </a:p>
          <a:p>
            <a:pPr marL="457200" lvl="0" indent="-342900" algn="l" rtl="0">
              <a:spcBef>
                <a:spcPts val="0"/>
              </a:spcBef>
              <a:spcAft>
                <a:spcPts val="0"/>
              </a:spcAft>
              <a:buSzPts val="1800"/>
              <a:buAutoNum type="arabicPeriod" startAt="9"/>
            </a:pPr>
            <a:r>
              <a:rPr lang="en"/>
              <a:t>Q&amp;A and Looking Forward</a:t>
            </a:r>
            <a:endParaRPr/>
          </a:p>
        </p:txBody>
      </p:sp>
      <p:pic>
        <p:nvPicPr>
          <p:cNvPr id="103" name="Google Shape;103;p2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43000" y="3896900"/>
            <a:ext cx="6857999" cy="32039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7"/>
          <p:cNvSpPr txBox="1">
            <a:spLocks noGrp="1"/>
          </p:cNvSpPr>
          <p:nvPr>
            <p:ph type="title"/>
          </p:nvPr>
        </p:nvSpPr>
        <p:spPr>
          <a:xfrm>
            <a:off x="434169" y="218797"/>
            <a:ext cx="7406700" cy="82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
              <a:t>Pest Management - insects</a:t>
            </a:r>
            <a:endParaRPr/>
          </a:p>
        </p:txBody>
      </p:sp>
      <p:sp>
        <p:nvSpPr>
          <p:cNvPr id="319" name="Google Shape;319;p47"/>
          <p:cNvSpPr txBox="1">
            <a:spLocks noGrp="1"/>
          </p:cNvSpPr>
          <p:nvPr>
            <p:ph type="body" idx="1"/>
          </p:nvPr>
        </p:nvSpPr>
        <p:spPr>
          <a:xfrm>
            <a:off x="300250" y="1035426"/>
            <a:ext cx="8564100" cy="39849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00000"/>
              </a:buClr>
              <a:buSzPts val="1800"/>
              <a:buChar char="●"/>
            </a:pPr>
            <a:r>
              <a:rPr lang="en">
                <a:solidFill>
                  <a:srgbClr val="000000"/>
                </a:solidFill>
              </a:rPr>
              <a:t>Biopesticides, soaps, and oils</a:t>
            </a:r>
            <a:endParaRPr>
              <a:solidFill>
                <a:srgbClr val="000000"/>
              </a:solidFill>
            </a:endParaRPr>
          </a:p>
          <a:p>
            <a:pPr marL="342900" lvl="0" indent="-342900" algn="l" rtl="0">
              <a:lnSpc>
                <a:spcPct val="90000"/>
              </a:lnSpc>
              <a:spcBef>
                <a:spcPts val="1000"/>
              </a:spcBef>
              <a:spcAft>
                <a:spcPts val="0"/>
              </a:spcAft>
              <a:buClr>
                <a:srgbClr val="000000"/>
              </a:buClr>
              <a:buSzPts val="1800"/>
              <a:buChar char="●"/>
            </a:pPr>
            <a:r>
              <a:rPr lang="en">
                <a:solidFill>
                  <a:srgbClr val="000000"/>
                </a:solidFill>
              </a:rPr>
              <a:t>Monitor visually and with sticky traps</a:t>
            </a:r>
            <a:endParaRPr>
              <a:solidFill>
                <a:srgbClr val="000000"/>
              </a:solidFill>
            </a:endParaRPr>
          </a:p>
          <a:p>
            <a:pPr marL="342900" lvl="0" indent="-342900" algn="l" rtl="0">
              <a:lnSpc>
                <a:spcPct val="90000"/>
              </a:lnSpc>
              <a:spcBef>
                <a:spcPts val="1000"/>
              </a:spcBef>
              <a:spcAft>
                <a:spcPts val="0"/>
              </a:spcAft>
              <a:buClr>
                <a:srgbClr val="000000"/>
              </a:buClr>
              <a:buSzPts val="1800"/>
              <a:buChar char="●"/>
            </a:pPr>
            <a:r>
              <a:rPr lang="en">
                <a:solidFill>
                  <a:srgbClr val="000000"/>
                </a:solidFill>
              </a:rPr>
              <a:t>Prune infested plants</a:t>
            </a:r>
            <a:endParaRPr>
              <a:solidFill>
                <a:srgbClr val="000000"/>
              </a:solidFill>
            </a:endParaRPr>
          </a:p>
          <a:p>
            <a:pPr marL="342900" lvl="0" indent="-342900" algn="l" rtl="0">
              <a:lnSpc>
                <a:spcPct val="90000"/>
              </a:lnSpc>
              <a:spcBef>
                <a:spcPts val="1000"/>
              </a:spcBef>
              <a:spcAft>
                <a:spcPts val="0"/>
              </a:spcAft>
              <a:buClr>
                <a:srgbClr val="000000"/>
              </a:buClr>
              <a:buSzPts val="1800"/>
              <a:buChar char="●"/>
            </a:pPr>
            <a:r>
              <a:rPr lang="en">
                <a:solidFill>
                  <a:srgbClr val="000000"/>
                </a:solidFill>
              </a:rPr>
              <a:t>Caterpillars, etc. removed by hand picking</a:t>
            </a:r>
            <a:endParaRPr>
              <a:solidFill>
                <a:srgbClr val="000000"/>
              </a:solidFill>
            </a:endParaRPr>
          </a:p>
          <a:p>
            <a:pPr marL="342900" lvl="0" indent="-342900" algn="l" rtl="0">
              <a:lnSpc>
                <a:spcPct val="90000"/>
              </a:lnSpc>
              <a:spcBef>
                <a:spcPts val="1000"/>
              </a:spcBef>
              <a:spcAft>
                <a:spcPts val="0"/>
              </a:spcAft>
              <a:buClr>
                <a:srgbClr val="000000"/>
              </a:buClr>
              <a:buSzPts val="1800"/>
              <a:buChar char="●"/>
            </a:pPr>
            <a:r>
              <a:rPr lang="en">
                <a:solidFill>
                  <a:srgbClr val="000000"/>
                </a:solidFill>
              </a:rPr>
              <a:t>Insectary plants grown around the perimeter can provide beneficial insects – green lacewings, syrphid flies, collops beetle, damsel bugs</a:t>
            </a:r>
            <a:endParaRPr>
              <a:solidFill>
                <a:srgbClr val="000000"/>
              </a:solidFill>
            </a:endParaRPr>
          </a:p>
          <a:p>
            <a:pPr marL="342900" lvl="0" indent="0" algn="l" rtl="0">
              <a:lnSpc>
                <a:spcPct val="90000"/>
              </a:lnSpc>
              <a:spcBef>
                <a:spcPts val="1000"/>
              </a:spcBef>
              <a:spcAft>
                <a:spcPts val="0"/>
              </a:spcAft>
              <a:buNone/>
            </a:pPr>
            <a:endParaRPr>
              <a:solidFill>
                <a:srgbClr val="000000"/>
              </a:solidFill>
            </a:endParaRPr>
          </a:p>
          <a:p>
            <a:pPr marL="342900" lvl="0" indent="-342900" algn="l" rtl="0">
              <a:spcBef>
                <a:spcPts val="0"/>
              </a:spcBef>
              <a:spcAft>
                <a:spcPts val="0"/>
              </a:spcAft>
              <a:buSzPts val="1800"/>
              <a:buChar char="●"/>
            </a:pPr>
            <a:r>
              <a:rPr lang="en">
                <a:solidFill>
                  <a:schemeClr val="dk1"/>
                </a:solidFill>
              </a:rPr>
              <a:t>No labeled synthetic herbicides or pesticides</a:t>
            </a:r>
            <a:endParaRPr>
              <a:solidFill>
                <a:schemeClr val="dk1"/>
              </a:solidFill>
            </a:endParaRPr>
          </a:p>
          <a:p>
            <a:pPr marL="342900" lvl="0" indent="-342900" algn="l" rtl="0">
              <a:spcBef>
                <a:spcPts val="640"/>
              </a:spcBef>
              <a:spcAft>
                <a:spcPts val="0"/>
              </a:spcAft>
              <a:buSzPts val="1800"/>
              <a:buChar char="●"/>
            </a:pPr>
            <a:r>
              <a:rPr lang="en">
                <a:solidFill>
                  <a:schemeClr val="dk1"/>
                </a:solidFill>
              </a:rPr>
              <a:t>Can use some organic compounds</a:t>
            </a:r>
            <a:endParaRPr>
              <a:solidFill>
                <a:schemeClr val="dk1"/>
              </a:solidFill>
            </a:endParaRPr>
          </a:p>
          <a:p>
            <a:pPr marL="342900" lvl="0" indent="-342900" algn="l" rtl="0">
              <a:spcBef>
                <a:spcPts val="640"/>
              </a:spcBef>
              <a:spcAft>
                <a:spcPts val="0"/>
              </a:spcAft>
              <a:buSzPts val="1800"/>
              <a:buChar char="●"/>
            </a:pPr>
            <a:r>
              <a:rPr lang="en">
                <a:solidFill>
                  <a:schemeClr val="dk1"/>
                </a:solidFill>
              </a:rPr>
              <a:t>Please be sure to go to: </a:t>
            </a:r>
            <a:r>
              <a:rPr lang="en" u="sng">
                <a:solidFill>
                  <a:schemeClr val="accent5"/>
                </a:solidFill>
                <a:hlinkClick r:id="rId3"/>
              </a:rPr>
              <a:t>https://datcp.wi.gov/Documents/IHPesticides.pdf</a:t>
            </a:r>
            <a:r>
              <a:rPr lang="en">
                <a:solidFill>
                  <a:schemeClr val="dk1"/>
                </a:solidFill>
              </a:rPr>
              <a:t> to make sure product is approved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8"/>
          <p:cNvSpPr txBox="1">
            <a:spLocks noGrp="1"/>
          </p:cNvSpPr>
          <p:nvPr>
            <p:ph type="title"/>
          </p:nvPr>
        </p:nvSpPr>
        <p:spPr>
          <a:xfrm>
            <a:off x="457200" y="154484"/>
            <a:ext cx="8229600" cy="642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
              <a:t>Pest Management - insects</a:t>
            </a:r>
            <a:endParaRPr/>
          </a:p>
        </p:txBody>
      </p:sp>
      <p:sp>
        <p:nvSpPr>
          <p:cNvPr id="326" name="Google Shape;326;p48"/>
          <p:cNvSpPr txBox="1">
            <a:spLocks noGrp="1"/>
          </p:cNvSpPr>
          <p:nvPr>
            <p:ph type="body" idx="1"/>
          </p:nvPr>
        </p:nvSpPr>
        <p:spPr>
          <a:xfrm>
            <a:off x="457200" y="900113"/>
            <a:ext cx="8229600" cy="2545800"/>
          </a:xfrm>
          <a:prstGeom prst="rect">
            <a:avLst/>
          </a:prstGeom>
          <a:noFill/>
          <a:ln>
            <a:noFill/>
          </a:ln>
        </p:spPr>
        <p:txBody>
          <a:bodyPr spcFirstLastPara="1" wrap="square" lIns="91425" tIns="45700" rIns="91425" bIns="45700" anchor="t" anchorCtr="0">
            <a:noAutofit/>
          </a:bodyPr>
          <a:lstStyle/>
          <a:p>
            <a:pPr marL="342900" lvl="0" indent="-292100" algn="l" rtl="0">
              <a:spcBef>
                <a:spcPts val="0"/>
              </a:spcBef>
              <a:spcAft>
                <a:spcPts val="0"/>
              </a:spcAft>
              <a:buClr>
                <a:srgbClr val="000000"/>
              </a:buClr>
              <a:buSzPts val="2400"/>
              <a:buChar char="●"/>
            </a:pPr>
            <a:r>
              <a:rPr lang="en" sz="2400">
                <a:solidFill>
                  <a:srgbClr val="000000"/>
                </a:solidFill>
              </a:rPr>
              <a:t>Important resources:</a:t>
            </a:r>
            <a:endParaRPr sz="2400">
              <a:solidFill>
                <a:srgbClr val="000000"/>
              </a:solidFill>
            </a:endParaRPr>
          </a:p>
          <a:p>
            <a:pPr marL="742950" lvl="1" indent="-323850" algn="l" rtl="0">
              <a:spcBef>
                <a:spcPts val="0"/>
              </a:spcBef>
              <a:spcAft>
                <a:spcPts val="0"/>
              </a:spcAft>
              <a:buClr>
                <a:schemeClr val="dk1"/>
              </a:buClr>
              <a:buSzPts val="2400"/>
              <a:buChar char="○"/>
            </a:pPr>
            <a:r>
              <a:rPr lang="en" sz="2400" u="sng">
                <a:solidFill>
                  <a:schemeClr val="hlink"/>
                </a:solidFill>
                <a:hlinkClick r:id="rId3"/>
              </a:rPr>
              <a:t>https://hempinsects.agsci.colostate.edu</a:t>
            </a:r>
            <a:endParaRPr sz="2400"/>
          </a:p>
          <a:p>
            <a:pPr marL="742950" lvl="1" indent="-323850" algn="l" rtl="0">
              <a:spcBef>
                <a:spcPts val="640"/>
              </a:spcBef>
              <a:spcAft>
                <a:spcPts val="0"/>
              </a:spcAft>
              <a:buClr>
                <a:srgbClr val="000000"/>
              </a:buClr>
              <a:buSzPts val="2400"/>
              <a:buChar char="○"/>
            </a:pPr>
            <a:r>
              <a:rPr lang="en" sz="2400">
                <a:solidFill>
                  <a:srgbClr val="000000"/>
                </a:solidFill>
              </a:rPr>
              <a:t>JM Parkland</a:t>
            </a:r>
            <a:endParaRPr sz="2400">
              <a:solidFill>
                <a:srgbClr val="000000"/>
              </a:solidFill>
            </a:endParaRPr>
          </a:p>
          <a:p>
            <a:pPr marL="342900" lvl="0" indent="-381000" algn="l" rtl="0">
              <a:spcBef>
                <a:spcPts val="1600"/>
              </a:spcBef>
              <a:spcAft>
                <a:spcPts val="1600"/>
              </a:spcAft>
              <a:buClr>
                <a:srgbClr val="000000"/>
              </a:buClr>
              <a:buSzPts val="2400"/>
              <a:buChar char="●"/>
            </a:pPr>
            <a:r>
              <a:rPr lang="en" sz="2400">
                <a:solidFill>
                  <a:srgbClr val="000000"/>
                </a:solidFill>
              </a:rPr>
              <a:t>Cannabis/marijuana cultivation resources</a:t>
            </a:r>
            <a:endParaRPr sz="2400">
              <a:solidFill>
                <a:srgbClr val="0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9"/>
          <p:cNvSpPr txBox="1">
            <a:spLocks noGrp="1"/>
          </p:cNvSpPr>
          <p:nvPr>
            <p:ph type="title"/>
          </p:nvPr>
        </p:nvSpPr>
        <p:spPr>
          <a:xfrm>
            <a:off x="457200" y="154484"/>
            <a:ext cx="8229600" cy="642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
              <a:t>Disease Management</a:t>
            </a:r>
            <a:endParaRPr/>
          </a:p>
        </p:txBody>
      </p:sp>
      <p:sp>
        <p:nvSpPr>
          <p:cNvPr id="333" name="Google Shape;333;p49"/>
          <p:cNvSpPr txBox="1">
            <a:spLocks noGrp="1"/>
          </p:cNvSpPr>
          <p:nvPr>
            <p:ph type="body" idx="1"/>
          </p:nvPr>
        </p:nvSpPr>
        <p:spPr>
          <a:xfrm>
            <a:off x="457200" y="875500"/>
            <a:ext cx="5019600" cy="4150500"/>
          </a:xfrm>
          <a:prstGeom prst="rect">
            <a:avLst/>
          </a:prstGeom>
          <a:noFill/>
          <a:ln>
            <a:noFill/>
          </a:ln>
        </p:spPr>
        <p:txBody>
          <a:bodyPr spcFirstLastPara="1" wrap="square" lIns="91425" tIns="45700" rIns="91425" bIns="45700" anchor="t" anchorCtr="0">
            <a:noAutofit/>
          </a:bodyPr>
          <a:lstStyle/>
          <a:p>
            <a:pPr marL="342900" lvl="0" indent="-342900" algn="l" rtl="0">
              <a:spcBef>
                <a:spcPts val="360"/>
              </a:spcBef>
              <a:spcAft>
                <a:spcPts val="0"/>
              </a:spcAft>
              <a:buSzPts val="1800"/>
              <a:buChar char="●"/>
            </a:pPr>
            <a:r>
              <a:rPr lang="en"/>
              <a:t>More humid climate than west - challenging</a:t>
            </a:r>
            <a:endParaRPr/>
          </a:p>
          <a:p>
            <a:pPr marL="342900" lvl="0" indent="-342900" algn="l" rtl="0">
              <a:spcBef>
                <a:spcPts val="1600"/>
              </a:spcBef>
              <a:spcAft>
                <a:spcPts val="0"/>
              </a:spcAft>
              <a:buSzPts val="1800"/>
              <a:buChar char="●"/>
            </a:pPr>
            <a:r>
              <a:rPr lang="en"/>
              <a:t>Powdery mildew (Podosphaera macularis) </a:t>
            </a:r>
            <a:endParaRPr/>
          </a:p>
          <a:p>
            <a:pPr marL="342900" lvl="0" indent="-342900" algn="l" rtl="0">
              <a:spcBef>
                <a:spcPts val="1600"/>
              </a:spcBef>
              <a:spcAft>
                <a:spcPts val="0"/>
              </a:spcAft>
              <a:buSzPts val="1800"/>
              <a:buChar char="●"/>
            </a:pPr>
            <a:r>
              <a:rPr lang="en"/>
              <a:t>Botryis/Gray mold – “bud rot”, inside flowers causing rot from inside out - often because of insects</a:t>
            </a:r>
            <a:endParaRPr/>
          </a:p>
          <a:p>
            <a:pPr marL="342900" lvl="0" indent="-342900" algn="l" rtl="0">
              <a:spcBef>
                <a:spcPts val="1600"/>
              </a:spcBef>
              <a:spcAft>
                <a:spcPts val="0"/>
              </a:spcAft>
              <a:buSzPts val="1800"/>
              <a:buChar char="●"/>
            </a:pPr>
            <a:r>
              <a:rPr lang="en"/>
              <a:t>Septoria/Blight/Leaf Spot - Same genus, dif. species</a:t>
            </a:r>
            <a:endParaRPr/>
          </a:p>
          <a:p>
            <a:pPr marL="342900" lvl="0" indent="-342900" algn="l" rtl="0">
              <a:spcBef>
                <a:spcPts val="1600"/>
              </a:spcBef>
              <a:spcAft>
                <a:spcPts val="1600"/>
              </a:spcAft>
              <a:buSzPts val="1800"/>
              <a:buChar char="●"/>
            </a:pPr>
            <a:r>
              <a:rPr lang="en"/>
              <a:t>Sclerotinia, Pythium and Fusarium - similar to what you’re familiar with in vegetables </a:t>
            </a:r>
            <a:endParaRPr/>
          </a:p>
        </p:txBody>
      </p:sp>
      <p:sp>
        <p:nvSpPr>
          <p:cNvPr id="334" name="Google Shape;334;p49"/>
          <p:cNvSpPr txBox="1"/>
          <p:nvPr/>
        </p:nvSpPr>
        <p:spPr>
          <a:xfrm flipH="1">
            <a:off x="6134496" y="699400"/>
            <a:ext cx="21789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orbel"/>
              <a:buNone/>
            </a:pPr>
            <a:r>
              <a:rPr lang="en" sz="1800">
                <a:latin typeface="Corbel"/>
                <a:ea typeface="Corbel"/>
                <a:cs typeface="Corbel"/>
                <a:sym typeface="Corbel"/>
              </a:rPr>
              <a:t>Fusarium wilt</a:t>
            </a:r>
            <a:endParaRPr/>
          </a:p>
        </p:txBody>
      </p:sp>
      <p:sp>
        <p:nvSpPr>
          <p:cNvPr id="335" name="Google Shape;335;p49"/>
          <p:cNvSpPr txBox="1"/>
          <p:nvPr/>
        </p:nvSpPr>
        <p:spPr>
          <a:xfrm flipH="1">
            <a:off x="6134504" y="2812311"/>
            <a:ext cx="14124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orbel"/>
              <a:buNone/>
            </a:pPr>
            <a:r>
              <a:rPr lang="en" sz="1800">
                <a:latin typeface="Corbel"/>
                <a:ea typeface="Corbel"/>
                <a:cs typeface="Corbel"/>
                <a:sym typeface="Corbel"/>
              </a:rPr>
              <a:t>Pythium</a:t>
            </a:r>
            <a:endParaRPr/>
          </a:p>
        </p:txBody>
      </p:sp>
      <p:pic>
        <p:nvPicPr>
          <p:cNvPr id="336" name="Google Shape;336;p4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923400" y="1128700"/>
            <a:ext cx="2457842" cy="1638561"/>
          </a:xfrm>
          <a:prstGeom prst="rect">
            <a:avLst/>
          </a:prstGeom>
          <a:noFill/>
          <a:ln>
            <a:noFill/>
          </a:ln>
        </p:spPr>
      </p:pic>
      <p:pic>
        <p:nvPicPr>
          <p:cNvPr id="337" name="Google Shape;337;p4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81800" y="3134261"/>
            <a:ext cx="3284279" cy="1642139"/>
          </a:xfrm>
          <a:prstGeom prst="rect">
            <a:avLst/>
          </a:prstGeom>
          <a:noFill/>
          <a:ln>
            <a:noFill/>
          </a:ln>
        </p:spPr>
      </p:pic>
      <p:sp>
        <p:nvSpPr>
          <p:cNvPr id="338" name="Google Shape;338;p49"/>
          <p:cNvSpPr txBox="1"/>
          <p:nvPr/>
        </p:nvSpPr>
        <p:spPr>
          <a:xfrm>
            <a:off x="5992550" y="4821450"/>
            <a:ext cx="3249900" cy="21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Blue Sky Organics</a:t>
            </a:r>
            <a:endParaRPr sz="10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0"/>
          <p:cNvSpPr txBox="1">
            <a:spLocks noGrp="1"/>
          </p:cNvSpPr>
          <p:nvPr>
            <p:ph type="title"/>
          </p:nvPr>
        </p:nvSpPr>
        <p:spPr>
          <a:xfrm>
            <a:off x="868650" y="329170"/>
            <a:ext cx="7406700" cy="659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
              <a:t>Disease Management - Powdery Mildew</a:t>
            </a:r>
            <a:endParaRPr/>
          </a:p>
        </p:txBody>
      </p:sp>
      <p:pic>
        <p:nvPicPr>
          <p:cNvPr id="345" name="Google Shape;345;p5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990600" y="3171475"/>
            <a:ext cx="2601101" cy="1842250"/>
          </a:xfrm>
          <a:prstGeom prst="rect">
            <a:avLst/>
          </a:prstGeom>
          <a:noFill/>
          <a:ln>
            <a:noFill/>
          </a:ln>
        </p:spPr>
      </p:pic>
      <p:sp>
        <p:nvSpPr>
          <p:cNvPr id="346" name="Google Shape;346;p50"/>
          <p:cNvSpPr txBox="1"/>
          <p:nvPr/>
        </p:nvSpPr>
        <p:spPr>
          <a:xfrm>
            <a:off x="-43550" y="912375"/>
            <a:ext cx="5437800" cy="38562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solidFill>
                  <a:schemeClr val="dk1"/>
                </a:solidFill>
              </a:rPr>
              <a:t>Improve airflow and help reduce establishment and spread of powdery mildew </a:t>
            </a:r>
            <a:endParaRPr sz="1800">
              <a:solidFill>
                <a:schemeClr val="dk1"/>
              </a:solidFill>
            </a:endParaRPr>
          </a:p>
          <a:p>
            <a:pPr marL="457200" lvl="0" indent="-342900" algn="l" rtl="0">
              <a:spcBef>
                <a:spcPts val="0"/>
              </a:spcBef>
              <a:spcAft>
                <a:spcPts val="0"/>
              </a:spcAft>
              <a:buSzPts val="1800"/>
              <a:buChar char="●"/>
            </a:pPr>
            <a:r>
              <a:rPr lang="en" sz="1800"/>
              <a:t>Wide plant spacing </a:t>
            </a:r>
            <a:endParaRPr sz="1800"/>
          </a:p>
          <a:p>
            <a:pPr marL="457200" lvl="0" indent="-342900" algn="l" rtl="0">
              <a:spcBef>
                <a:spcPts val="0"/>
              </a:spcBef>
              <a:spcAft>
                <a:spcPts val="0"/>
              </a:spcAft>
              <a:buSzPts val="1800"/>
              <a:buChar char="●"/>
            </a:pPr>
            <a:r>
              <a:rPr lang="en" sz="1800"/>
              <a:t>Selective pruning during the vegetative stage </a:t>
            </a:r>
            <a:endParaRPr sz="1800"/>
          </a:p>
          <a:p>
            <a:pPr marL="457200" lvl="0" indent="-342900" algn="l" rtl="0">
              <a:spcBef>
                <a:spcPts val="0"/>
              </a:spcBef>
              <a:spcAft>
                <a:spcPts val="0"/>
              </a:spcAft>
              <a:buSzPts val="1800"/>
              <a:buChar char="●"/>
            </a:pPr>
            <a:r>
              <a:rPr lang="en" sz="1800"/>
              <a:t>Preventative sprays of potassium bicarbonate (GreenCure®) </a:t>
            </a:r>
            <a:endParaRPr sz="1800"/>
          </a:p>
          <a:p>
            <a:pPr marL="914400" lvl="1" indent="-342900" algn="l" rtl="0">
              <a:spcBef>
                <a:spcPts val="0"/>
              </a:spcBef>
              <a:spcAft>
                <a:spcPts val="0"/>
              </a:spcAft>
              <a:buSzPts val="1800"/>
              <a:buChar char="○"/>
            </a:pPr>
            <a:r>
              <a:rPr lang="en" sz="1800"/>
              <a:t>Start 1 week after transplant, every other week during vegetative cycle and up to first 2-3 weeks of flower. </a:t>
            </a:r>
            <a:endParaRPr sz="1800"/>
          </a:p>
          <a:p>
            <a:pPr marL="457200" lvl="0" indent="-342900" algn="l" rtl="0">
              <a:spcBef>
                <a:spcPts val="0"/>
              </a:spcBef>
              <a:spcAft>
                <a:spcPts val="0"/>
              </a:spcAft>
              <a:buSzPts val="1800"/>
              <a:buChar char="●"/>
            </a:pPr>
            <a:r>
              <a:rPr lang="en" sz="1800"/>
              <a:t>Probable contributing factors </a:t>
            </a:r>
            <a:endParaRPr sz="1800"/>
          </a:p>
          <a:p>
            <a:pPr marL="914400" lvl="1" indent="-342900" algn="l" rtl="0">
              <a:spcBef>
                <a:spcPts val="0"/>
              </a:spcBef>
              <a:spcAft>
                <a:spcPts val="0"/>
              </a:spcAft>
              <a:buSzPts val="1800"/>
              <a:buChar char="○"/>
            </a:pPr>
            <a:r>
              <a:rPr lang="en" sz="1800"/>
              <a:t>Excessive fertility, low light, excessive soil moisture, moderate temps (for instance, PM on hops prefers 64-70F). </a:t>
            </a:r>
            <a:endParaRPr sz="1800"/>
          </a:p>
          <a:p>
            <a:pPr marL="0" lvl="0" indent="0" algn="l" rtl="0">
              <a:spcBef>
                <a:spcPts val="0"/>
              </a:spcBef>
              <a:spcAft>
                <a:spcPts val="0"/>
              </a:spcAft>
              <a:buNone/>
            </a:pPr>
            <a:endParaRPr/>
          </a:p>
        </p:txBody>
      </p:sp>
      <p:pic>
        <p:nvPicPr>
          <p:cNvPr id="347" name="Google Shape;347;p5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516187" y="1071750"/>
            <a:ext cx="3702325" cy="1851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1"/>
          <p:cNvSpPr txBox="1">
            <a:spLocks noGrp="1"/>
          </p:cNvSpPr>
          <p:nvPr>
            <p:ph type="title"/>
          </p:nvPr>
        </p:nvSpPr>
        <p:spPr>
          <a:xfrm>
            <a:off x="868650" y="329170"/>
            <a:ext cx="7406700" cy="659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
              <a:t>Disease Management - Botrytis</a:t>
            </a:r>
            <a:endParaRPr/>
          </a:p>
        </p:txBody>
      </p:sp>
      <p:sp>
        <p:nvSpPr>
          <p:cNvPr id="354" name="Google Shape;354;p51"/>
          <p:cNvSpPr txBox="1"/>
          <p:nvPr/>
        </p:nvSpPr>
        <p:spPr>
          <a:xfrm>
            <a:off x="-43550" y="912375"/>
            <a:ext cx="5437800" cy="38562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solidFill>
                  <a:schemeClr val="dk1"/>
                </a:solidFill>
              </a:rPr>
              <a:t>Improve airflow and help reduce establishment </a:t>
            </a:r>
            <a:endParaRPr sz="1800">
              <a:solidFill>
                <a:schemeClr val="dk1"/>
              </a:solidFill>
            </a:endParaRPr>
          </a:p>
          <a:p>
            <a:pPr marL="457200" lvl="0" indent="-342900" algn="l" rtl="0">
              <a:spcBef>
                <a:spcPts val="0"/>
              </a:spcBef>
              <a:spcAft>
                <a:spcPts val="0"/>
              </a:spcAft>
              <a:buSzPts val="1800"/>
              <a:buChar char="●"/>
            </a:pPr>
            <a:r>
              <a:rPr lang="en" sz="1800"/>
              <a:t>Wide plant spacing </a:t>
            </a:r>
            <a:endParaRPr sz="1800"/>
          </a:p>
          <a:p>
            <a:pPr marL="457200" lvl="0" indent="-342900" algn="l" rtl="0">
              <a:spcBef>
                <a:spcPts val="0"/>
              </a:spcBef>
              <a:spcAft>
                <a:spcPts val="0"/>
              </a:spcAft>
              <a:buSzPts val="1800"/>
              <a:buChar char="●"/>
            </a:pPr>
            <a:r>
              <a:rPr lang="en" sz="1800"/>
              <a:t>Selective pruning during the flowering stage </a:t>
            </a:r>
            <a:endParaRPr sz="1800"/>
          </a:p>
          <a:p>
            <a:pPr marL="457200" lvl="0" indent="-342900" algn="l" rtl="0">
              <a:spcBef>
                <a:spcPts val="0"/>
              </a:spcBef>
              <a:spcAft>
                <a:spcPts val="0"/>
              </a:spcAft>
              <a:buSzPts val="1800"/>
              <a:buChar char="●"/>
            </a:pPr>
            <a:r>
              <a:rPr lang="en" sz="1800" i="1"/>
              <a:t>Clonostachys rosea</a:t>
            </a:r>
            <a:endParaRPr sz="1800" i="1"/>
          </a:p>
          <a:p>
            <a:pPr marL="914400" lvl="1" indent="-342900" algn="l" rtl="0">
              <a:spcBef>
                <a:spcPts val="0"/>
              </a:spcBef>
              <a:spcAft>
                <a:spcPts val="0"/>
              </a:spcAft>
              <a:buSzPts val="1800"/>
              <a:buChar char="○"/>
            </a:pPr>
            <a:r>
              <a:rPr lang="en" sz="1800"/>
              <a:t>Use in potting soil or at planting</a:t>
            </a:r>
            <a:endParaRPr sz="1800"/>
          </a:p>
          <a:p>
            <a:pPr marL="914400" lvl="1" indent="-342900" algn="l" rtl="0">
              <a:spcBef>
                <a:spcPts val="0"/>
              </a:spcBef>
              <a:spcAft>
                <a:spcPts val="0"/>
              </a:spcAft>
              <a:buSzPts val="1800"/>
              <a:buChar char="○"/>
            </a:pPr>
            <a:r>
              <a:rPr lang="en" sz="1800"/>
              <a:t>Spray at start of flowering and possibly again 2 weeks later</a:t>
            </a:r>
            <a:endParaRPr sz="1800"/>
          </a:p>
          <a:p>
            <a:pPr marL="457200" lvl="0" indent="-342900" algn="l" rtl="0">
              <a:spcBef>
                <a:spcPts val="0"/>
              </a:spcBef>
              <a:spcAft>
                <a:spcPts val="0"/>
              </a:spcAft>
              <a:buSzPts val="1800"/>
              <a:buChar char="●"/>
            </a:pPr>
            <a:r>
              <a:rPr lang="en" sz="1800"/>
              <a:t>Probable contributing factors </a:t>
            </a:r>
            <a:endParaRPr sz="1800"/>
          </a:p>
          <a:p>
            <a:pPr marL="914400" lvl="1" indent="-342900" algn="l" rtl="0">
              <a:spcBef>
                <a:spcPts val="0"/>
              </a:spcBef>
              <a:spcAft>
                <a:spcPts val="0"/>
              </a:spcAft>
              <a:buSzPts val="1800"/>
              <a:buChar char="○"/>
            </a:pPr>
            <a:r>
              <a:rPr lang="en" sz="1800"/>
              <a:t>Excessive fertility, low light, excessive soil moisture, moderate temps (for instance, PM on hops prefers 64-70F). </a:t>
            </a:r>
            <a:endParaRPr sz="1800"/>
          </a:p>
          <a:p>
            <a:pPr marL="457200" lvl="0" indent="-342900" algn="l" rtl="0">
              <a:spcBef>
                <a:spcPts val="0"/>
              </a:spcBef>
              <a:spcAft>
                <a:spcPts val="0"/>
              </a:spcAft>
              <a:buSzPts val="1800"/>
              <a:buChar char="●"/>
            </a:pPr>
            <a:r>
              <a:rPr lang="en" sz="1800"/>
              <a:t>Dry quickly</a:t>
            </a:r>
            <a:endParaRPr sz="1800"/>
          </a:p>
          <a:p>
            <a:pPr marL="457200" lvl="0" indent="-342900" algn="l" rtl="0">
              <a:spcBef>
                <a:spcPts val="0"/>
              </a:spcBef>
              <a:spcAft>
                <a:spcPts val="0"/>
              </a:spcAft>
              <a:buSzPts val="1800"/>
              <a:buChar char="●"/>
            </a:pPr>
            <a:r>
              <a:rPr lang="en" sz="1800" b="1"/>
              <a:t>Remove infected material from storage</a:t>
            </a:r>
            <a:endParaRPr sz="1800" b="1"/>
          </a:p>
          <a:p>
            <a:pPr marL="0" lvl="0" indent="0" algn="l" rtl="0">
              <a:spcBef>
                <a:spcPts val="0"/>
              </a:spcBef>
              <a:spcAft>
                <a:spcPts val="0"/>
              </a:spcAft>
              <a:buNone/>
            </a:pPr>
            <a:endParaRPr/>
          </a:p>
        </p:txBody>
      </p:sp>
      <p:pic>
        <p:nvPicPr>
          <p:cNvPr id="355" name="Google Shape;355;p5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923400" y="3240050"/>
            <a:ext cx="2763400" cy="1842257"/>
          </a:xfrm>
          <a:prstGeom prst="rect">
            <a:avLst/>
          </a:prstGeom>
          <a:noFill/>
          <a:ln>
            <a:noFill/>
          </a:ln>
        </p:spPr>
      </p:pic>
      <p:pic>
        <p:nvPicPr>
          <p:cNvPr id="356" name="Google Shape;356;p5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923400" y="988563"/>
            <a:ext cx="2763399" cy="242128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2"/>
          <p:cNvSpPr txBox="1">
            <a:spLocks noGrp="1"/>
          </p:cNvSpPr>
          <p:nvPr>
            <p:ph type="title"/>
          </p:nvPr>
        </p:nvSpPr>
        <p:spPr>
          <a:xfrm>
            <a:off x="868650" y="329170"/>
            <a:ext cx="7406700" cy="659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
              <a:t>Disease Management - Septoria</a:t>
            </a:r>
            <a:endParaRPr/>
          </a:p>
        </p:txBody>
      </p:sp>
      <p:sp>
        <p:nvSpPr>
          <p:cNvPr id="363" name="Google Shape;363;p52"/>
          <p:cNvSpPr txBox="1"/>
          <p:nvPr/>
        </p:nvSpPr>
        <p:spPr>
          <a:xfrm>
            <a:off x="-43550" y="912375"/>
            <a:ext cx="5109000" cy="38562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solidFill>
                  <a:schemeClr val="dk1"/>
                </a:solidFill>
              </a:rPr>
              <a:t>Improve airflow and help reduce establishment and spread of powdery mildew </a:t>
            </a:r>
            <a:endParaRPr sz="1800">
              <a:solidFill>
                <a:schemeClr val="dk1"/>
              </a:solidFill>
            </a:endParaRPr>
          </a:p>
          <a:p>
            <a:pPr marL="457200" lvl="0" indent="-342900" algn="l" rtl="0">
              <a:spcBef>
                <a:spcPts val="0"/>
              </a:spcBef>
              <a:spcAft>
                <a:spcPts val="0"/>
              </a:spcAft>
              <a:buSzPts val="1800"/>
              <a:buChar char="●"/>
            </a:pPr>
            <a:r>
              <a:rPr lang="en" sz="1800"/>
              <a:t>Wide plant spacing </a:t>
            </a:r>
            <a:endParaRPr sz="1800"/>
          </a:p>
          <a:p>
            <a:pPr marL="457200" lvl="0" indent="-342900" algn="l" rtl="0">
              <a:spcBef>
                <a:spcPts val="0"/>
              </a:spcBef>
              <a:spcAft>
                <a:spcPts val="0"/>
              </a:spcAft>
              <a:buSzPts val="1800"/>
              <a:buChar char="●"/>
            </a:pPr>
            <a:r>
              <a:rPr lang="en" sz="1800"/>
              <a:t>Selective pruning during the vegetative stage </a:t>
            </a:r>
            <a:endParaRPr sz="1800"/>
          </a:p>
          <a:p>
            <a:pPr marL="457200" lvl="0" indent="-342900" algn="l" rtl="0">
              <a:spcBef>
                <a:spcPts val="0"/>
              </a:spcBef>
              <a:spcAft>
                <a:spcPts val="0"/>
              </a:spcAft>
              <a:buSzPts val="1800"/>
              <a:buChar char="●"/>
            </a:pPr>
            <a:r>
              <a:rPr lang="en" sz="1800"/>
              <a:t>Preventative sprays of potassium bicarbonate (GreenCure®) </a:t>
            </a:r>
            <a:endParaRPr sz="1800"/>
          </a:p>
          <a:p>
            <a:pPr marL="914400" lvl="1" indent="-342900" algn="l" rtl="0">
              <a:spcBef>
                <a:spcPts val="0"/>
              </a:spcBef>
              <a:spcAft>
                <a:spcPts val="0"/>
              </a:spcAft>
              <a:buSzPts val="1800"/>
              <a:buChar char="○"/>
            </a:pPr>
            <a:r>
              <a:rPr lang="en" sz="1800"/>
              <a:t>Start 1 week after transplant, every other week during vegetative cycle and up to first 2-3 weeks of flower. </a:t>
            </a:r>
            <a:endParaRPr sz="1800"/>
          </a:p>
          <a:p>
            <a:pPr marL="457200" lvl="0" indent="-342900" algn="l" rtl="0">
              <a:spcBef>
                <a:spcPts val="0"/>
              </a:spcBef>
              <a:spcAft>
                <a:spcPts val="0"/>
              </a:spcAft>
              <a:buSzPts val="1800"/>
              <a:buChar char="●"/>
            </a:pPr>
            <a:r>
              <a:rPr lang="en" sz="1800"/>
              <a:t>Probable contributing factors </a:t>
            </a:r>
            <a:endParaRPr sz="1800"/>
          </a:p>
          <a:p>
            <a:pPr marL="914400" lvl="1" indent="-342900" algn="l" rtl="0">
              <a:spcBef>
                <a:spcPts val="0"/>
              </a:spcBef>
              <a:spcAft>
                <a:spcPts val="0"/>
              </a:spcAft>
              <a:buSzPts val="1800"/>
              <a:buChar char="○"/>
            </a:pPr>
            <a:r>
              <a:rPr lang="en" sz="1800"/>
              <a:t>Excessive fertility, low light, excessive soil moisture</a:t>
            </a:r>
            <a:endParaRPr sz="1800"/>
          </a:p>
          <a:p>
            <a:pPr marL="0" lvl="0" indent="0" algn="l" rtl="0">
              <a:spcBef>
                <a:spcPts val="0"/>
              </a:spcBef>
              <a:spcAft>
                <a:spcPts val="0"/>
              </a:spcAft>
              <a:buNone/>
            </a:pPr>
            <a:endParaRPr/>
          </a:p>
        </p:txBody>
      </p:sp>
      <p:pic>
        <p:nvPicPr>
          <p:cNvPr id="364" name="Google Shape;364;p5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963125" y="847048"/>
            <a:ext cx="1775451" cy="2367250"/>
          </a:xfrm>
          <a:prstGeom prst="rect">
            <a:avLst/>
          </a:prstGeom>
          <a:noFill/>
          <a:ln>
            <a:noFill/>
          </a:ln>
        </p:spPr>
      </p:pic>
      <p:pic>
        <p:nvPicPr>
          <p:cNvPr id="365" name="Google Shape;365;p5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738575" y="847049"/>
            <a:ext cx="1775451" cy="2367260"/>
          </a:xfrm>
          <a:prstGeom prst="rect">
            <a:avLst/>
          </a:prstGeom>
          <a:noFill/>
          <a:ln>
            <a:noFill/>
          </a:ln>
        </p:spPr>
      </p:pic>
      <p:pic>
        <p:nvPicPr>
          <p:cNvPr id="366" name="Google Shape;366;p5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963118" y="3214300"/>
            <a:ext cx="1775451" cy="2367268"/>
          </a:xfrm>
          <a:prstGeom prst="rect">
            <a:avLst/>
          </a:prstGeom>
          <a:noFill/>
          <a:ln>
            <a:noFill/>
          </a:ln>
        </p:spPr>
      </p:pic>
      <p:pic>
        <p:nvPicPr>
          <p:cNvPr id="367" name="Google Shape;367;p5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738568" y="3214300"/>
            <a:ext cx="1775451" cy="236726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3"/>
          <p:cNvSpPr txBox="1">
            <a:spLocks noGrp="1"/>
          </p:cNvSpPr>
          <p:nvPr>
            <p:ph type="title"/>
          </p:nvPr>
        </p:nvSpPr>
        <p:spPr>
          <a:xfrm>
            <a:off x="461465" y="452423"/>
            <a:ext cx="7406700" cy="658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
              <a:t>Pest Management - Vertebrates</a:t>
            </a:r>
            <a:endParaRPr/>
          </a:p>
        </p:txBody>
      </p:sp>
      <p:sp>
        <p:nvSpPr>
          <p:cNvPr id="374" name="Google Shape;374;p53"/>
          <p:cNvSpPr txBox="1">
            <a:spLocks noGrp="1"/>
          </p:cNvSpPr>
          <p:nvPr>
            <p:ph type="body" idx="1"/>
          </p:nvPr>
        </p:nvSpPr>
        <p:spPr>
          <a:xfrm>
            <a:off x="461465" y="1543050"/>
            <a:ext cx="4098000" cy="3029100"/>
          </a:xfrm>
          <a:prstGeom prst="rect">
            <a:avLst/>
          </a:prstGeom>
          <a:noFill/>
          <a:ln>
            <a:noFill/>
          </a:ln>
        </p:spPr>
        <p:txBody>
          <a:bodyPr spcFirstLastPara="1" wrap="square" lIns="91425" tIns="45700" rIns="91425" bIns="45700" anchor="t" anchorCtr="0">
            <a:noAutofit/>
          </a:bodyPr>
          <a:lstStyle/>
          <a:p>
            <a:pPr marL="228600" lvl="0" indent="-203200" algn="l" rtl="0">
              <a:lnSpc>
                <a:spcPct val="90000"/>
              </a:lnSpc>
              <a:spcBef>
                <a:spcPts val="0"/>
              </a:spcBef>
              <a:spcAft>
                <a:spcPts val="0"/>
              </a:spcAft>
              <a:buClr>
                <a:srgbClr val="000000"/>
              </a:buClr>
              <a:buSzPts val="2400"/>
              <a:buChar char="●"/>
            </a:pPr>
            <a:r>
              <a:rPr lang="en" sz="2400">
                <a:solidFill>
                  <a:srgbClr val="000000"/>
                </a:solidFill>
              </a:rPr>
              <a:t>Deer, humans, rabbits, mice, moles</a:t>
            </a:r>
            <a:endParaRPr sz="2400">
              <a:solidFill>
                <a:srgbClr val="000000"/>
              </a:solidFill>
            </a:endParaRPr>
          </a:p>
          <a:p>
            <a:pPr marL="685800" lvl="1" indent="-228600" algn="l" rtl="0">
              <a:lnSpc>
                <a:spcPct val="90000"/>
              </a:lnSpc>
              <a:spcBef>
                <a:spcPts val="500"/>
              </a:spcBef>
              <a:spcAft>
                <a:spcPts val="0"/>
              </a:spcAft>
              <a:buClr>
                <a:srgbClr val="000000"/>
              </a:buClr>
              <a:buSzPts val="2400"/>
              <a:buChar char="○"/>
            </a:pPr>
            <a:r>
              <a:rPr lang="en" sz="2400">
                <a:solidFill>
                  <a:srgbClr val="000000"/>
                </a:solidFill>
              </a:rPr>
              <a:t>Fences and other barriers</a:t>
            </a:r>
            <a:endParaRPr sz="2400">
              <a:solidFill>
                <a:srgbClr val="000000"/>
              </a:solidFill>
            </a:endParaRPr>
          </a:p>
          <a:p>
            <a:pPr marL="685800" lvl="1" indent="-228600" algn="l" rtl="0">
              <a:lnSpc>
                <a:spcPct val="90000"/>
              </a:lnSpc>
              <a:spcBef>
                <a:spcPts val="500"/>
              </a:spcBef>
              <a:spcAft>
                <a:spcPts val="0"/>
              </a:spcAft>
              <a:buClr>
                <a:srgbClr val="000000"/>
              </a:buClr>
              <a:buSzPts val="2400"/>
              <a:buChar char="○"/>
            </a:pPr>
            <a:r>
              <a:rPr lang="en" sz="2400">
                <a:solidFill>
                  <a:srgbClr val="000000"/>
                </a:solidFill>
              </a:rPr>
              <a:t>Traps </a:t>
            </a:r>
            <a:endParaRPr sz="2400">
              <a:solidFill>
                <a:srgbClr val="000000"/>
              </a:solidFill>
            </a:endParaRPr>
          </a:p>
          <a:p>
            <a:pPr marL="685800" lvl="1" indent="-228600" algn="l" rtl="0">
              <a:lnSpc>
                <a:spcPct val="90000"/>
              </a:lnSpc>
              <a:spcBef>
                <a:spcPts val="500"/>
              </a:spcBef>
              <a:spcAft>
                <a:spcPts val="0"/>
              </a:spcAft>
              <a:buClr>
                <a:srgbClr val="000000"/>
              </a:buClr>
              <a:buSzPts val="2400"/>
              <a:buChar char="○"/>
            </a:pPr>
            <a:r>
              <a:rPr lang="en" sz="2400">
                <a:solidFill>
                  <a:srgbClr val="000000"/>
                </a:solidFill>
              </a:rPr>
              <a:t>Cameras</a:t>
            </a:r>
            <a:endParaRPr sz="2400">
              <a:solidFill>
                <a:srgbClr val="000000"/>
              </a:solidFill>
            </a:endParaRPr>
          </a:p>
          <a:p>
            <a:pPr marL="685800" lvl="1" indent="-228600" algn="l" rtl="0">
              <a:lnSpc>
                <a:spcPct val="90000"/>
              </a:lnSpc>
              <a:spcBef>
                <a:spcPts val="500"/>
              </a:spcBef>
              <a:spcAft>
                <a:spcPts val="1600"/>
              </a:spcAft>
              <a:buClr>
                <a:srgbClr val="000000"/>
              </a:buClr>
              <a:buSzPts val="2400"/>
              <a:buChar char="○"/>
            </a:pPr>
            <a:r>
              <a:rPr lang="en" sz="2400">
                <a:solidFill>
                  <a:srgbClr val="000000"/>
                </a:solidFill>
              </a:rPr>
              <a:t>Signs</a:t>
            </a:r>
            <a:endParaRPr sz="2400">
              <a:solidFill>
                <a:srgbClr val="000000"/>
              </a:solidFill>
            </a:endParaRPr>
          </a:p>
        </p:txBody>
      </p:sp>
      <p:pic>
        <p:nvPicPr>
          <p:cNvPr id="375" name="Google Shape;375;p5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005099" y="1469852"/>
            <a:ext cx="3483975" cy="38834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4"/>
          <p:cNvSpPr txBox="1">
            <a:spLocks noGrp="1"/>
          </p:cNvSpPr>
          <p:nvPr>
            <p:ph type="title"/>
          </p:nvPr>
        </p:nvSpPr>
        <p:spPr>
          <a:xfrm>
            <a:off x="457200" y="154484"/>
            <a:ext cx="8229600" cy="642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
              <a:t>Pest management key points</a:t>
            </a:r>
            <a:endParaRPr/>
          </a:p>
        </p:txBody>
      </p:sp>
      <p:sp>
        <p:nvSpPr>
          <p:cNvPr id="381" name="Google Shape;381;p54"/>
          <p:cNvSpPr txBox="1">
            <a:spLocks noGrp="1"/>
          </p:cNvSpPr>
          <p:nvPr>
            <p:ph type="body" idx="1"/>
          </p:nvPr>
        </p:nvSpPr>
        <p:spPr>
          <a:xfrm>
            <a:off x="457200" y="900132"/>
            <a:ext cx="8229600" cy="3983400"/>
          </a:xfrm>
          <a:prstGeom prst="rect">
            <a:avLst/>
          </a:prstGeom>
          <a:noFill/>
          <a:ln>
            <a:noFill/>
          </a:ln>
        </p:spPr>
        <p:txBody>
          <a:bodyPr spcFirstLastPara="1" wrap="square" lIns="91425" tIns="45700" rIns="91425" bIns="45700" anchor="t" anchorCtr="0">
            <a:noAutofit/>
          </a:bodyPr>
          <a:lstStyle/>
          <a:p>
            <a:pPr marL="228600" lvl="0" indent="-203200" algn="l" rtl="0">
              <a:lnSpc>
                <a:spcPct val="90000"/>
              </a:lnSpc>
              <a:spcBef>
                <a:spcPts val="0"/>
              </a:spcBef>
              <a:spcAft>
                <a:spcPts val="0"/>
              </a:spcAft>
              <a:buClr>
                <a:srgbClr val="000000"/>
              </a:buClr>
              <a:buSzPts val="2400"/>
              <a:buChar char="●"/>
            </a:pPr>
            <a:r>
              <a:rPr lang="en" sz="2400">
                <a:solidFill>
                  <a:srgbClr val="000000"/>
                </a:solidFill>
              </a:rPr>
              <a:t>Scout regularly</a:t>
            </a:r>
            <a:endParaRPr sz="2400">
              <a:solidFill>
                <a:srgbClr val="000000"/>
              </a:solidFill>
            </a:endParaRPr>
          </a:p>
          <a:p>
            <a:pPr marL="228600" lvl="0" indent="-203200" algn="l" rtl="0">
              <a:lnSpc>
                <a:spcPct val="90000"/>
              </a:lnSpc>
              <a:spcBef>
                <a:spcPts val="1000"/>
              </a:spcBef>
              <a:spcAft>
                <a:spcPts val="0"/>
              </a:spcAft>
              <a:buClr>
                <a:srgbClr val="000000"/>
              </a:buClr>
              <a:buSzPts val="2400"/>
              <a:buChar char="●"/>
            </a:pPr>
            <a:r>
              <a:rPr lang="en" sz="2400">
                <a:solidFill>
                  <a:srgbClr val="000000"/>
                </a:solidFill>
              </a:rPr>
              <a:t>Correctly identify pests</a:t>
            </a:r>
            <a:endParaRPr sz="2400">
              <a:solidFill>
                <a:srgbClr val="000000"/>
              </a:solidFill>
            </a:endParaRPr>
          </a:p>
          <a:p>
            <a:pPr marL="228600" lvl="0" indent="-203200" algn="l" rtl="0">
              <a:lnSpc>
                <a:spcPct val="90000"/>
              </a:lnSpc>
              <a:spcBef>
                <a:spcPts val="1000"/>
              </a:spcBef>
              <a:spcAft>
                <a:spcPts val="0"/>
              </a:spcAft>
              <a:buClr>
                <a:srgbClr val="000000"/>
              </a:buClr>
              <a:buSzPts val="2400"/>
              <a:buChar char="●"/>
            </a:pPr>
            <a:r>
              <a:rPr lang="en" sz="2400">
                <a:solidFill>
                  <a:srgbClr val="000000"/>
                </a:solidFill>
              </a:rPr>
              <a:t>Assess spatial and temporal distribution</a:t>
            </a:r>
            <a:endParaRPr sz="2400">
              <a:solidFill>
                <a:srgbClr val="000000"/>
              </a:solidFill>
            </a:endParaRPr>
          </a:p>
          <a:p>
            <a:pPr marL="228600" lvl="0" indent="-203200" algn="l" rtl="0">
              <a:lnSpc>
                <a:spcPct val="90000"/>
              </a:lnSpc>
              <a:spcBef>
                <a:spcPts val="1000"/>
              </a:spcBef>
              <a:spcAft>
                <a:spcPts val="0"/>
              </a:spcAft>
              <a:buClr>
                <a:srgbClr val="000000"/>
              </a:buClr>
              <a:buSzPts val="2400"/>
              <a:buChar char="●"/>
            </a:pPr>
            <a:r>
              <a:rPr lang="en" sz="2400">
                <a:solidFill>
                  <a:srgbClr val="000000"/>
                </a:solidFill>
              </a:rPr>
              <a:t>Cultural practices and biological control</a:t>
            </a:r>
            <a:endParaRPr sz="2400">
              <a:solidFill>
                <a:srgbClr val="000000"/>
              </a:solidFill>
            </a:endParaRPr>
          </a:p>
          <a:p>
            <a:pPr marL="228600" lvl="0" indent="-203200" algn="l" rtl="0">
              <a:lnSpc>
                <a:spcPct val="90000"/>
              </a:lnSpc>
              <a:spcBef>
                <a:spcPts val="1000"/>
              </a:spcBef>
              <a:spcAft>
                <a:spcPts val="0"/>
              </a:spcAft>
              <a:buClr>
                <a:srgbClr val="000000"/>
              </a:buClr>
              <a:buSzPts val="2400"/>
              <a:buChar char="●"/>
            </a:pPr>
            <a:r>
              <a:rPr lang="en" sz="2400">
                <a:solidFill>
                  <a:srgbClr val="000000"/>
                </a:solidFill>
              </a:rPr>
              <a:t>Select appropriate protection strategies</a:t>
            </a:r>
            <a:endParaRPr sz="2400">
              <a:solidFill>
                <a:srgbClr val="000000"/>
              </a:solidFill>
            </a:endParaRPr>
          </a:p>
          <a:p>
            <a:pPr marL="228600" lvl="0" indent="-203200" algn="l" rtl="0">
              <a:lnSpc>
                <a:spcPct val="90000"/>
              </a:lnSpc>
              <a:spcBef>
                <a:spcPts val="1000"/>
              </a:spcBef>
              <a:spcAft>
                <a:spcPts val="0"/>
              </a:spcAft>
              <a:buClr>
                <a:srgbClr val="000000"/>
              </a:buClr>
              <a:buSzPts val="2400"/>
              <a:buChar char="●"/>
            </a:pPr>
            <a:r>
              <a:rPr lang="en" sz="2400">
                <a:solidFill>
                  <a:srgbClr val="000000"/>
                </a:solidFill>
              </a:rPr>
              <a:t>Keep detailed records to track population trends</a:t>
            </a:r>
            <a:endParaRPr sz="2400">
              <a:solidFill>
                <a:srgbClr val="000000"/>
              </a:solidFill>
            </a:endParaRPr>
          </a:p>
          <a:p>
            <a:pPr marL="228600" lvl="0" indent="-203200" algn="l" rtl="0">
              <a:lnSpc>
                <a:spcPct val="90000"/>
              </a:lnSpc>
              <a:spcBef>
                <a:spcPts val="1000"/>
              </a:spcBef>
              <a:spcAft>
                <a:spcPts val="0"/>
              </a:spcAft>
              <a:buClr>
                <a:srgbClr val="000000"/>
              </a:buClr>
              <a:buSzPts val="2400"/>
              <a:buChar char="●"/>
            </a:pPr>
            <a:r>
              <a:rPr lang="en" sz="2400">
                <a:solidFill>
                  <a:srgbClr val="000000"/>
                </a:solidFill>
              </a:rPr>
              <a:t>Sanitation</a:t>
            </a:r>
            <a:endParaRPr sz="2400">
              <a:solidFill>
                <a:srgbClr val="000000"/>
              </a:solidFill>
            </a:endParaRPr>
          </a:p>
          <a:p>
            <a:pPr marL="228600" lvl="0" indent="-203200" algn="l" rtl="0">
              <a:lnSpc>
                <a:spcPct val="90000"/>
              </a:lnSpc>
              <a:spcBef>
                <a:spcPts val="1000"/>
              </a:spcBef>
              <a:spcAft>
                <a:spcPts val="1600"/>
              </a:spcAft>
              <a:buClr>
                <a:srgbClr val="000000"/>
              </a:buClr>
              <a:buSzPts val="2400"/>
              <a:buChar char="●"/>
            </a:pPr>
            <a:r>
              <a:rPr lang="en" sz="2400">
                <a:solidFill>
                  <a:srgbClr val="000000"/>
                </a:solidFill>
              </a:rPr>
              <a:t>Contact your state entomologist/pathologist</a:t>
            </a:r>
            <a:endParaRPr sz="2400">
              <a:solidFill>
                <a:srgbClr val="00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5"/>
          <p:cNvSpPr txBox="1">
            <a:spLocks noGrp="1"/>
          </p:cNvSpPr>
          <p:nvPr>
            <p:ph type="title"/>
          </p:nvPr>
        </p:nvSpPr>
        <p:spPr>
          <a:xfrm>
            <a:off x="457200" y="154484"/>
            <a:ext cx="8229600" cy="642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
              <a:t>Additional Resources</a:t>
            </a:r>
            <a:endParaRPr/>
          </a:p>
        </p:txBody>
      </p:sp>
      <p:sp>
        <p:nvSpPr>
          <p:cNvPr id="387" name="Google Shape;387;p55"/>
          <p:cNvSpPr txBox="1">
            <a:spLocks noGrp="1"/>
          </p:cNvSpPr>
          <p:nvPr>
            <p:ph type="body" idx="1"/>
          </p:nvPr>
        </p:nvSpPr>
        <p:spPr>
          <a:xfrm>
            <a:off x="457200" y="900113"/>
            <a:ext cx="8229600" cy="25458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 u="sng">
                <a:solidFill>
                  <a:schemeClr val="hlink"/>
                </a:solidFill>
                <a:hlinkClick r:id="rId3"/>
              </a:rPr>
              <a:t>https://hempinsects.agsci.colostate.edu/hemp-insects-text/</a:t>
            </a:r>
            <a:endParaRPr/>
          </a:p>
          <a:p>
            <a:pPr marL="228600" lvl="0" indent="-228600" algn="l" rtl="0">
              <a:lnSpc>
                <a:spcPct val="90000"/>
              </a:lnSpc>
              <a:spcBef>
                <a:spcPts val="1000"/>
              </a:spcBef>
              <a:spcAft>
                <a:spcPts val="0"/>
              </a:spcAft>
              <a:buClr>
                <a:schemeClr val="dk1"/>
              </a:buClr>
              <a:buSzPts val="2800"/>
              <a:buChar char="●"/>
            </a:pPr>
            <a:r>
              <a:rPr lang="en" u="sng">
                <a:solidFill>
                  <a:schemeClr val="hlink"/>
                </a:solidFill>
                <a:hlinkClick r:id="rId4"/>
              </a:rPr>
              <a:t>https://datcp.wi.gov/Documents/IHPesticides.pdf</a:t>
            </a:r>
            <a:endParaRPr/>
          </a:p>
          <a:p>
            <a:pPr marL="228600" lvl="0" indent="-228600" algn="l" rtl="0">
              <a:lnSpc>
                <a:spcPct val="90000"/>
              </a:lnSpc>
              <a:spcBef>
                <a:spcPts val="1000"/>
              </a:spcBef>
              <a:spcAft>
                <a:spcPts val="0"/>
              </a:spcAft>
              <a:buClr>
                <a:schemeClr val="dk1"/>
              </a:buClr>
              <a:buSzPts val="2800"/>
              <a:buChar char="●"/>
            </a:pPr>
            <a:r>
              <a:rPr lang="en" u="sng">
                <a:solidFill>
                  <a:schemeClr val="hlink"/>
                </a:solidFill>
                <a:hlinkClick r:id="rId5"/>
              </a:rPr>
              <a:t>http://labs.russell.wisc.edu/insectlab/contact-us/</a:t>
            </a:r>
            <a:endParaRPr/>
          </a:p>
          <a:p>
            <a:pPr marL="228600" lvl="0" indent="-228600" algn="l" rtl="0">
              <a:lnSpc>
                <a:spcPct val="90000"/>
              </a:lnSpc>
              <a:spcBef>
                <a:spcPts val="1000"/>
              </a:spcBef>
              <a:spcAft>
                <a:spcPts val="0"/>
              </a:spcAft>
              <a:buClr>
                <a:schemeClr val="dk1"/>
              </a:buClr>
              <a:buSzPts val="2800"/>
              <a:buChar char="●"/>
            </a:pPr>
            <a:r>
              <a:rPr lang="en" u="sng">
                <a:solidFill>
                  <a:schemeClr val="hlink"/>
                </a:solidFill>
                <a:hlinkClick r:id="rId6"/>
              </a:rPr>
              <a:t>https://pddc.wisc.edu/</a:t>
            </a:r>
            <a:endParaRPr/>
          </a:p>
          <a:p>
            <a:pPr marL="228600" lvl="0" indent="-228600" algn="l" rtl="0">
              <a:lnSpc>
                <a:spcPct val="90000"/>
              </a:lnSpc>
              <a:spcBef>
                <a:spcPts val="1000"/>
              </a:spcBef>
              <a:spcAft>
                <a:spcPts val="0"/>
              </a:spcAft>
              <a:buClr>
                <a:schemeClr val="dk1"/>
              </a:buClr>
              <a:buSzPts val="2800"/>
              <a:buChar char="●"/>
            </a:pPr>
            <a:r>
              <a:rPr lang="en" u="sng">
                <a:solidFill>
                  <a:schemeClr val="hlink"/>
                </a:solidFill>
                <a:hlinkClick r:id="rId7"/>
              </a:rPr>
              <a:t>https://datcpservices.wisconsin.gov/pb/pdf/07-18-19.pdf</a:t>
            </a:r>
            <a:endParaRPr/>
          </a:p>
          <a:p>
            <a:pPr marL="228600" lvl="0" indent="-50800" algn="l" rtl="0">
              <a:lnSpc>
                <a:spcPct val="90000"/>
              </a:lnSpc>
              <a:spcBef>
                <a:spcPts val="1000"/>
              </a:spcBef>
              <a:spcAft>
                <a:spcPts val="1600"/>
              </a:spcAft>
              <a:buClr>
                <a:schemeClr val="dk1"/>
              </a:buClr>
              <a:buSzPts val="2800"/>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6"/>
          <p:cNvSpPr txBox="1">
            <a:spLocks noGrp="1"/>
          </p:cNvSpPr>
          <p:nvPr>
            <p:ph type="ctrTitle"/>
          </p:nvPr>
        </p:nvSpPr>
        <p:spPr>
          <a:xfrm>
            <a:off x="244150" y="348775"/>
            <a:ext cx="6039600" cy="2223000"/>
          </a:xfrm>
          <a:prstGeom prst="rect">
            <a:avLst/>
          </a:prstGeom>
          <a:solidFill>
            <a:srgbClr val="FFFFFF">
              <a:alpha val="55870"/>
            </a:srgbClr>
          </a:solidFill>
        </p:spPr>
        <p:txBody>
          <a:bodyPr spcFirstLastPara="1" wrap="square" lIns="91425" tIns="91425" rIns="91425" bIns="91425" anchor="b" anchorCtr="0">
            <a:noAutofit/>
          </a:bodyPr>
          <a:lstStyle/>
          <a:p>
            <a:pPr marL="0" lvl="0" indent="0" algn="ctr" rtl="0">
              <a:spcBef>
                <a:spcPts val="0"/>
              </a:spcBef>
              <a:spcAft>
                <a:spcPts val="0"/>
              </a:spcAft>
              <a:buNone/>
            </a:pPr>
            <a:r>
              <a:rPr lang="en"/>
              <a:t>Testing Requirements and Methods</a:t>
            </a:r>
            <a:endParaRPr sz="3000"/>
          </a:p>
        </p:txBody>
      </p:sp>
      <p:sp>
        <p:nvSpPr>
          <p:cNvPr id="393" name="Google Shape;393;p56"/>
          <p:cNvSpPr txBox="1">
            <a:spLocks noGrp="1"/>
          </p:cNvSpPr>
          <p:nvPr>
            <p:ph type="subTitle" idx="1"/>
          </p:nvPr>
        </p:nvSpPr>
        <p:spPr>
          <a:xfrm>
            <a:off x="0" y="2981475"/>
            <a:ext cx="6250200" cy="1995600"/>
          </a:xfrm>
          <a:prstGeom prst="rect">
            <a:avLst/>
          </a:prstGeom>
          <a:solidFill>
            <a:srgbClr val="FFFFFF">
              <a:alpha val="5587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000000"/>
                </a:solidFill>
              </a:rPr>
              <a:t>Top 3 tips to not lose your crop:</a:t>
            </a:r>
            <a:endParaRPr sz="3000">
              <a:solidFill>
                <a:srgbClr val="000000"/>
              </a:solidFill>
            </a:endParaRPr>
          </a:p>
          <a:p>
            <a:pPr marL="457200" lvl="0" indent="-419100" algn="ctr" rtl="0">
              <a:spcBef>
                <a:spcPts val="0"/>
              </a:spcBef>
              <a:spcAft>
                <a:spcPts val="0"/>
              </a:spcAft>
              <a:buClr>
                <a:srgbClr val="000000"/>
              </a:buClr>
              <a:buSzPts val="3000"/>
              <a:buAutoNum type="arabicPeriod"/>
            </a:pPr>
            <a:r>
              <a:rPr lang="en" sz="3000">
                <a:solidFill>
                  <a:srgbClr val="000000"/>
                </a:solidFill>
              </a:rPr>
              <a:t>Test</a:t>
            </a:r>
            <a:endParaRPr sz="3000">
              <a:solidFill>
                <a:srgbClr val="000000"/>
              </a:solidFill>
            </a:endParaRPr>
          </a:p>
          <a:p>
            <a:pPr marL="457200" lvl="0" indent="-419100" algn="ctr" rtl="0">
              <a:spcBef>
                <a:spcPts val="0"/>
              </a:spcBef>
              <a:spcAft>
                <a:spcPts val="0"/>
              </a:spcAft>
              <a:buClr>
                <a:srgbClr val="000000"/>
              </a:buClr>
              <a:buSzPts val="3000"/>
              <a:buAutoNum type="arabicPeriod"/>
            </a:pPr>
            <a:r>
              <a:rPr lang="en" sz="3000">
                <a:solidFill>
                  <a:srgbClr val="000000"/>
                </a:solidFill>
              </a:rPr>
              <a:t>Test</a:t>
            </a:r>
            <a:endParaRPr sz="3000">
              <a:solidFill>
                <a:srgbClr val="000000"/>
              </a:solidFill>
            </a:endParaRPr>
          </a:p>
          <a:p>
            <a:pPr marL="457200" lvl="0" indent="-419100" algn="ctr" rtl="0">
              <a:spcBef>
                <a:spcPts val="0"/>
              </a:spcBef>
              <a:spcAft>
                <a:spcPts val="0"/>
              </a:spcAft>
              <a:buClr>
                <a:srgbClr val="000000"/>
              </a:buClr>
              <a:buSzPts val="3000"/>
              <a:buAutoNum type="arabicPeriod"/>
            </a:pPr>
            <a:r>
              <a:rPr lang="en" sz="3000">
                <a:solidFill>
                  <a:srgbClr val="000000"/>
                </a:solidFill>
              </a:rPr>
              <a:t>Test</a:t>
            </a:r>
            <a:endParaRPr sz="3000">
              <a:solidFill>
                <a:srgbClr val="000000"/>
              </a:solidFill>
            </a:endParaRPr>
          </a:p>
        </p:txBody>
      </p:sp>
      <p:pic>
        <p:nvPicPr>
          <p:cNvPr id="394" name="Google Shape;394;p5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250244" y="0"/>
            <a:ext cx="2893762"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1"/>
          <p:cNvSpPr txBox="1">
            <a:spLocks noGrp="1"/>
          </p:cNvSpPr>
          <p:nvPr>
            <p:ph type="ctrTitle"/>
          </p:nvPr>
        </p:nvSpPr>
        <p:spPr>
          <a:xfrm>
            <a:off x="-169350" y="348750"/>
            <a:ext cx="6588900" cy="2223000"/>
          </a:xfrm>
          <a:prstGeom prst="rect">
            <a:avLst/>
          </a:prstGeom>
          <a:solidFill>
            <a:srgbClr val="FFFFFF">
              <a:alpha val="55870"/>
            </a:srgbClr>
          </a:solidFill>
        </p:spPr>
        <p:txBody>
          <a:bodyPr spcFirstLastPara="1" wrap="square" lIns="91425" tIns="91425" rIns="91425" bIns="91425" anchor="b" anchorCtr="0">
            <a:noAutofit/>
          </a:bodyPr>
          <a:lstStyle/>
          <a:p>
            <a:pPr marL="0" lvl="0" indent="0" algn="ctr" rtl="0">
              <a:spcBef>
                <a:spcPts val="0"/>
              </a:spcBef>
              <a:spcAft>
                <a:spcPts val="0"/>
              </a:spcAft>
              <a:buNone/>
            </a:pPr>
            <a:r>
              <a:rPr lang="en"/>
              <a:t>Brief Background + Legal Considerations</a:t>
            </a:r>
            <a:endParaRPr sz="3000"/>
          </a:p>
        </p:txBody>
      </p:sp>
      <p:sp>
        <p:nvSpPr>
          <p:cNvPr id="109" name="Google Shape;109;p21"/>
          <p:cNvSpPr txBox="1">
            <a:spLocks noGrp="1"/>
          </p:cNvSpPr>
          <p:nvPr>
            <p:ph type="subTitle" idx="1"/>
          </p:nvPr>
        </p:nvSpPr>
        <p:spPr>
          <a:xfrm>
            <a:off x="0" y="2981475"/>
            <a:ext cx="6250200" cy="1995600"/>
          </a:xfrm>
          <a:prstGeom prst="rect">
            <a:avLst/>
          </a:prstGeom>
          <a:solidFill>
            <a:srgbClr val="FFFFFF">
              <a:alpha val="5587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000000"/>
                </a:solidFill>
              </a:rPr>
              <a:t>Hemp Production for CBD</a:t>
            </a:r>
            <a:endParaRPr sz="3000">
              <a:solidFill>
                <a:srgbClr val="000000"/>
              </a:solidFill>
            </a:endParaRPr>
          </a:p>
        </p:txBody>
      </p:sp>
      <p:pic>
        <p:nvPicPr>
          <p:cNvPr id="110" name="Google Shape;110;p2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250244" y="0"/>
            <a:ext cx="2893762"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 Early, Test Often</a:t>
            </a:r>
            <a:endParaRPr/>
          </a:p>
        </p:txBody>
      </p:sp>
      <p:sp>
        <p:nvSpPr>
          <p:cNvPr id="400" name="Google Shape;400;p57"/>
          <p:cNvSpPr txBox="1">
            <a:spLocks noGrp="1"/>
          </p:cNvSpPr>
          <p:nvPr>
            <p:ph type="body" idx="1"/>
          </p:nvPr>
        </p:nvSpPr>
        <p:spPr>
          <a:xfrm>
            <a:off x="311700" y="1152475"/>
            <a:ext cx="4260300" cy="3747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DATCP 30-day preharvest test</a:t>
            </a:r>
            <a:endParaRPr/>
          </a:p>
          <a:p>
            <a:pPr marL="457200" lvl="0" indent="-342900" algn="l" rtl="0">
              <a:spcBef>
                <a:spcPts val="0"/>
              </a:spcBef>
              <a:spcAft>
                <a:spcPts val="0"/>
              </a:spcAft>
              <a:buSzPts val="1800"/>
              <a:buChar char="●"/>
            </a:pPr>
            <a:r>
              <a:rPr lang="en"/>
              <a:t>DATCP asks that you harvest within 10 days of test results being delivered</a:t>
            </a:r>
            <a:endParaRPr/>
          </a:p>
          <a:p>
            <a:pPr marL="457200" lvl="0" indent="0" algn="l" rtl="0">
              <a:spcBef>
                <a:spcPts val="1600"/>
              </a:spcBef>
              <a:spcAft>
                <a:spcPts val="0"/>
              </a:spcAft>
              <a:buNone/>
            </a:pPr>
            <a:endParaRPr/>
          </a:p>
          <a:p>
            <a:pPr marL="457200" lvl="0" indent="-342900" algn="l" rtl="0">
              <a:spcBef>
                <a:spcPts val="1600"/>
              </a:spcBef>
              <a:spcAft>
                <a:spcPts val="0"/>
              </a:spcAft>
              <a:buSzPts val="1800"/>
              <a:buChar char="●"/>
            </a:pPr>
            <a:r>
              <a:rPr lang="en"/>
              <a:t>Monitor development with pre-harvest testing</a:t>
            </a:r>
            <a:endParaRPr/>
          </a:p>
          <a:p>
            <a:pPr marL="914400" lvl="1" indent="-317500" algn="l" rtl="0">
              <a:spcBef>
                <a:spcPts val="0"/>
              </a:spcBef>
              <a:spcAft>
                <a:spcPts val="0"/>
              </a:spcAft>
              <a:buSzPts val="1400"/>
              <a:buChar char="○"/>
            </a:pPr>
            <a:r>
              <a:rPr lang="en"/>
              <a:t>Start by week 5 after preflowers</a:t>
            </a:r>
            <a:endParaRPr/>
          </a:p>
          <a:p>
            <a:pPr marL="457200" lvl="0" indent="-342900" algn="l" rtl="0">
              <a:spcBef>
                <a:spcPts val="0"/>
              </a:spcBef>
              <a:spcAft>
                <a:spcPts val="0"/>
              </a:spcAft>
              <a:buSzPts val="1800"/>
              <a:buChar char="●"/>
            </a:pPr>
            <a:r>
              <a:rPr lang="en"/>
              <a:t>Many labs offer preharvest testing</a:t>
            </a:r>
            <a:endParaRPr/>
          </a:p>
        </p:txBody>
      </p:sp>
      <p:pic>
        <p:nvPicPr>
          <p:cNvPr id="401" name="Google Shape;401;p5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14600" y="1811275"/>
            <a:ext cx="4429400" cy="3471913"/>
          </a:xfrm>
          <a:prstGeom prst="rect">
            <a:avLst/>
          </a:prstGeom>
          <a:noFill/>
          <a:ln>
            <a:noFill/>
          </a:ln>
        </p:spPr>
      </p:pic>
      <p:pic>
        <p:nvPicPr>
          <p:cNvPr id="402" name="Google Shape;402;p5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665630" y="-248975"/>
            <a:ext cx="2801975" cy="2820725"/>
          </a:xfrm>
          <a:prstGeom prst="rect">
            <a:avLst/>
          </a:prstGeom>
          <a:noFill/>
          <a:ln>
            <a:noFill/>
          </a:ln>
        </p:spPr>
      </p:pic>
      <p:sp>
        <p:nvSpPr>
          <p:cNvPr id="403" name="Google Shape;403;p57"/>
          <p:cNvSpPr txBox="1"/>
          <p:nvPr/>
        </p:nvSpPr>
        <p:spPr>
          <a:xfrm>
            <a:off x="5694325" y="50225"/>
            <a:ext cx="3249900" cy="21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Mt Horeb Hemp</a:t>
            </a:r>
            <a:endParaRPr sz="10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8"/>
          <p:cNvSpPr txBox="1">
            <a:spLocks noGrp="1"/>
          </p:cNvSpPr>
          <p:nvPr>
            <p:ph type="title"/>
          </p:nvPr>
        </p:nvSpPr>
        <p:spPr>
          <a:xfrm>
            <a:off x="868680" y="108509"/>
            <a:ext cx="7406700" cy="758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
              <a:t>Cannabinoid Testing</a:t>
            </a:r>
            <a:endParaRPr/>
          </a:p>
        </p:txBody>
      </p:sp>
      <p:sp>
        <p:nvSpPr>
          <p:cNvPr id="409" name="Google Shape;409;p58"/>
          <p:cNvSpPr/>
          <p:nvPr/>
        </p:nvSpPr>
        <p:spPr>
          <a:xfrm>
            <a:off x="4456423" y="2433250"/>
            <a:ext cx="2313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orbel"/>
              <a:buNone/>
            </a:pPr>
            <a:r>
              <a:rPr lang="en" sz="1800" b="0" i="0" u="none" strike="noStrike" cap="none">
                <a:solidFill>
                  <a:srgbClr val="000000"/>
                </a:solidFill>
                <a:latin typeface="Corbel"/>
                <a:ea typeface="Corbel"/>
                <a:cs typeface="Corbel"/>
                <a:sym typeface="Corbel"/>
              </a:rPr>
              <a:t> </a:t>
            </a:r>
            <a:endParaRPr/>
          </a:p>
        </p:txBody>
      </p:sp>
      <p:sp>
        <p:nvSpPr>
          <p:cNvPr id="410" name="Google Shape;410;p58"/>
          <p:cNvSpPr/>
          <p:nvPr/>
        </p:nvSpPr>
        <p:spPr>
          <a:xfrm>
            <a:off x="304028" y="964471"/>
            <a:ext cx="8535900" cy="3947100"/>
          </a:xfrm>
          <a:prstGeom prst="rect">
            <a:avLst/>
          </a:prstGeom>
          <a:noFill/>
          <a:ln>
            <a:noFill/>
          </a:ln>
        </p:spPr>
        <p:txBody>
          <a:bodyPr spcFirstLastPara="1" wrap="square" lIns="91425" tIns="45700" rIns="91425" bIns="45700" anchor="t" anchorCtr="0">
            <a:noAutofit/>
          </a:bodyPr>
          <a:lstStyle/>
          <a:p>
            <a:pPr marL="457200" lvl="0" indent="-342900" algn="l" rtl="0">
              <a:spcBef>
                <a:spcPts val="0"/>
              </a:spcBef>
              <a:spcAft>
                <a:spcPts val="0"/>
              </a:spcAft>
              <a:buSzPts val="1800"/>
              <a:buChar char="•"/>
            </a:pPr>
            <a:r>
              <a:rPr lang="en" sz="1800"/>
              <a:t>High Performance Liquid Chromatography (HPLC)</a:t>
            </a:r>
            <a:endParaRPr sz="1800"/>
          </a:p>
          <a:p>
            <a:pPr marL="0" lvl="0" indent="0" algn="l" rtl="0">
              <a:spcBef>
                <a:spcPts val="0"/>
              </a:spcBef>
              <a:spcAft>
                <a:spcPts val="0"/>
              </a:spcAft>
              <a:buClr>
                <a:schemeClr val="dk1"/>
              </a:buClr>
              <a:buSzPts val="2400"/>
              <a:buFont typeface=" Arial"/>
              <a:buNone/>
            </a:pPr>
            <a:endParaRPr sz="1800"/>
          </a:p>
          <a:p>
            <a:pPr marL="457200" lvl="0" indent="-342900" algn="l" rtl="0">
              <a:spcBef>
                <a:spcPts val="0"/>
              </a:spcBef>
              <a:spcAft>
                <a:spcPts val="0"/>
              </a:spcAft>
              <a:buSzPts val="1800"/>
              <a:buChar char="•"/>
            </a:pPr>
            <a:r>
              <a:rPr lang="en" sz="1800"/>
              <a:t>Cannabis flower is dried and mixed with a solvent to extract cannabinoids</a:t>
            </a:r>
            <a:endParaRPr sz="1800"/>
          </a:p>
          <a:p>
            <a:pPr marL="0" lvl="0" indent="0" algn="l" rtl="0">
              <a:spcBef>
                <a:spcPts val="0"/>
              </a:spcBef>
              <a:spcAft>
                <a:spcPts val="0"/>
              </a:spcAft>
              <a:buClr>
                <a:schemeClr val="dk1"/>
              </a:buClr>
              <a:buSzPts val="2400"/>
              <a:buFont typeface=" Arial"/>
              <a:buNone/>
            </a:pPr>
            <a:endParaRPr sz="1800"/>
          </a:p>
          <a:p>
            <a:pPr marL="457200" lvl="0" indent="-342900" algn="l" rtl="0">
              <a:spcBef>
                <a:spcPts val="0"/>
              </a:spcBef>
              <a:spcAft>
                <a:spcPts val="0"/>
              </a:spcAft>
              <a:buSzPts val="1800"/>
              <a:buChar char="•"/>
            </a:pPr>
            <a:r>
              <a:rPr lang="en" sz="1800"/>
              <a:t>The solvent is pumped through a column that separates the cannabinoids based on their chemical properties</a:t>
            </a:r>
            <a:endParaRPr sz="1800"/>
          </a:p>
          <a:p>
            <a:pPr marL="0" lvl="0" indent="0" algn="l" rtl="0">
              <a:spcBef>
                <a:spcPts val="0"/>
              </a:spcBef>
              <a:spcAft>
                <a:spcPts val="0"/>
              </a:spcAft>
              <a:buNone/>
            </a:pPr>
            <a:endParaRPr sz="1800"/>
          </a:p>
          <a:p>
            <a:pPr marL="457200" lvl="0" indent="-342900" algn="l" rtl="0">
              <a:spcBef>
                <a:spcPts val="0"/>
              </a:spcBef>
              <a:spcAft>
                <a:spcPts val="0"/>
              </a:spcAft>
              <a:buSzPts val="1800"/>
              <a:buChar char="•"/>
            </a:pPr>
            <a:r>
              <a:rPr lang="en" sz="1800"/>
              <a:t>Cannabinoids that are attracted to the material inside the column will travel slower and reach the detector at the end of the column later</a:t>
            </a:r>
            <a:endParaRPr sz="1800"/>
          </a:p>
          <a:p>
            <a:pPr marL="0" lvl="0" indent="0" algn="l" rtl="0">
              <a:spcBef>
                <a:spcPts val="0"/>
              </a:spcBef>
              <a:spcAft>
                <a:spcPts val="0"/>
              </a:spcAft>
              <a:buClr>
                <a:schemeClr val="dk1"/>
              </a:buClr>
              <a:buSzPts val="2400"/>
              <a:buFont typeface="Arial"/>
              <a:buNone/>
            </a:pPr>
            <a:endParaRPr sz="1800"/>
          </a:p>
          <a:p>
            <a:pPr marL="457200" lvl="0" indent="-342900" algn="l" rtl="0">
              <a:spcBef>
                <a:spcPts val="0"/>
              </a:spcBef>
              <a:spcAft>
                <a:spcPts val="0"/>
              </a:spcAft>
              <a:buSzPts val="1800"/>
              <a:buChar char="•"/>
            </a:pPr>
            <a:r>
              <a:rPr lang="en" sz="1800"/>
              <a:t>The detected compounds are quantified using standards of known concentrations</a:t>
            </a:r>
            <a:endParaRPr sz="18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9"/>
          <p:cNvSpPr txBox="1">
            <a:spLocks noGrp="1"/>
          </p:cNvSpPr>
          <p:nvPr>
            <p:ph type="title"/>
          </p:nvPr>
        </p:nvSpPr>
        <p:spPr>
          <a:xfrm>
            <a:off x="457200" y="154484"/>
            <a:ext cx="8229600" cy="642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
              <a:t>Cannabinoid Testing</a:t>
            </a:r>
            <a:endParaRPr/>
          </a:p>
        </p:txBody>
      </p:sp>
      <p:pic>
        <p:nvPicPr>
          <p:cNvPr id="416" name="Google Shape;416;p59" descr="A screenshot of a cell phone&#10;&#10;Description generated with high confidenc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19688" y="939444"/>
            <a:ext cx="5504627" cy="3669491"/>
          </a:xfrm>
          <a:prstGeom prst="rect">
            <a:avLst/>
          </a:prstGeom>
          <a:noFill/>
          <a:ln>
            <a:noFill/>
          </a:ln>
        </p:spPr>
      </p:pic>
      <p:sp>
        <p:nvSpPr>
          <p:cNvPr id="417" name="Google Shape;417;p59"/>
          <p:cNvSpPr txBox="1"/>
          <p:nvPr/>
        </p:nvSpPr>
        <p:spPr>
          <a:xfrm>
            <a:off x="80514" y="4750998"/>
            <a:ext cx="8853600" cy="276900"/>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chemeClr val="dk1"/>
              </a:buClr>
              <a:buSzPts val="1800"/>
              <a:buFont typeface="Corbel"/>
              <a:buChar char="•"/>
            </a:pPr>
            <a:r>
              <a:rPr lang="en" sz="1800" b="0" i="0" u="none" strike="noStrike" cap="none">
                <a:solidFill>
                  <a:schemeClr val="dk1"/>
                </a:solidFill>
                <a:latin typeface="Corbel"/>
                <a:ea typeface="Corbel"/>
                <a:cs typeface="Corbel"/>
                <a:sym typeface="Corbel"/>
              </a:rPr>
              <a:t>DATCP calculates Total THC as delta9‐THC + ​(THCA *0.877); round down so 0.399 =&gt; 0.3%</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1"/>
        <p:cNvGrpSpPr/>
        <p:nvPr/>
      </p:nvGrpSpPr>
      <p:grpSpPr>
        <a:xfrm>
          <a:off x="0" y="0"/>
          <a:ext cx="0" cy="0"/>
          <a:chOff x="0" y="0"/>
          <a:chExt cx="0" cy="0"/>
        </a:xfrm>
      </p:grpSpPr>
      <p:sp>
        <p:nvSpPr>
          <p:cNvPr id="422" name="Google Shape;422;p60"/>
          <p:cNvSpPr/>
          <p:nvPr/>
        </p:nvSpPr>
        <p:spPr>
          <a:xfrm>
            <a:off x="252663" y="240883"/>
            <a:ext cx="3249300" cy="4634700"/>
          </a:xfrm>
          <a:prstGeom prst="rect">
            <a:avLst/>
          </a:prstGeom>
          <a:solidFill>
            <a:srgbClr val="404040">
              <a:alpha val="89800"/>
            </a:srgbClr>
          </a:solidFill>
          <a:ln w="127000" cap="sq" cmpd="thinThick">
            <a:solidFill>
              <a:srgbClr val="595959">
                <a:alpha val="8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3" name="Google Shape;423;p60"/>
          <p:cNvSpPr txBox="1">
            <a:spLocks noGrp="1"/>
          </p:cNvSpPr>
          <p:nvPr>
            <p:ph type="title"/>
          </p:nvPr>
        </p:nvSpPr>
        <p:spPr>
          <a:xfrm>
            <a:off x="505677" y="685800"/>
            <a:ext cx="2743200" cy="2165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4200"/>
              <a:buFont typeface="Calibri"/>
              <a:buNone/>
            </a:pPr>
            <a:r>
              <a:rPr lang="en" sz="4200">
                <a:solidFill>
                  <a:srgbClr val="FFFFFF"/>
                </a:solidFill>
                <a:latin typeface="Calibri"/>
                <a:ea typeface="Calibri"/>
                <a:cs typeface="Calibri"/>
                <a:sym typeface="Calibri"/>
              </a:rPr>
              <a:t>Certificate of Analysis</a:t>
            </a:r>
            <a:endParaRPr/>
          </a:p>
        </p:txBody>
      </p:sp>
      <p:cxnSp>
        <p:nvCxnSpPr>
          <p:cNvPr id="424" name="Google Shape;424;p60"/>
          <p:cNvCxnSpPr/>
          <p:nvPr/>
        </p:nvCxnSpPr>
        <p:spPr>
          <a:xfrm>
            <a:off x="893344" y="2932700"/>
            <a:ext cx="1940100" cy="0"/>
          </a:xfrm>
          <a:prstGeom prst="straightConnector1">
            <a:avLst/>
          </a:prstGeom>
          <a:noFill/>
          <a:ln w="22225" cap="flat" cmpd="sng">
            <a:solidFill>
              <a:srgbClr val="D9D9D9"/>
            </a:solidFill>
            <a:prstDash val="solid"/>
            <a:miter lim="800000"/>
            <a:headEnd type="none" w="sm" len="sm"/>
            <a:tailEnd type="none" w="sm" len="sm"/>
          </a:ln>
        </p:spPr>
      </p:cxnSp>
      <p:pic>
        <p:nvPicPr>
          <p:cNvPr id="425" name="Google Shape;425;p60" descr="A screenshot of a cell phone&#10;&#10;Description generated with high confidence"/>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4051488" y="369430"/>
            <a:ext cx="4542900" cy="4410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0"/>
        <p:cNvGrpSpPr/>
        <p:nvPr/>
      </p:nvGrpSpPr>
      <p:grpSpPr>
        <a:xfrm>
          <a:off x="0" y="0"/>
          <a:ext cx="0" cy="0"/>
          <a:chOff x="0" y="0"/>
          <a:chExt cx="0" cy="0"/>
        </a:xfrm>
      </p:grpSpPr>
      <p:sp>
        <p:nvSpPr>
          <p:cNvPr id="431" name="Google Shape;431;p61"/>
          <p:cNvSpPr/>
          <p:nvPr/>
        </p:nvSpPr>
        <p:spPr>
          <a:xfrm>
            <a:off x="0" y="0"/>
            <a:ext cx="3490800" cy="51435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2" name="Google Shape;432;p61"/>
          <p:cNvSpPr txBox="1">
            <a:spLocks noGrp="1"/>
          </p:cNvSpPr>
          <p:nvPr>
            <p:ph type="title"/>
          </p:nvPr>
        </p:nvSpPr>
        <p:spPr>
          <a:xfrm>
            <a:off x="482600" y="482600"/>
            <a:ext cx="2523000" cy="1197900"/>
          </a:xfrm>
          <a:prstGeom prst="rect">
            <a:avLst/>
          </a:prstGeom>
          <a:no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Font typeface="Calibri"/>
              <a:buNone/>
            </a:pPr>
            <a:r>
              <a:rPr lang="en" sz="2400">
                <a:solidFill>
                  <a:schemeClr val="lt1"/>
                </a:solidFill>
                <a:latin typeface="Calibri"/>
                <a:ea typeface="Calibri"/>
                <a:cs typeface="Calibri"/>
                <a:sym typeface="Calibri"/>
              </a:rPr>
              <a:t>Additional testing</a:t>
            </a:r>
            <a:endParaRPr/>
          </a:p>
        </p:txBody>
      </p:sp>
      <p:sp>
        <p:nvSpPr>
          <p:cNvPr id="433" name="Google Shape;433;p61"/>
          <p:cNvSpPr txBox="1">
            <a:spLocks noGrp="1"/>
          </p:cNvSpPr>
          <p:nvPr>
            <p:ph type="body" idx="1"/>
          </p:nvPr>
        </p:nvSpPr>
        <p:spPr>
          <a:xfrm>
            <a:off x="482600" y="1868998"/>
            <a:ext cx="2523000" cy="32745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1800"/>
              <a:buChar char="●"/>
            </a:pPr>
            <a:r>
              <a:rPr lang="en" sz="1800">
                <a:solidFill>
                  <a:schemeClr val="lt1"/>
                </a:solidFill>
              </a:rPr>
              <a:t>Heavy Metals Analysis</a:t>
            </a:r>
            <a:endParaRPr/>
          </a:p>
          <a:p>
            <a:pPr marL="685800" lvl="1" indent="-228600" algn="l" rtl="0">
              <a:lnSpc>
                <a:spcPct val="90000"/>
              </a:lnSpc>
              <a:spcBef>
                <a:spcPts val="500"/>
              </a:spcBef>
              <a:spcAft>
                <a:spcPts val="0"/>
              </a:spcAft>
              <a:buClr>
                <a:schemeClr val="lt1"/>
              </a:buClr>
              <a:buSzPts val="1800"/>
              <a:buChar char="○"/>
            </a:pPr>
            <a:r>
              <a:rPr lang="en" sz="1800">
                <a:solidFill>
                  <a:schemeClr val="lt1"/>
                </a:solidFill>
              </a:rPr>
              <a:t>Lead, Arsenic, Mercury</a:t>
            </a:r>
            <a:endParaRPr sz="1800">
              <a:solidFill>
                <a:schemeClr val="lt1"/>
              </a:solidFill>
            </a:endParaRPr>
          </a:p>
          <a:p>
            <a:pPr marL="228600" lvl="0" indent="-228600" algn="l" rtl="0">
              <a:lnSpc>
                <a:spcPct val="90000"/>
              </a:lnSpc>
              <a:spcBef>
                <a:spcPts val="1000"/>
              </a:spcBef>
              <a:spcAft>
                <a:spcPts val="0"/>
              </a:spcAft>
              <a:buClr>
                <a:schemeClr val="lt1"/>
              </a:buClr>
              <a:buSzPts val="1800"/>
              <a:buChar char="●"/>
            </a:pPr>
            <a:r>
              <a:rPr lang="en" sz="1800">
                <a:solidFill>
                  <a:schemeClr val="lt1"/>
                </a:solidFill>
              </a:rPr>
              <a:t>Aflatoxins, Mycotoxins &amp; Pesticides</a:t>
            </a:r>
            <a:endParaRPr sz="1800">
              <a:solidFill>
                <a:schemeClr val="lt1"/>
              </a:solidFill>
            </a:endParaRPr>
          </a:p>
          <a:p>
            <a:pPr marL="228600" lvl="0" indent="-228600" algn="l" rtl="0">
              <a:lnSpc>
                <a:spcPct val="90000"/>
              </a:lnSpc>
              <a:spcBef>
                <a:spcPts val="1000"/>
              </a:spcBef>
              <a:spcAft>
                <a:spcPts val="0"/>
              </a:spcAft>
              <a:buClr>
                <a:schemeClr val="lt1"/>
              </a:buClr>
              <a:buSzPts val="1800"/>
              <a:buChar char="●"/>
            </a:pPr>
            <a:r>
              <a:rPr lang="en" sz="1800">
                <a:solidFill>
                  <a:schemeClr val="lt1"/>
                </a:solidFill>
              </a:rPr>
              <a:t>Terpenes</a:t>
            </a:r>
            <a:endParaRPr sz="1800">
              <a:solidFill>
                <a:schemeClr val="lt1"/>
              </a:solidFill>
            </a:endParaRPr>
          </a:p>
          <a:p>
            <a:pPr marL="228600" lvl="0" indent="-228600" algn="l" rtl="0">
              <a:lnSpc>
                <a:spcPct val="90000"/>
              </a:lnSpc>
              <a:spcBef>
                <a:spcPts val="1000"/>
              </a:spcBef>
              <a:spcAft>
                <a:spcPts val="1600"/>
              </a:spcAft>
              <a:buClr>
                <a:schemeClr val="lt1"/>
              </a:buClr>
              <a:buSzPts val="1800"/>
              <a:buChar char="●"/>
            </a:pPr>
            <a:r>
              <a:rPr lang="en" sz="1800">
                <a:solidFill>
                  <a:schemeClr val="lt1"/>
                </a:solidFill>
              </a:rPr>
              <a:t>Cannabis Microbial Testing</a:t>
            </a:r>
            <a:endParaRPr/>
          </a:p>
        </p:txBody>
      </p:sp>
      <p:pic>
        <p:nvPicPr>
          <p:cNvPr id="434" name="Google Shape;434;p61" descr="A screenshot of a cell phone&#10;&#10;Description generated with very high confidenc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603150" y="838775"/>
            <a:ext cx="5540849" cy="370144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2"/>
          <p:cNvSpPr txBox="1">
            <a:spLocks noGrp="1"/>
          </p:cNvSpPr>
          <p:nvPr>
            <p:ph type="ctrTitle"/>
          </p:nvPr>
        </p:nvSpPr>
        <p:spPr>
          <a:xfrm>
            <a:off x="244150" y="348775"/>
            <a:ext cx="6039600" cy="2223000"/>
          </a:xfrm>
          <a:prstGeom prst="rect">
            <a:avLst/>
          </a:prstGeom>
          <a:solidFill>
            <a:srgbClr val="FFFFFF">
              <a:alpha val="55870"/>
            </a:srgbClr>
          </a:solidFill>
        </p:spPr>
        <p:txBody>
          <a:bodyPr spcFirstLastPara="1" wrap="square" lIns="91425" tIns="91425" rIns="91425" bIns="91425" anchor="b" anchorCtr="0">
            <a:noAutofit/>
          </a:bodyPr>
          <a:lstStyle/>
          <a:p>
            <a:pPr marL="0" lvl="0" indent="0" algn="ctr" rtl="0">
              <a:spcBef>
                <a:spcPts val="0"/>
              </a:spcBef>
              <a:spcAft>
                <a:spcPts val="0"/>
              </a:spcAft>
              <a:buNone/>
            </a:pPr>
            <a:r>
              <a:rPr lang="en"/>
              <a:t>Harvest</a:t>
            </a:r>
            <a:endParaRPr sz="3000"/>
          </a:p>
        </p:txBody>
      </p:sp>
      <p:sp>
        <p:nvSpPr>
          <p:cNvPr id="440" name="Google Shape;440;p62"/>
          <p:cNvSpPr txBox="1">
            <a:spLocks noGrp="1"/>
          </p:cNvSpPr>
          <p:nvPr>
            <p:ph type="subTitle" idx="1"/>
          </p:nvPr>
        </p:nvSpPr>
        <p:spPr>
          <a:xfrm>
            <a:off x="0" y="2981475"/>
            <a:ext cx="6250200" cy="1995600"/>
          </a:xfrm>
          <a:prstGeom prst="rect">
            <a:avLst/>
          </a:prstGeom>
          <a:solidFill>
            <a:srgbClr val="FFFFFF">
              <a:alpha val="5587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000000"/>
                </a:solidFill>
              </a:rPr>
              <a:t>Get ready for a truckload of work</a:t>
            </a:r>
            <a:endParaRPr sz="3000">
              <a:solidFill>
                <a:srgbClr val="000000"/>
              </a:solidFill>
            </a:endParaRPr>
          </a:p>
          <a:p>
            <a:pPr marL="0" lvl="0" indent="0" algn="ctr" rtl="0">
              <a:spcBef>
                <a:spcPts val="0"/>
              </a:spcBef>
              <a:spcAft>
                <a:spcPts val="0"/>
              </a:spcAft>
              <a:buNone/>
            </a:pPr>
            <a:endParaRPr sz="3000">
              <a:solidFill>
                <a:srgbClr val="000000"/>
              </a:solidFill>
            </a:endParaRPr>
          </a:p>
          <a:p>
            <a:pPr marL="0" lvl="0" indent="0" algn="ctr" rtl="0">
              <a:spcBef>
                <a:spcPts val="0"/>
              </a:spcBef>
              <a:spcAft>
                <a:spcPts val="0"/>
              </a:spcAft>
              <a:buNone/>
            </a:pPr>
            <a:r>
              <a:rPr lang="en" sz="3000">
                <a:solidFill>
                  <a:srgbClr val="000000"/>
                </a:solidFill>
              </a:rPr>
              <a:t>… and probably get your hay wagons ready too</a:t>
            </a:r>
            <a:endParaRPr sz="3000">
              <a:solidFill>
                <a:srgbClr val="000000"/>
              </a:solidFill>
            </a:endParaRPr>
          </a:p>
        </p:txBody>
      </p:sp>
      <p:pic>
        <p:nvPicPr>
          <p:cNvPr id="441" name="Google Shape;441;p6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283750" y="1181100"/>
            <a:ext cx="2555450" cy="1706676"/>
          </a:xfrm>
          <a:prstGeom prst="rect">
            <a:avLst/>
          </a:prstGeom>
          <a:noFill/>
          <a:ln>
            <a:noFill/>
          </a:ln>
        </p:spPr>
      </p:pic>
      <p:pic>
        <p:nvPicPr>
          <p:cNvPr id="442" name="Google Shape;442;p6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266975" y="3116276"/>
            <a:ext cx="2589000" cy="1726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Harvest Overview</a:t>
            </a:r>
            <a:endParaRPr/>
          </a:p>
        </p:txBody>
      </p:sp>
      <p:sp>
        <p:nvSpPr>
          <p:cNvPr id="448" name="Google Shape;448;p63"/>
          <p:cNvSpPr txBox="1">
            <a:spLocks noGrp="1"/>
          </p:cNvSpPr>
          <p:nvPr>
            <p:ph type="body" idx="1"/>
          </p:nvPr>
        </p:nvSpPr>
        <p:spPr>
          <a:xfrm>
            <a:off x="311700" y="1152475"/>
            <a:ext cx="46362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Visual clues on the hemp bud - trichomes on the hemp bud shift from clear to milky white and pistils die back</a:t>
            </a:r>
            <a:endParaRPr/>
          </a:p>
          <a:p>
            <a:pPr marL="457200" lvl="0" indent="-342900" algn="l" rtl="0">
              <a:spcBef>
                <a:spcPts val="0"/>
              </a:spcBef>
              <a:spcAft>
                <a:spcPts val="0"/>
              </a:spcAft>
              <a:buSzPts val="1800"/>
              <a:buChar char="●"/>
            </a:pPr>
            <a:r>
              <a:rPr lang="en"/>
              <a:t>Timing: Mid Sept – Mid October</a:t>
            </a:r>
            <a:endParaRPr/>
          </a:p>
          <a:p>
            <a:pPr marL="457200" lvl="0" indent="-342900" algn="l" rtl="0">
              <a:spcBef>
                <a:spcPts val="0"/>
              </a:spcBef>
              <a:spcAft>
                <a:spcPts val="0"/>
              </a:spcAft>
              <a:buSzPts val="1800"/>
              <a:buChar char="●"/>
            </a:pPr>
            <a:r>
              <a:rPr lang="en"/>
              <a:t>Harvestable parts:</a:t>
            </a:r>
            <a:endParaRPr/>
          </a:p>
          <a:p>
            <a:pPr marL="914400" lvl="1" indent="-317500" algn="l" rtl="0">
              <a:spcBef>
                <a:spcPts val="0"/>
              </a:spcBef>
              <a:spcAft>
                <a:spcPts val="0"/>
              </a:spcAft>
              <a:buSzPts val="1400"/>
              <a:buChar char="○"/>
            </a:pPr>
            <a:r>
              <a:rPr lang="en"/>
              <a:t>Biomass – stems, leaves, flower buds – least labor intensive, least CBD</a:t>
            </a:r>
            <a:endParaRPr/>
          </a:p>
          <a:p>
            <a:pPr marL="914400" lvl="1" indent="-317500" algn="l" rtl="0">
              <a:spcBef>
                <a:spcPts val="0"/>
              </a:spcBef>
              <a:spcAft>
                <a:spcPts val="0"/>
              </a:spcAft>
              <a:buSzPts val="1400"/>
              <a:buChar char="○"/>
            </a:pPr>
            <a:r>
              <a:rPr lang="en"/>
              <a:t>Flower – medium labor, high CBD</a:t>
            </a:r>
            <a:endParaRPr/>
          </a:p>
          <a:p>
            <a:pPr marL="914400" lvl="1" indent="-317500" algn="l" rtl="0">
              <a:spcBef>
                <a:spcPts val="0"/>
              </a:spcBef>
              <a:spcAft>
                <a:spcPts val="0"/>
              </a:spcAft>
              <a:buSzPts val="1400"/>
              <a:buChar char="○"/>
            </a:pPr>
            <a:r>
              <a:rPr lang="en"/>
              <a:t>Trimmed flower – most labor, most CBD</a:t>
            </a:r>
            <a:endParaRPr/>
          </a:p>
          <a:p>
            <a:pPr marL="457200" lvl="0" indent="-342900" algn="l" rtl="0">
              <a:spcBef>
                <a:spcPts val="0"/>
              </a:spcBef>
              <a:spcAft>
                <a:spcPts val="0"/>
              </a:spcAft>
              <a:buSzPts val="1800"/>
              <a:buChar char="●"/>
            </a:pPr>
            <a:r>
              <a:rPr lang="en"/>
              <a:t>Contact DATCP 30 days before harvest</a:t>
            </a:r>
            <a:endParaRPr/>
          </a:p>
          <a:p>
            <a:pPr marL="914400" lvl="1" indent="-317500" algn="l" rtl="0">
              <a:spcBef>
                <a:spcPts val="0"/>
              </a:spcBef>
              <a:spcAft>
                <a:spcPts val="0"/>
              </a:spcAft>
              <a:buSzPts val="1400"/>
              <a:buChar char="○"/>
            </a:pPr>
            <a:r>
              <a:rPr lang="en"/>
              <a:t>Fit for Commerce Certificate</a:t>
            </a:r>
            <a:endParaRPr/>
          </a:p>
        </p:txBody>
      </p:sp>
      <p:sp>
        <p:nvSpPr>
          <p:cNvPr id="449" name="Google Shape;449;p63"/>
          <p:cNvSpPr txBox="1"/>
          <p:nvPr/>
        </p:nvSpPr>
        <p:spPr>
          <a:xfrm>
            <a:off x="4947885" y="3823325"/>
            <a:ext cx="4150800" cy="30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Royal Queen Seeds </a:t>
            </a:r>
            <a:r>
              <a:rPr lang="en" sz="1100" u="sng">
                <a:solidFill>
                  <a:schemeClr val="hlink"/>
                </a:solidFill>
                <a:hlinkClick r:id="rId3"/>
              </a:rPr>
              <a:t>https://www.royalqueenseeds.com/img/cms/NOT-READY-AND-READY-TRICHOMES.jpg</a:t>
            </a:r>
            <a:endParaRPr sz="1000"/>
          </a:p>
        </p:txBody>
      </p:sp>
      <p:pic>
        <p:nvPicPr>
          <p:cNvPr id="450" name="Google Shape;450;p6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947900" y="1517338"/>
            <a:ext cx="4150775" cy="230599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 1 - Cut Plants</a:t>
            </a:r>
            <a:endParaRPr/>
          </a:p>
        </p:txBody>
      </p:sp>
      <p:sp>
        <p:nvSpPr>
          <p:cNvPr id="456" name="Google Shape;456;p64"/>
          <p:cNvSpPr txBox="1">
            <a:spLocks noGrp="1"/>
          </p:cNvSpPr>
          <p:nvPr>
            <p:ph type="body" idx="1"/>
          </p:nvPr>
        </p:nvSpPr>
        <p:spPr>
          <a:xfrm>
            <a:off x="311700" y="1152475"/>
            <a:ext cx="46851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Methods vary based on acreage, end market and capacity for drying</a:t>
            </a:r>
            <a:endParaRPr/>
          </a:p>
          <a:p>
            <a:pPr marL="457200" lvl="0" indent="-342900" algn="l" rtl="0">
              <a:spcBef>
                <a:spcPts val="0"/>
              </a:spcBef>
              <a:spcAft>
                <a:spcPts val="0"/>
              </a:spcAft>
              <a:buSzPts val="1800"/>
              <a:buChar char="●"/>
            </a:pPr>
            <a:r>
              <a:rPr lang="en"/>
              <a:t>Cut whole at the base and moved to a sheltered location for further breakdown. </a:t>
            </a:r>
            <a:endParaRPr/>
          </a:p>
          <a:p>
            <a:pPr marL="457200" lvl="0" indent="-342900" algn="l" rtl="0">
              <a:spcBef>
                <a:spcPts val="0"/>
              </a:spcBef>
              <a:spcAft>
                <a:spcPts val="0"/>
              </a:spcAft>
              <a:buSzPts val="1800"/>
              <a:buChar char="●"/>
            </a:pPr>
            <a:r>
              <a:rPr lang="en"/>
              <a:t>Bucked into smaller sections for quicker drying</a:t>
            </a:r>
            <a:endParaRPr/>
          </a:p>
          <a:p>
            <a:pPr marL="457200" lvl="0" indent="-342900" algn="l" rtl="0">
              <a:spcBef>
                <a:spcPts val="0"/>
              </a:spcBef>
              <a:spcAft>
                <a:spcPts val="0"/>
              </a:spcAft>
              <a:buSzPts val="1800"/>
              <a:buChar char="●"/>
            </a:pPr>
            <a:r>
              <a:rPr lang="en"/>
              <a:t>Broken all the way down to individual buds for wet trimming</a:t>
            </a:r>
            <a:endParaRPr/>
          </a:p>
          <a:p>
            <a:pPr marL="0" lvl="0" indent="0" algn="l" rtl="0">
              <a:spcBef>
                <a:spcPts val="1600"/>
              </a:spcBef>
              <a:spcAft>
                <a:spcPts val="0"/>
              </a:spcAft>
              <a:buNone/>
            </a:pPr>
            <a:endParaRPr/>
          </a:p>
          <a:p>
            <a:pPr marL="0" lvl="0" indent="0" algn="l" rtl="0">
              <a:spcBef>
                <a:spcPts val="1600"/>
              </a:spcBef>
              <a:spcAft>
                <a:spcPts val="1600"/>
              </a:spcAft>
              <a:buNone/>
            </a:pPr>
            <a:r>
              <a:rPr lang="en" sz="1100" u="sng">
                <a:solidFill>
                  <a:schemeClr val="hlink"/>
                </a:solidFill>
                <a:hlinkClick r:id="rId3"/>
              </a:rPr>
              <a:t>https://www.instagram.com/p/B2gvTExFQrn/</a:t>
            </a:r>
            <a:endParaRPr/>
          </a:p>
        </p:txBody>
      </p:sp>
      <p:sp>
        <p:nvSpPr>
          <p:cNvPr id="457" name="Google Shape;457;p64"/>
          <p:cNvSpPr txBox="1"/>
          <p:nvPr/>
        </p:nvSpPr>
        <p:spPr>
          <a:xfrm>
            <a:off x="4908651" y="4051925"/>
            <a:ext cx="4235400" cy="30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CREDIT LIAM NIEMEYER / OHIO VALLEY RESOURCE </a:t>
            </a:r>
            <a:r>
              <a:rPr lang="en" sz="1100" u="sng">
                <a:solidFill>
                  <a:schemeClr val="hlink"/>
                </a:solidFill>
                <a:hlinkClick r:id="rId4"/>
              </a:rPr>
              <a:t>https://mediad.publicbroadcasting.net/p/wkms/files/styles/x_large/public/201910/hemp_harvest.jpg</a:t>
            </a:r>
            <a:endParaRPr sz="1000"/>
          </a:p>
        </p:txBody>
      </p:sp>
      <p:pic>
        <p:nvPicPr>
          <p:cNvPr id="458" name="Google Shape;458;p6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149200" y="1170125"/>
            <a:ext cx="3842399" cy="28817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 2  - Hanging/Drying</a:t>
            </a:r>
            <a:endParaRPr/>
          </a:p>
        </p:txBody>
      </p:sp>
      <p:sp>
        <p:nvSpPr>
          <p:cNvPr id="464" name="Google Shape;464;p65"/>
          <p:cNvSpPr txBox="1">
            <a:spLocks noGrp="1"/>
          </p:cNvSpPr>
          <p:nvPr>
            <p:ph type="body" idx="1"/>
          </p:nvPr>
        </p:nvSpPr>
        <p:spPr>
          <a:xfrm>
            <a:off x="58925" y="1152475"/>
            <a:ext cx="89451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Whole plants</a:t>
            </a:r>
            <a:endParaRPr/>
          </a:p>
          <a:p>
            <a:pPr marL="457200" lvl="0" indent="-342900" algn="l" rtl="0">
              <a:spcBef>
                <a:spcPts val="0"/>
              </a:spcBef>
              <a:spcAft>
                <a:spcPts val="0"/>
              </a:spcAft>
              <a:buSzPts val="1800"/>
              <a:buChar char="●"/>
            </a:pPr>
            <a:r>
              <a:rPr lang="en"/>
              <a:t>Branches</a:t>
            </a:r>
            <a:endParaRPr/>
          </a:p>
          <a:p>
            <a:pPr marL="914400" lvl="1" indent="-317500" algn="l" rtl="0">
              <a:spcBef>
                <a:spcPts val="0"/>
              </a:spcBef>
              <a:spcAft>
                <a:spcPts val="0"/>
              </a:spcAft>
              <a:buSzPts val="1400"/>
              <a:buChar char="○"/>
            </a:pPr>
            <a:r>
              <a:rPr lang="en"/>
              <a:t>Leave hook from node to hang from line</a:t>
            </a:r>
            <a:endParaRPr/>
          </a:p>
          <a:p>
            <a:pPr marL="457200" lvl="0" indent="-342900" algn="l" rtl="0">
              <a:spcBef>
                <a:spcPts val="0"/>
              </a:spcBef>
              <a:spcAft>
                <a:spcPts val="0"/>
              </a:spcAft>
              <a:buSzPts val="1800"/>
              <a:buChar char="●"/>
            </a:pPr>
            <a:r>
              <a:rPr lang="en"/>
              <a:t>Hang from cable, rope, snow fence</a:t>
            </a:r>
            <a:endParaRPr/>
          </a:p>
          <a:p>
            <a:pPr marL="457200" lvl="0" indent="-342900" algn="l" rtl="0">
              <a:spcBef>
                <a:spcPts val="0"/>
              </a:spcBef>
              <a:spcAft>
                <a:spcPts val="0"/>
              </a:spcAft>
              <a:buSzPts val="1800"/>
              <a:buChar char="●"/>
            </a:pPr>
            <a:r>
              <a:rPr lang="en"/>
              <a:t>Ensure airflow</a:t>
            </a:r>
            <a:endParaRPr/>
          </a:p>
          <a:p>
            <a:pPr marL="457200" lvl="0" indent="-342900" algn="l" rtl="0">
              <a:spcBef>
                <a:spcPts val="0"/>
              </a:spcBef>
              <a:spcAft>
                <a:spcPts val="0"/>
              </a:spcAft>
              <a:buSzPts val="1800"/>
              <a:buChar char="●"/>
            </a:pPr>
            <a:r>
              <a:rPr lang="en"/>
              <a:t>Consider removing fan leaves</a:t>
            </a:r>
            <a:endParaRPr/>
          </a:p>
          <a:p>
            <a:pPr marL="457200" lvl="0" indent="-342900" algn="l" rtl="0">
              <a:spcBef>
                <a:spcPts val="0"/>
              </a:spcBef>
              <a:spcAft>
                <a:spcPts val="0"/>
              </a:spcAft>
              <a:buSzPts val="1800"/>
              <a:buChar char="●"/>
            </a:pPr>
            <a:r>
              <a:rPr lang="en"/>
              <a:t>Biomass can be dried as quickly as possible</a:t>
            </a:r>
            <a:endParaRPr/>
          </a:p>
          <a:p>
            <a:pPr marL="914400" lvl="1" indent="-317500" algn="l" rtl="0">
              <a:spcBef>
                <a:spcPts val="0"/>
              </a:spcBef>
              <a:spcAft>
                <a:spcPts val="0"/>
              </a:spcAft>
              <a:buSzPts val="1400"/>
              <a:buChar char="○"/>
            </a:pPr>
            <a:r>
              <a:rPr lang="en"/>
              <a:t>Forced air, heat + dehumidifier</a:t>
            </a:r>
            <a:endParaRPr/>
          </a:p>
          <a:p>
            <a:pPr marL="457200" lvl="0" indent="-342900" algn="l" rtl="0">
              <a:spcBef>
                <a:spcPts val="0"/>
              </a:spcBef>
              <a:spcAft>
                <a:spcPts val="0"/>
              </a:spcAft>
              <a:buSzPts val="1800"/>
              <a:buChar char="●"/>
            </a:pPr>
            <a:r>
              <a:rPr lang="en"/>
              <a:t>Boutique/smokable:</a:t>
            </a:r>
            <a:endParaRPr/>
          </a:p>
          <a:p>
            <a:pPr marL="914400" lvl="1" indent="-317500" algn="l" rtl="0">
              <a:spcBef>
                <a:spcPts val="0"/>
              </a:spcBef>
              <a:spcAft>
                <a:spcPts val="0"/>
              </a:spcAft>
              <a:buSzPts val="1400"/>
              <a:buChar char="○"/>
            </a:pPr>
            <a:r>
              <a:rPr lang="en"/>
              <a:t>most of the moisture within the first 3 days at 68˚F and RH of 55%, after which the temperature should be dropped to around 64˚ and RH to 50% to prevent flowers from drying too quickly. Branch sections of 1’-2’ are good. For best results, the remainder of the drying process should happen over the following 10-14 days.</a:t>
            </a:r>
            <a:endParaRPr/>
          </a:p>
          <a:p>
            <a:pPr marL="457200" lvl="0" indent="-342900" algn="l" rtl="0">
              <a:spcBef>
                <a:spcPts val="0"/>
              </a:spcBef>
              <a:spcAft>
                <a:spcPts val="0"/>
              </a:spcAft>
              <a:buSzPts val="1800"/>
              <a:buChar char="●"/>
            </a:pPr>
            <a:endParaRPr/>
          </a:p>
          <a:p>
            <a:pPr marL="457200" lvl="0" indent="-342900" algn="l" rtl="0">
              <a:spcBef>
                <a:spcPts val="0"/>
              </a:spcBef>
              <a:spcAft>
                <a:spcPts val="0"/>
              </a:spcAft>
              <a:buSzPts val="1800"/>
              <a:buChar char="●"/>
            </a:pPr>
            <a:endParaRPr/>
          </a:p>
          <a:p>
            <a:pPr marL="457200" lvl="0" indent="0" algn="l" rtl="0">
              <a:spcBef>
                <a:spcPts val="1600"/>
              </a:spcBef>
              <a:spcAft>
                <a:spcPts val="0"/>
              </a:spcAft>
              <a:buNone/>
            </a:pPr>
            <a:endParaRPr/>
          </a:p>
          <a:p>
            <a:pPr marL="457200" lvl="0" indent="0" algn="l" rtl="0">
              <a:spcBef>
                <a:spcPts val="1600"/>
              </a:spcBef>
              <a:spcAft>
                <a:spcPts val="1600"/>
              </a:spcAft>
              <a:buNone/>
            </a:pPr>
            <a:endParaRPr/>
          </a:p>
        </p:txBody>
      </p:sp>
      <p:sp>
        <p:nvSpPr>
          <p:cNvPr id="465" name="Google Shape;465;p65"/>
          <p:cNvSpPr txBox="1"/>
          <p:nvPr/>
        </p:nvSpPr>
        <p:spPr>
          <a:xfrm>
            <a:off x="7095892" y="2887100"/>
            <a:ext cx="2048100" cy="300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t>© Philadelphia Inquirer</a:t>
            </a:r>
            <a:endParaRPr sz="1000"/>
          </a:p>
        </p:txBody>
      </p:sp>
      <p:pic>
        <p:nvPicPr>
          <p:cNvPr id="466" name="Google Shape;466;p6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901813" y="63025"/>
            <a:ext cx="4242175" cy="282407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Hanging/Drying Considerations</a:t>
            </a:r>
            <a:endParaRPr/>
          </a:p>
        </p:txBody>
      </p:sp>
      <p:sp>
        <p:nvSpPr>
          <p:cNvPr id="472" name="Google Shape;472;p66"/>
          <p:cNvSpPr txBox="1">
            <a:spLocks noGrp="1"/>
          </p:cNvSpPr>
          <p:nvPr>
            <p:ph type="body" idx="1"/>
          </p:nvPr>
        </p:nvSpPr>
        <p:spPr>
          <a:xfrm>
            <a:off x="58925" y="1152475"/>
            <a:ext cx="89451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Large ventilated barns or specialized drying chambers or equipment - under roof, out of direct sunlight</a:t>
            </a:r>
            <a:endParaRPr/>
          </a:p>
          <a:p>
            <a:pPr marL="914400" lvl="1" indent="-317500" algn="l" rtl="0">
              <a:spcBef>
                <a:spcPts val="0"/>
              </a:spcBef>
              <a:spcAft>
                <a:spcPts val="0"/>
              </a:spcAft>
              <a:buSzPts val="1400"/>
              <a:buChar char="○"/>
            </a:pPr>
            <a:r>
              <a:rPr lang="en"/>
              <a:t>seed or tobacco drying units</a:t>
            </a:r>
            <a:endParaRPr/>
          </a:p>
          <a:p>
            <a:pPr marL="457200" lvl="0" indent="-342900" algn="l" rtl="0">
              <a:spcBef>
                <a:spcPts val="0"/>
              </a:spcBef>
              <a:spcAft>
                <a:spcPts val="0"/>
              </a:spcAft>
              <a:buSzPts val="1800"/>
              <a:buChar char="●"/>
            </a:pPr>
            <a:r>
              <a:rPr lang="en"/>
              <a:t>Drying facilities that are suitable for production of a food or medical product</a:t>
            </a:r>
            <a:endParaRPr/>
          </a:p>
          <a:p>
            <a:pPr marL="914400" lvl="1" indent="-317500" algn="l" rtl="0">
              <a:spcBef>
                <a:spcPts val="0"/>
              </a:spcBef>
              <a:spcAft>
                <a:spcPts val="0"/>
              </a:spcAft>
              <a:buSzPts val="1400"/>
              <a:buChar char="○"/>
            </a:pPr>
            <a:r>
              <a:rPr lang="en"/>
              <a:t>clean, dry floors, no insect or animal infestation (birds nesting overhead) which could contaminate the drying product</a:t>
            </a:r>
            <a:endParaRPr/>
          </a:p>
          <a:p>
            <a:pPr marL="457200" lvl="0" indent="-342900" algn="l" rtl="0">
              <a:spcBef>
                <a:spcPts val="0"/>
              </a:spcBef>
              <a:spcAft>
                <a:spcPts val="0"/>
              </a:spcAft>
              <a:buSzPts val="1800"/>
              <a:buChar char="●"/>
            </a:pPr>
            <a:r>
              <a:rPr lang="en"/>
              <a:t>Hemp drying machines can dry larger volumes of plant material</a:t>
            </a:r>
            <a:endParaRPr/>
          </a:p>
          <a:p>
            <a:pPr marL="914400" lvl="1" indent="-317500" algn="l" rtl="0">
              <a:spcBef>
                <a:spcPts val="0"/>
              </a:spcBef>
              <a:spcAft>
                <a:spcPts val="0"/>
              </a:spcAft>
              <a:buSzPts val="1400"/>
              <a:buChar char="○"/>
            </a:pPr>
            <a:r>
              <a:rPr lang="en"/>
              <a:t>use warm, dry air and movement to speed up drying</a:t>
            </a:r>
            <a:endParaRPr/>
          </a:p>
          <a:p>
            <a:pPr marL="914400" lvl="1" indent="-317500" algn="l" rtl="0">
              <a:spcBef>
                <a:spcPts val="0"/>
              </a:spcBef>
              <a:spcAft>
                <a:spcPts val="0"/>
              </a:spcAft>
              <a:buSzPts val="1400"/>
              <a:buChar char="○"/>
            </a:pPr>
            <a:r>
              <a:rPr lang="en"/>
              <a:t>excessive heat may degrade cannabinoids and WILL vaporize terpenes</a:t>
            </a:r>
            <a:endParaRPr/>
          </a:p>
          <a:p>
            <a:pPr marL="457200" lvl="0" indent="-342900" algn="l" rtl="0">
              <a:spcBef>
                <a:spcPts val="0"/>
              </a:spcBef>
              <a:spcAft>
                <a:spcPts val="0"/>
              </a:spcAft>
              <a:buSzPts val="1800"/>
              <a:buChar char="●"/>
            </a:pPr>
            <a:r>
              <a:rPr lang="en"/>
              <a:t>The ol’ tobacco shed probably won’t cut it...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2"/>
          <p:cNvSpPr txBox="1">
            <a:spLocks noGrp="1"/>
          </p:cNvSpPr>
          <p:nvPr>
            <p:ph type="body" idx="1"/>
          </p:nvPr>
        </p:nvSpPr>
        <p:spPr>
          <a:xfrm>
            <a:off x="567863" y="1071260"/>
            <a:ext cx="7886700" cy="2435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
                <a:latin typeface="Times New Roman"/>
                <a:ea typeface="Times New Roman"/>
                <a:cs typeface="Times New Roman"/>
                <a:sym typeface="Times New Roman"/>
              </a:rPr>
              <a:t>Hemp was main textile fiber worldwide until the mid-19</a:t>
            </a:r>
            <a:r>
              <a:rPr lang="en" baseline="30000">
                <a:latin typeface="Times New Roman"/>
                <a:ea typeface="Times New Roman"/>
                <a:cs typeface="Times New Roman"/>
                <a:sym typeface="Times New Roman"/>
              </a:rPr>
              <a:t>th</a:t>
            </a:r>
            <a:r>
              <a:rPr lang="en">
                <a:latin typeface="Times New Roman"/>
                <a:ea typeface="Times New Roman"/>
                <a:cs typeface="Times New Roman"/>
                <a:sym typeface="Times New Roman"/>
              </a:rPr>
              <a:t> century (replaced by cotton, synthetics )</a:t>
            </a:r>
            <a:endParaRPr/>
          </a:p>
          <a:p>
            <a:pPr marL="685800" lvl="1" indent="-228600" algn="l" rtl="0">
              <a:lnSpc>
                <a:spcPct val="90000"/>
              </a:lnSpc>
              <a:spcBef>
                <a:spcPts val="500"/>
              </a:spcBef>
              <a:spcAft>
                <a:spcPts val="0"/>
              </a:spcAft>
              <a:buClr>
                <a:schemeClr val="dk1"/>
              </a:buClr>
              <a:buSzPts val="2400"/>
              <a:buChar char="○"/>
            </a:pPr>
            <a:r>
              <a:rPr lang="en">
                <a:latin typeface="Times New Roman"/>
                <a:ea typeface="Times New Roman"/>
                <a:cs typeface="Times New Roman"/>
                <a:sym typeface="Times New Roman"/>
              </a:rPr>
              <a:t>Between Civil War and WWI most U.S. hemp grown in Kentucky</a:t>
            </a:r>
            <a:endParaRPr>
              <a:latin typeface="Times New Roman"/>
              <a:ea typeface="Times New Roman"/>
              <a:cs typeface="Times New Roman"/>
              <a:sym typeface="Times New Roman"/>
            </a:endParaRPr>
          </a:p>
          <a:p>
            <a:pPr marL="685800" lvl="1" indent="-190500" algn="l" rtl="0">
              <a:lnSpc>
                <a:spcPct val="90000"/>
              </a:lnSpc>
              <a:spcBef>
                <a:spcPts val="500"/>
              </a:spcBef>
              <a:spcAft>
                <a:spcPts val="0"/>
              </a:spcAft>
              <a:buSzPts val="1800"/>
              <a:buFont typeface="Times New Roman"/>
              <a:buChar char="○"/>
            </a:pPr>
            <a:r>
              <a:rPr lang="en">
                <a:latin typeface="Times New Roman"/>
                <a:ea typeface="Times New Roman"/>
                <a:cs typeface="Times New Roman"/>
                <a:sym typeface="Times New Roman"/>
              </a:rPr>
              <a:t>During WWII (hiatus from illegality) Wisconsin was leading producer</a:t>
            </a:r>
            <a:endParaRPr>
              <a:latin typeface="Times New Roman"/>
              <a:ea typeface="Times New Roman"/>
              <a:cs typeface="Times New Roman"/>
              <a:sym typeface="Times New Roman"/>
            </a:endParaRPr>
          </a:p>
          <a:p>
            <a:pPr marL="685800" lvl="1" indent="-76200" algn="l" rtl="0">
              <a:lnSpc>
                <a:spcPct val="90000"/>
              </a:lnSpc>
              <a:spcBef>
                <a:spcPts val="500"/>
              </a:spcBef>
              <a:spcAft>
                <a:spcPts val="0"/>
              </a:spcAft>
              <a:buClr>
                <a:schemeClr val="dk1"/>
              </a:buClr>
              <a:buSzPts val="2400"/>
              <a:buNone/>
            </a:pPr>
            <a:endParaRPr>
              <a:latin typeface="Times New Roman"/>
              <a:ea typeface="Times New Roman"/>
              <a:cs typeface="Times New Roman"/>
              <a:sym typeface="Times New Roman"/>
            </a:endParaRPr>
          </a:p>
          <a:p>
            <a:pPr marL="0" lvl="0" indent="0" algn="l" rtl="0">
              <a:lnSpc>
                <a:spcPct val="90000"/>
              </a:lnSpc>
              <a:spcBef>
                <a:spcPts val="1000"/>
              </a:spcBef>
              <a:spcAft>
                <a:spcPts val="0"/>
              </a:spcAft>
              <a:buClr>
                <a:schemeClr val="dk1"/>
              </a:buClr>
              <a:buSzPts val="2800"/>
              <a:buNone/>
            </a:pPr>
            <a:r>
              <a:rPr lang="en">
                <a:latin typeface="Times New Roman"/>
                <a:ea typeface="Times New Roman"/>
                <a:cs typeface="Times New Roman"/>
                <a:sym typeface="Times New Roman"/>
              </a:rPr>
              <a:t>Marijuana Tax Act of 1937</a:t>
            </a:r>
            <a:endParaRPr/>
          </a:p>
          <a:p>
            <a:pPr marL="685800" lvl="1" indent="-76200" algn="l" rtl="0">
              <a:lnSpc>
                <a:spcPct val="90000"/>
              </a:lnSpc>
              <a:spcBef>
                <a:spcPts val="500"/>
              </a:spcBef>
              <a:spcAft>
                <a:spcPts val="0"/>
              </a:spcAft>
              <a:buClr>
                <a:schemeClr val="dk1"/>
              </a:buClr>
              <a:buSzPts val="2400"/>
              <a:buNone/>
            </a:pPr>
            <a:endParaRPr/>
          </a:p>
          <a:p>
            <a:pPr marL="685800" lvl="1" indent="-76200" algn="l" rtl="0">
              <a:lnSpc>
                <a:spcPct val="90000"/>
              </a:lnSpc>
              <a:spcBef>
                <a:spcPts val="500"/>
              </a:spcBef>
              <a:spcAft>
                <a:spcPts val="0"/>
              </a:spcAft>
              <a:buClr>
                <a:schemeClr val="dk1"/>
              </a:buClr>
              <a:buSzPts val="24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1600"/>
              </a:spcAft>
              <a:buClr>
                <a:schemeClr val="dk1"/>
              </a:buClr>
              <a:buSzPts val="2800"/>
              <a:buNone/>
            </a:pPr>
            <a:endParaRPr/>
          </a:p>
        </p:txBody>
      </p:sp>
      <p:pic>
        <p:nvPicPr>
          <p:cNvPr id="117" name="Google Shape;117;p22" descr="http://imageprocessor.websimages.com/width/300/crop/0,0,300x180/www.jenchanmassages.com/website%20marihuana%20tax%20stamp.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494124" y="2009391"/>
            <a:ext cx="2041645" cy="1124712"/>
          </a:xfrm>
          <a:prstGeom prst="rect">
            <a:avLst/>
          </a:prstGeom>
          <a:noFill/>
          <a:ln w="9525" cap="flat" cmpd="sng">
            <a:solidFill>
              <a:schemeClr val="dk1"/>
            </a:solidFill>
            <a:prstDash val="solid"/>
            <a:miter lim="800000"/>
            <a:headEnd type="none" w="sm" len="sm"/>
            <a:tailEnd type="none" w="sm" len="sm"/>
          </a:ln>
        </p:spPr>
      </p:pic>
      <p:pic>
        <p:nvPicPr>
          <p:cNvPr id="118" name="Google Shape;118;p2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498937" y="2927481"/>
            <a:ext cx="2478024" cy="2099504"/>
          </a:xfrm>
          <a:prstGeom prst="rect">
            <a:avLst/>
          </a:prstGeom>
          <a:noFill/>
          <a:ln w="12700" cap="flat" cmpd="sng">
            <a:solidFill>
              <a:schemeClr val="dk1"/>
            </a:solidFill>
            <a:prstDash val="solid"/>
            <a:miter lim="400000"/>
            <a:headEnd type="none" w="sm" len="sm"/>
            <a:tailEnd type="none" w="sm" len="sm"/>
          </a:ln>
        </p:spPr>
      </p:pic>
      <p:pic>
        <p:nvPicPr>
          <p:cNvPr id="119" name="Google Shape;119;p22" descr="http://www.herbmuseum.ca/files/images/m1-g.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335086" y="3334475"/>
            <a:ext cx="2359750" cy="1692499"/>
          </a:xfrm>
          <a:prstGeom prst="rect">
            <a:avLst/>
          </a:prstGeom>
          <a:noFill/>
          <a:ln w="9525" cap="flat" cmpd="sng">
            <a:solidFill>
              <a:schemeClr val="dk1"/>
            </a:solidFill>
            <a:prstDash val="solid"/>
            <a:miter lim="800000"/>
            <a:headEnd type="none" w="sm" len="sm"/>
            <a:tailEnd type="none" w="sm" len="sm"/>
          </a:ln>
        </p:spPr>
      </p:pic>
      <p:sp>
        <p:nvSpPr>
          <p:cNvPr id="120" name="Google Shape;120;p22"/>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t>History</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 3  - “Bucking”</a:t>
            </a:r>
            <a:endParaRPr/>
          </a:p>
        </p:txBody>
      </p:sp>
      <p:sp>
        <p:nvSpPr>
          <p:cNvPr id="478" name="Google Shape;478;p67"/>
          <p:cNvSpPr txBox="1">
            <a:spLocks noGrp="1"/>
          </p:cNvSpPr>
          <p:nvPr>
            <p:ph type="body" idx="1"/>
          </p:nvPr>
        </p:nvSpPr>
        <p:spPr>
          <a:xfrm>
            <a:off x="311700" y="1152475"/>
            <a:ext cx="34359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Stripping buds from stem</a:t>
            </a:r>
            <a:endParaRPr/>
          </a:p>
          <a:p>
            <a:pPr marL="457200" lvl="0" indent="-342900" algn="l" rtl="0">
              <a:spcBef>
                <a:spcPts val="0"/>
              </a:spcBef>
              <a:spcAft>
                <a:spcPts val="0"/>
              </a:spcAft>
              <a:buSzPts val="1800"/>
              <a:buChar char="●"/>
            </a:pPr>
            <a:r>
              <a:rPr lang="en"/>
              <a:t>Much easier when dry</a:t>
            </a:r>
            <a:endParaRPr/>
          </a:p>
          <a:p>
            <a:pPr marL="457200" lvl="0" indent="-342900" algn="l" rtl="0">
              <a:spcBef>
                <a:spcPts val="0"/>
              </a:spcBef>
              <a:spcAft>
                <a:spcPts val="0"/>
              </a:spcAft>
              <a:buSzPts val="1800"/>
              <a:buChar char="●"/>
            </a:pPr>
            <a:r>
              <a:rPr lang="en"/>
              <a:t>Many machines marketed</a:t>
            </a:r>
            <a:endParaRPr/>
          </a:p>
          <a:p>
            <a:pPr marL="457200" lvl="0" indent="-342900" algn="l" rtl="0">
              <a:spcBef>
                <a:spcPts val="0"/>
              </a:spcBef>
              <a:spcAft>
                <a:spcPts val="0"/>
              </a:spcAft>
              <a:buSzPts val="1800"/>
              <a:buChar char="●"/>
            </a:pPr>
            <a:r>
              <a:rPr lang="en"/>
              <a:t>Hand bucking as fast as any machines once dry</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Must be extremely gentle with boutique/smokable: clip by hand</a:t>
            </a:r>
            <a:endParaRPr/>
          </a:p>
          <a:p>
            <a:pPr marL="457200" lvl="0" indent="0" algn="l" rtl="0">
              <a:spcBef>
                <a:spcPts val="1600"/>
              </a:spcBef>
              <a:spcAft>
                <a:spcPts val="1600"/>
              </a:spcAft>
              <a:buNone/>
            </a:pPr>
            <a:endParaRPr/>
          </a:p>
        </p:txBody>
      </p:sp>
      <p:sp>
        <p:nvSpPr>
          <p:cNvPr id="479" name="Google Shape;479;p67"/>
          <p:cNvSpPr txBox="1"/>
          <p:nvPr/>
        </p:nvSpPr>
        <p:spPr>
          <a:xfrm>
            <a:off x="3899988" y="4146600"/>
            <a:ext cx="5261100" cy="30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Christopher Ross, </a:t>
            </a:r>
            <a:r>
              <a:rPr lang="en" sz="1100" u="sng">
                <a:solidFill>
                  <a:schemeClr val="hlink"/>
                </a:solidFill>
                <a:hlinkClick r:id="rId3"/>
              </a:rPr>
              <a:t>https://www.youtube.com/watch?v=mRcIHFTsA0w</a:t>
            </a:r>
            <a:endParaRPr sz="1000"/>
          </a:p>
        </p:txBody>
      </p:sp>
      <p:pic>
        <p:nvPicPr>
          <p:cNvPr id="480" name="Google Shape;480;p6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900000" y="1170125"/>
            <a:ext cx="5091600" cy="28640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68"/>
          <p:cNvSpPr txBox="1">
            <a:spLocks noGrp="1"/>
          </p:cNvSpPr>
          <p:nvPr>
            <p:ph type="ctrTitle"/>
          </p:nvPr>
        </p:nvSpPr>
        <p:spPr>
          <a:xfrm>
            <a:off x="244150" y="348775"/>
            <a:ext cx="6039600" cy="2223000"/>
          </a:xfrm>
          <a:prstGeom prst="rect">
            <a:avLst/>
          </a:prstGeom>
          <a:solidFill>
            <a:srgbClr val="FFFFFF">
              <a:alpha val="55870"/>
            </a:srgbClr>
          </a:solidFill>
        </p:spPr>
        <p:txBody>
          <a:bodyPr spcFirstLastPara="1" wrap="square" lIns="91425" tIns="91425" rIns="91425" bIns="91425" anchor="b" anchorCtr="0">
            <a:noAutofit/>
          </a:bodyPr>
          <a:lstStyle/>
          <a:p>
            <a:pPr marL="0" lvl="0" indent="0" algn="ctr" rtl="0">
              <a:spcBef>
                <a:spcPts val="0"/>
              </a:spcBef>
              <a:spcAft>
                <a:spcPts val="0"/>
              </a:spcAft>
              <a:buNone/>
            </a:pPr>
            <a:r>
              <a:rPr lang="en"/>
              <a:t>Post-Harvest Handling and Storage</a:t>
            </a:r>
            <a:endParaRPr sz="3000"/>
          </a:p>
        </p:txBody>
      </p:sp>
      <p:sp>
        <p:nvSpPr>
          <p:cNvPr id="486" name="Google Shape;486;p68"/>
          <p:cNvSpPr txBox="1">
            <a:spLocks noGrp="1"/>
          </p:cNvSpPr>
          <p:nvPr>
            <p:ph type="subTitle" idx="1"/>
          </p:nvPr>
        </p:nvSpPr>
        <p:spPr>
          <a:xfrm>
            <a:off x="0" y="2981475"/>
            <a:ext cx="6250200" cy="1995600"/>
          </a:xfrm>
          <a:prstGeom prst="rect">
            <a:avLst/>
          </a:prstGeom>
          <a:solidFill>
            <a:srgbClr val="FFFFFF">
              <a:alpha val="5587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000000"/>
                </a:solidFill>
              </a:rPr>
              <a:t>Important for accessing higher prices</a:t>
            </a:r>
            <a:endParaRPr sz="3000">
              <a:solidFill>
                <a:srgbClr val="000000"/>
              </a:solidFill>
            </a:endParaRPr>
          </a:p>
        </p:txBody>
      </p:sp>
      <p:pic>
        <p:nvPicPr>
          <p:cNvPr id="487" name="Google Shape;487;p6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250244" y="0"/>
            <a:ext cx="2893762" cy="5143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Trimming</a:t>
            </a:r>
            <a:endParaRPr/>
          </a:p>
        </p:txBody>
      </p:sp>
      <p:sp>
        <p:nvSpPr>
          <p:cNvPr id="493" name="Google Shape;493;p69"/>
          <p:cNvSpPr txBox="1">
            <a:spLocks noGrp="1"/>
          </p:cNvSpPr>
          <p:nvPr>
            <p:ph type="body" idx="1"/>
          </p:nvPr>
        </p:nvSpPr>
        <p:spPr>
          <a:xfrm>
            <a:off x="311700" y="1152475"/>
            <a:ext cx="44892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Hand or machine trimming</a:t>
            </a:r>
            <a:endParaRPr/>
          </a:p>
          <a:p>
            <a:pPr marL="914400" lvl="1" indent="-317500" algn="l" rtl="0">
              <a:spcBef>
                <a:spcPts val="0"/>
              </a:spcBef>
              <a:spcAft>
                <a:spcPts val="0"/>
              </a:spcAft>
              <a:buSzPts val="1400"/>
              <a:buChar char="○"/>
            </a:pPr>
            <a:r>
              <a:rPr lang="en"/>
              <a:t>Wet vs dry trim</a:t>
            </a:r>
            <a:endParaRPr/>
          </a:p>
          <a:p>
            <a:pPr marL="457200" lvl="0" indent="-342900" algn="l" rtl="0">
              <a:spcBef>
                <a:spcPts val="0"/>
              </a:spcBef>
              <a:spcAft>
                <a:spcPts val="0"/>
              </a:spcAft>
              <a:buSzPts val="1800"/>
              <a:buChar char="●"/>
            </a:pPr>
            <a:r>
              <a:rPr lang="en"/>
              <a:t>Either way, labor intensive</a:t>
            </a:r>
            <a:endParaRPr/>
          </a:p>
          <a:p>
            <a:pPr marL="914400" lvl="1" indent="-317500" algn="l" rtl="0">
              <a:spcBef>
                <a:spcPts val="0"/>
              </a:spcBef>
              <a:spcAft>
                <a:spcPts val="0"/>
              </a:spcAft>
              <a:buSzPts val="1400"/>
              <a:buChar char="○"/>
            </a:pPr>
            <a:r>
              <a:rPr lang="en"/>
              <a:t>Especially by hand</a:t>
            </a:r>
            <a:endParaRPr/>
          </a:p>
          <a:p>
            <a:pPr marL="457200" lvl="0" indent="-342900" algn="l" rtl="0">
              <a:spcBef>
                <a:spcPts val="0"/>
              </a:spcBef>
              <a:spcAft>
                <a:spcPts val="0"/>
              </a:spcAft>
              <a:buSzPts val="1800"/>
              <a:buChar char="●"/>
            </a:pPr>
            <a:r>
              <a:rPr lang="en"/>
              <a:t>This is a processing activity - must be licensed if trimming other farmer’s crops</a:t>
            </a:r>
            <a:endParaRPr/>
          </a:p>
          <a:p>
            <a:pPr marL="457200" lvl="0" indent="-342900" algn="l" rtl="0">
              <a:spcBef>
                <a:spcPts val="0"/>
              </a:spcBef>
              <a:spcAft>
                <a:spcPts val="0"/>
              </a:spcAft>
              <a:buSzPts val="1800"/>
              <a:buChar char="●"/>
            </a:pPr>
            <a:r>
              <a:rPr lang="en"/>
              <a:t>Will ‘concentrate’ cannabinoids</a:t>
            </a:r>
            <a:endParaRPr/>
          </a:p>
        </p:txBody>
      </p:sp>
      <p:pic>
        <p:nvPicPr>
          <p:cNvPr id="494" name="Google Shape;494;p6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129650" y="601900"/>
            <a:ext cx="3820976" cy="382097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Storage Considerations</a:t>
            </a:r>
            <a:endParaRPr/>
          </a:p>
        </p:txBody>
      </p:sp>
      <p:sp>
        <p:nvSpPr>
          <p:cNvPr id="500" name="Google Shape;500;p70"/>
          <p:cNvSpPr txBox="1">
            <a:spLocks noGrp="1"/>
          </p:cNvSpPr>
          <p:nvPr>
            <p:ph type="body" idx="1"/>
          </p:nvPr>
        </p:nvSpPr>
        <p:spPr>
          <a:xfrm>
            <a:off x="311700" y="1152475"/>
            <a:ext cx="43521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Do not store moist buds &gt; molds.</a:t>
            </a:r>
            <a:endParaRPr/>
          </a:p>
          <a:p>
            <a:pPr marL="457200" lvl="0" indent="-342900" algn="l" rtl="0">
              <a:spcBef>
                <a:spcPts val="0"/>
              </a:spcBef>
              <a:spcAft>
                <a:spcPts val="0"/>
              </a:spcAft>
              <a:buSzPts val="1800"/>
              <a:buChar char="●"/>
            </a:pPr>
            <a:r>
              <a:rPr lang="en"/>
              <a:t>Product quality loss from abrasion or impact when very dry or very cold. </a:t>
            </a:r>
            <a:endParaRPr/>
          </a:p>
          <a:p>
            <a:pPr marL="914400" lvl="1" indent="-317500" algn="l" rtl="0">
              <a:spcBef>
                <a:spcPts val="0"/>
              </a:spcBef>
              <a:spcAft>
                <a:spcPts val="0"/>
              </a:spcAft>
              <a:buSzPts val="1400"/>
              <a:buChar char="○"/>
            </a:pPr>
            <a:r>
              <a:rPr lang="en"/>
              <a:t>Trichomes become brittle and will easily break off</a:t>
            </a:r>
            <a:endParaRPr/>
          </a:p>
          <a:p>
            <a:pPr marL="457200" lvl="0" indent="-342900" algn="l" rtl="0">
              <a:spcBef>
                <a:spcPts val="0"/>
              </a:spcBef>
              <a:spcAft>
                <a:spcPts val="0"/>
              </a:spcAft>
              <a:buSzPts val="1800"/>
              <a:buChar char="●"/>
            </a:pPr>
            <a:r>
              <a:rPr lang="en"/>
              <a:t>Temperature and humidity fluctuations = uneven drying. </a:t>
            </a:r>
            <a:endParaRPr/>
          </a:p>
          <a:p>
            <a:pPr marL="914400" lvl="1" indent="-317500" algn="l" rtl="0">
              <a:spcBef>
                <a:spcPts val="0"/>
              </a:spcBef>
              <a:spcAft>
                <a:spcPts val="0"/>
              </a:spcAft>
              <a:buSzPts val="1400"/>
              <a:buChar char="○"/>
            </a:pPr>
            <a:r>
              <a:rPr lang="en"/>
              <a:t>What may seem like a dry product may harbor moisture on the interior + cause mold/fermentation in storage.</a:t>
            </a:r>
            <a:endParaRPr/>
          </a:p>
          <a:p>
            <a:pPr marL="457200" lvl="0" indent="-342900" algn="l" rtl="0">
              <a:spcBef>
                <a:spcPts val="0"/>
              </a:spcBef>
              <a:spcAft>
                <a:spcPts val="0"/>
              </a:spcAft>
              <a:buSzPts val="1800"/>
              <a:buChar char="●"/>
            </a:pPr>
            <a:r>
              <a:rPr lang="en"/>
              <a:t>Once desired moisture level is achieved (10%-15%) store in sealed/dry, cool and dark location. </a:t>
            </a:r>
            <a:endParaRPr/>
          </a:p>
          <a:p>
            <a:pPr marL="0" lvl="0" indent="0" algn="l" rtl="0">
              <a:spcBef>
                <a:spcPts val="1600"/>
              </a:spcBef>
              <a:spcAft>
                <a:spcPts val="1600"/>
              </a:spcAft>
              <a:buNone/>
            </a:pPr>
            <a:endParaRPr/>
          </a:p>
        </p:txBody>
      </p:sp>
      <p:pic>
        <p:nvPicPr>
          <p:cNvPr id="501" name="Google Shape;501;p7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583300" y="0"/>
            <a:ext cx="1560699" cy="1560699"/>
          </a:xfrm>
          <a:prstGeom prst="rect">
            <a:avLst/>
          </a:prstGeom>
          <a:noFill/>
          <a:ln>
            <a:noFill/>
          </a:ln>
        </p:spPr>
      </p:pic>
      <p:pic>
        <p:nvPicPr>
          <p:cNvPr id="502" name="Google Shape;502;p7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772400" y="1560700"/>
            <a:ext cx="1273625" cy="1273625"/>
          </a:xfrm>
          <a:prstGeom prst="rect">
            <a:avLst/>
          </a:prstGeom>
          <a:noFill/>
          <a:ln>
            <a:noFill/>
          </a:ln>
        </p:spPr>
      </p:pic>
      <p:pic>
        <p:nvPicPr>
          <p:cNvPr id="503" name="Google Shape;503;p7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38125" y="128224"/>
            <a:ext cx="2614700" cy="2291174"/>
          </a:xfrm>
          <a:prstGeom prst="rect">
            <a:avLst/>
          </a:prstGeom>
          <a:noFill/>
          <a:ln>
            <a:noFill/>
          </a:ln>
        </p:spPr>
      </p:pic>
      <p:sp>
        <p:nvSpPr>
          <p:cNvPr id="504" name="Google Shape;504;p70"/>
          <p:cNvSpPr txBox="1"/>
          <p:nvPr/>
        </p:nvSpPr>
        <p:spPr>
          <a:xfrm>
            <a:off x="5038125" y="2461950"/>
            <a:ext cx="3249900" cy="21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Midwest Cultivars, LLC</a:t>
            </a:r>
            <a:endParaRPr sz="1000"/>
          </a:p>
        </p:txBody>
      </p:sp>
      <p:pic>
        <p:nvPicPr>
          <p:cNvPr id="505" name="Google Shape;505;p7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038119" y="2784746"/>
            <a:ext cx="3314324" cy="223630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71"/>
          <p:cNvSpPr txBox="1">
            <a:spLocks noGrp="1"/>
          </p:cNvSpPr>
          <p:nvPr>
            <p:ph type="ctrTitle"/>
          </p:nvPr>
        </p:nvSpPr>
        <p:spPr>
          <a:xfrm>
            <a:off x="244150" y="348775"/>
            <a:ext cx="6039600" cy="2223000"/>
          </a:xfrm>
          <a:prstGeom prst="rect">
            <a:avLst/>
          </a:prstGeom>
          <a:solidFill>
            <a:srgbClr val="FFFFFF">
              <a:alpha val="55870"/>
            </a:srgbClr>
          </a:solidFill>
        </p:spPr>
        <p:txBody>
          <a:bodyPr spcFirstLastPara="1" wrap="square" lIns="91425" tIns="91425" rIns="91425" bIns="91425" anchor="b" anchorCtr="0">
            <a:noAutofit/>
          </a:bodyPr>
          <a:lstStyle/>
          <a:p>
            <a:pPr marL="0" lvl="0" indent="0" algn="ctr" rtl="0">
              <a:spcBef>
                <a:spcPts val="0"/>
              </a:spcBef>
              <a:spcAft>
                <a:spcPts val="0"/>
              </a:spcAft>
              <a:buNone/>
            </a:pPr>
            <a:r>
              <a:rPr lang="en"/>
              <a:t>Processing 101 - What the Grower Needs to Know</a:t>
            </a:r>
            <a:endParaRPr sz="3000"/>
          </a:p>
        </p:txBody>
      </p:sp>
      <p:sp>
        <p:nvSpPr>
          <p:cNvPr id="511" name="Google Shape;511;p71"/>
          <p:cNvSpPr txBox="1">
            <a:spLocks noGrp="1"/>
          </p:cNvSpPr>
          <p:nvPr>
            <p:ph type="subTitle" idx="1"/>
          </p:nvPr>
        </p:nvSpPr>
        <p:spPr>
          <a:xfrm>
            <a:off x="0" y="2981475"/>
            <a:ext cx="6250200" cy="1995600"/>
          </a:xfrm>
          <a:prstGeom prst="rect">
            <a:avLst/>
          </a:prstGeom>
          <a:solidFill>
            <a:srgbClr val="FFFFFF">
              <a:alpha val="5587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000000"/>
                </a:solidFill>
              </a:rPr>
              <a:t>Hemp Production for CBD</a:t>
            </a:r>
            <a:endParaRPr sz="3000">
              <a:solidFill>
                <a:srgbClr val="000000"/>
              </a:solidFill>
            </a:endParaRPr>
          </a:p>
        </p:txBody>
      </p:sp>
      <p:pic>
        <p:nvPicPr>
          <p:cNvPr id="512" name="Google Shape;512;p7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250244" y="0"/>
            <a:ext cx="2893762" cy="5143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72"/>
          <p:cNvSpPr txBox="1">
            <a:spLocks noGrp="1"/>
          </p:cNvSpPr>
          <p:nvPr>
            <p:ph type="title"/>
          </p:nvPr>
        </p:nvSpPr>
        <p:spPr>
          <a:xfrm>
            <a:off x="457200" y="154484"/>
            <a:ext cx="8229600" cy="642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
              <a:t>Processing</a:t>
            </a:r>
            <a:endParaRPr/>
          </a:p>
        </p:txBody>
      </p:sp>
      <p:sp>
        <p:nvSpPr>
          <p:cNvPr id="518" name="Google Shape;518;p72"/>
          <p:cNvSpPr txBox="1">
            <a:spLocks noGrp="1"/>
          </p:cNvSpPr>
          <p:nvPr>
            <p:ph type="body" idx="1"/>
          </p:nvPr>
        </p:nvSpPr>
        <p:spPr>
          <a:xfrm>
            <a:off x="457200" y="900130"/>
            <a:ext cx="8229600" cy="3559500"/>
          </a:xfrm>
          <a:prstGeom prst="rect">
            <a:avLst/>
          </a:prstGeom>
          <a:noFill/>
          <a:ln>
            <a:noFill/>
          </a:ln>
        </p:spPr>
        <p:txBody>
          <a:bodyPr spcFirstLastPara="1" wrap="square" lIns="91425" tIns="45700" rIns="91425" bIns="45700" anchor="t" anchorCtr="0">
            <a:noAutofit/>
          </a:bodyPr>
          <a:lstStyle/>
          <a:p>
            <a:pPr marL="228600" lvl="0" indent="-203200" algn="l" rtl="0">
              <a:lnSpc>
                <a:spcPct val="90000"/>
              </a:lnSpc>
              <a:spcBef>
                <a:spcPts val="0"/>
              </a:spcBef>
              <a:spcAft>
                <a:spcPts val="0"/>
              </a:spcAft>
              <a:buClr>
                <a:srgbClr val="000000"/>
              </a:buClr>
              <a:buSzPts val="2400"/>
              <a:buChar char="●"/>
            </a:pPr>
            <a:r>
              <a:rPr lang="en" sz="2400">
                <a:solidFill>
                  <a:srgbClr val="000000"/>
                </a:solidFill>
              </a:rPr>
              <a:t>Once harvested, dried and tested hemp is ready to be processed</a:t>
            </a:r>
            <a:endParaRPr sz="2400">
              <a:solidFill>
                <a:srgbClr val="000000"/>
              </a:solidFill>
            </a:endParaRPr>
          </a:p>
          <a:p>
            <a:pPr marL="342900" lvl="0" indent="0" algn="l" rtl="0">
              <a:lnSpc>
                <a:spcPct val="90000"/>
              </a:lnSpc>
              <a:spcBef>
                <a:spcPts val="0"/>
              </a:spcBef>
              <a:spcAft>
                <a:spcPts val="0"/>
              </a:spcAft>
              <a:buNone/>
            </a:pPr>
            <a:endParaRPr sz="2400">
              <a:solidFill>
                <a:srgbClr val="000000"/>
              </a:solidFill>
            </a:endParaRPr>
          </a:p>
          <a:p>
            <a:pPr marL="228600" lvl="0" indent="-203200" algn="l" rtl="0">
              <a:lnSpc>
                <a:spcPct val="90000"/>
              </a:lnSpc>
              <a:spcBef>
                <a:spcPts val="1000"/>
              </a:spcBef>
              <a:spcAft>
                <a:spcPts val="0"/>
              </a:spcAft>
              <a:buClr>
                <a:srgbClr val="000000"/>
              </a:buClr>
              <a:buSzPts val="2400"/>
              <a:buChar char="●"/>
            </a:pPr>
            <a:r>
              <a:rPr lang="en" sz="2400">
                <a:solidFill>
                  <a:srgbClr val="000000"/>
                </a:solidFill>
              </a:rPr>
              <a:t>Can extract CBD rich oil from flower or biomass material</a:t>
            </a:r>
            <a:endParaRPr sz="2400">
              <a:solidFill>
                <a:srgbClr val="000000"/>
              </a:solidFill>
            </a:endParaRPr>
          </a:p>
          <a:p>
            <a:pPr marL="342900" lvl="0" indent="0" algn="l" rtl="0">
              <a:lnSpc>
                <a:spcPct val="90000"/>
              </a:lnSpc>
              <a:spcBef>
                <a:spcPts val="1000"/>
              </a:spcBef>
              <a:spcAft>
                <a:spcPts val="0"/>
              </a:spcAft>
              <a:buNone/>
            </a:pPr>
            <a:endParaRPr sz="2400">
              <a:solidFill>
                <a:srgbClr val="000000"/>
              </a:solidFill>
            </a:endParaRPr>
          </a:p>
          <a:p>
            <a:pPr marL="228600" lvl="0" indent="-203200" algn="l" rtl="0">
              <a:lnSpc>
                <a:spcPct val="90000"/>
              </a:lnSpc>
              <a:spcBef>
                <a:spcPts val="1000"/>
              </a:spcBef>
              <a:spcAft>
                <a:spcPts val="0"/>
              </a:spcAft>
              <a:buClr>
                <a:srgbClr val="000000"/>
              </a:buClr>
              <a:buSzPts val="2400"/>
              <a:buChar char="●"/>
            </a:pPr>
            <a:r>
              <a:rPr lang="en" sz="2400">
                <a:solidFill>
                  <a:srgbClr val="000000"/>
                </a:solidFill>
              </a:rPr>
              <a:t>CBD is further refined to produce CBD distillate or isolate </a:t>
            </a:r>
            <a:endParaRPr sz="2400">
              <a:solidFill>
                <a:srgbClr val="000000"/>
              </a:solidFill>
            </a:endParaRPr>
          </a:p>
          <a:p>
            <a:pPr marL="685800" lvl="1" indent="-228600" algn="l" rtl="0">
              <a:lnSpc>
                <a:spcPct val="90000"/>
              </a:lnSpc>
              <a:spcBef>
                <a:spcPts val="500"/>
              </a:spcBef>
              <a:spcAft>
                <a:spcPts val="1600"/>
              </a:spcAft>
              <a:buClr>
                <a:srgbClr val="000000"/>
              </a:buClr>
              <a:buSzPts val="2400"/>
              <a:buChar char="○"/>
            </a:pPr>
            <a:r>
              <a:rPr lang="en" sz="2400">
                <a:solidFill>
                  <a:srgbClr val="000000"/>
                </a:solidFill>
              </a:rPr>
              <a:t>Sold or processed into finished CBD products such as oil tinctures or lotions</a:t>
            </a:r>
            <a:endParaRPr sz="2400">
              <a:solidFill>
                <a:srgbClr val="00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3"/>
        <p:cNvGrpSpPr/>
        <p:nvPr/>
      </p:nvGrpSpPr>
      <p:grpSpPr>
        <a:xfrm>
          <a:off x="0" y="0"/>
          <a:ext cx="0" cy="0"/>
          <a:chOff x="0" y="0"/>
          <a:chExt cx="0" cy="0"/>
        </a:xfrm>
      </p:grpSpPr>
      <p:sp>
        <p:nvSpPr>
          <p:cNvPr id="524" name="Google Shape;524;p73"/>
          <p:cNvSpPr/>
          <p:nvPr/>
        </p:nvSpPr>
        <p:spPr>
          <a:xfrm>
            <a:off x="252650" y="110800"/>
            <a:ext cx="5684400" cy="4923300"/>
          </a:xfrm>
          <a:prstGeom prst="rect">
            <a:avLst/>
          </a:prstGeom>
          <a:solidFill>
            <a:schemeClr val="dk1">
              <a:alpha val="14900"/>
            </a:schemeClr>
          </a:solidFill>
          <a:ln w="127000" cap="sq" cmpd="thinThick">
            <a:solidFill>
              <a:schemeClr val="dk1">
                <a:alpha val="98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5" name="Google Shape;525;p73"/>
          <p:cNvSpPr txBox="1">
            <a:spLocks noGrp="1"/>
          </p:cNvSpPr>
          <p:nvPr>
            <p:ph type="title"/>
          </p:nvPr>
        </p:nvSpPr>
        <p:spPr>
          <a:xfrm>
            <a:off x="616250" y="110799"/>
            <a:ext cx="4653600" cy="764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Calibri"/>
              <a:buNone/>
            </a:pPr>
            <a:r>
              <a:rPr lang="en" sz="3500"/>
              <a:t>CBD Extraction</a:t>
            </a:r>
            <a:endParaRPr/>
          </a:p>
        </p:txBody>
      </p:sp>
      <p:sp>
        <p:nvSpPr>
          <p:cNvPr id="526" name="Google Shape;526;p73"/>
          <p:cNvSpPr txBox="1">
            <a:spLocks noGrp="1"/>
          </p:cNvSpPr>
          <p:nvPr>
            <p:ph type="body" idx="1"/>
          </p:nvPr>
        </p:nvSpPr>
        <p:spPr>
          <a:xfrm>
            <a:off x="252650" y="725025"/>
            <a:ext cx="5629500" cy="44187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0000"/>
              </a:buClr>
              <a:buSzPts val="1600"/>
              <a:buChar char="●"/>
            </a:pPr>
            <a:r>
              <a:rPr lang="en" sz="1600">
                <a:solidFill>
                  <a:srgbClr val="000000"/>
                </a:solidFill>
              </a:rPr>
              <a:t>CO</a:t>
            </a:r>
            <a:r>
              <a:rPr lang="en" sz="1600" baseline="-25000">
                <a:solidFill>
                  <a:srgbClr val="000000"/>
                </a:solidFill>
              </a:rPr>
              <a:t>2 </a:t>
            </a:r>
            <a:r>
              <a:rPr lang="en" sz="1600">
                <a:solidFill>
                  <a:srgbClr val="000000"/>
                </a:solidFill>
              </a:rPr>
              <a:t>- uses controlled pressure and heat </a:t>
            </a:r>
            <a:endParaRPr sz="1600">
              <a:solidFill>
                <a:srgbClr val="000000"/>
              </a:solidFill>
            </a:endParaRPr>
          </a:p>
          <a:p>
            <a:pPr marL="685800" lvl="1" indent="-228600" algn="l" rtl="0">
              <a:lnSpc>
                <a:spcPct val="90000"/>
              </a:lnSpc>
              <a:spcBef>
                <a:spcPts val="500"/>
              </a:spcBef>
              <a:spcAft>
                <a:spcPts val="0"/>
              </a:spcAft>
              <a:buClr>
                <a:srgbClr val="000000"/>
              </a:buClr>
              <a:buSzPts val="1600"/>
              <a:buChar char="○"/>
            </a:pPr>
            <a:r>
              <a:rPr lang="en" sz="1600">
                <a:solidFill>
                  <a:srgbClr val="000000"/>
                </a:solidFill>
              </a:rPr>
              <a:t>Expensive equipment, steep operational learning curve</a:t>
            </a:r>
            <a:endParaRPr sz="1600">
              <a:solidFill>
                <a:srgbClr val="000000"/>
              </a:solidFill>
            </a:endParaRPr>
          </a:p>
          <a:p>
            <a:pPr marL="685800" lvl="1" indent="-228600" algn="l" rtl="0">
              <a:lnSpc>
                <a:spcPct val="90000"/>
              </a:lnSpc>
              <a:spcBef>
                <a:spcPts val="500"/>
              </a:spcBef>
              <a:spcAft>
                <a:spcPts val="0"/>
              </a:spcAft>
              <a:buClr>
                <a:srgbClr val="000000"/>
              </a:buClr>
              <a:buSzPts val="1600"/>
              <a:buChar char="○"/>
            </a:pPr>
            <a:r>
              <a:rPr lang="en" sz="1600">
                <a:solidFill>
                  <a:srgbClr val="000000"/>
                </a:solidFill>
              </a:rPr>
              <a:t>End product is safe, potent, and free of chlorophyll</a:t>
            </a:r>
            <a:endParaRPr sz="1600">
              <a:solidFill>
                <a:srgbClr val="000000"/>
              </a:solidFill>
            </a:endParaRPr>
          </a:p>
          <a:p>
            <a:pPr marL="228600" lvl="0" indent="-228600" algn="l" rtl="0">
              <a:lnSpc>
                <a:spcPct val="90000"/>
              </a:lnSpc>
              <a:spcBef>
                <a:spcPts val="1000"/>
              </a:spcBef>
              <a:spcAft>
                <a:spcPts val="0"/>
              </a:spcAft>
              <a:buClr>
                <a:srgbClr val="000000"/>
              </a:buClr>
              <a:buSzPts val="1600"/>
              <a:buChar char="●"/>
            </a:pPr>
            <a:r>
              <a:rPr lang="en" sz="1600">
                <a:solidFill>
                  <a:srgbClr val="000000"/>
                </a:solidFill>
              </a:rPr>
              <a:t>Ethanol  – addition of solvent</a:t>
            </a:r>
            <a:endParaRPr sz="1600">
              <a:solidFill>
                <a:srgbClr val="000000"/>
              </a:solidFill>
            </a:endParaRPr>
          </a:p>
          <a:p>
            <a:pPr marL="685800" lvl="1" indent="-228600" algn="l" rtl="0">
              <a:lnSpc>
                <a:spcPct val="90000"/>
              </a:lnSpc>
              <a:spcBef>
                <a:spcPts val="500"/>
              </a:spcBef>
              <a:spcAft>
                <a:spcPts val="0"/>
              </a:spcAft>
              <a:buClr>
                <a:srgbClr val="000000"/>
              </a:buClr>
              <a:buSzPts val="1600"/>
              <a:buChar char="○"/>
            </a:pPr>
            <a:r>
              <a:rPr lang="en" sz="1600">
                <a:solidFill>
                  <a:srgbClr val="000000"/>
                </a:solidFill>
              </a:rPr>
              <a:t>High-grade grain alcohol extracts cannabinoids but destroys potentially beneficial plant waxes</a:t>
            </a:r>
            <a:endParaRPr sz="1600">
              <a:solidFill>
                <a:srgbClr val="000000"/>
              </a:solidFill>
            </a:endParaRPr>
          </a:p>
          <a:p>
            <a:pPr marL="228600" lvl="0" indent="-228600" algn="l" rtl="0">
              <a:lnSpc>
                <a:spcPct val="90000"/>
              </a:lnSpc>
              <a:spcBef>
                <a:spcPts val="1000"/>
              </a:spcBef>
              <a:spcAft>
                <a:spcPts val="0"/>
              </a:spcAft>
              <a:buClr>
                <a:srgbClr val="000000"/>
              </a:buClr>
              <a:buSzPts val="1600"/>
              <a:buChar char="●"/>
            </a:pPr>
            <a:r>
              <a:rPr lang="en" sz="1600">
                <a:solidFill>
                  <a:srgbClr val="000000"/>
                </a:solidFill>
              </a:rPr>
              <a:t>Butane </a:t>
            </a:r>
            <a:endParaRPr sz="1600">
              <a:solidFill>
                <a:srgbClr val="000000"/>
              </a:solidFill>
            </a:endParaRPr>
          </a:p>
          <a:p>
            <a:pPr marL="685800" lvl="1" indent="-228600" algn="l" rtl="0">
              <a:lnSpc>
                <a:spcPct val="90000"/>
              </a:lnSpc>
              <a:spcBef>
                <a:spcPts val="500"/>
              </a:spcBef>
              <a:spcAft>
                <a:spcPts val="0"/>
              </a:spcAft>
              <a:buClr>
                <a:srgbClr val="000000"/>
              </a:buClr>
              <a:buSzPts val="1600"/>
              <a:buChar char="○"/>
            </a:pPr>
            <a:r>
              <a:rPr lang="en" sz="1600">
                <a:solidFill>
                  <a:srgbClr val="000000"/>
                </a:solidFill>
              </a:rPr>
              <a:t>Relatively low equipment and running cost but can be dangerous</a:t>
            </a:r>
            <a:endParaRPr sz="1600">
              <a:solidFill>
                <a:srgbClr val="000000"/>
              </a:solidFill>
            </a:endParaRPr>
          </a:p>
          <a:p>
            <a:pPr marL="685800" lvl="1" indent="-228600" algn="l" rtl="0">
              <a:lnSpc>
                <a:spcPct val="90000"/>
              </a:lnSpc>
              <a:spcBef>
                <a:spcPts val="500"/>
              </a:spcBef>
              <a:spcAft>
                <a:spcPts val="0"/>
              </a:spcAft>
              <a:buClr>
                <a:srgbClr val="000000"/>
              </a:buClr>
              <a:buSzPts val="1600"/>
              <a:buChar char="○"/>
            </a:pPr>
            <a:r>
              <a:rPr lang="en" sz="1600">
                <a:solidFill>
                  <a:srgbClr val="000000"/>
                </a:solidFill>
              </a:rPr>
              <a:t>Produces flavorful extracts with higher terpene content than can be achieved by CO</a:t>
            </a:r>
            <a:r>
              <a:rPr lang="en" sz="1600" baseline="-25000">
                <a:solidFill>
                  <a:srgbClr val="000000"/>
                </a:solidFill>
              </a:rPr>
              <a:t>2</a:t>
            </a:r>
            <a:r>
              <a:rPr lang="en" sz="1600">
                <a:solidFill>
                  <a:srgbClr val="000000"/>
                </a:solidFill>
              </a:rPr>
              <a:t> extraction</a:t>
            </a:r>
            <a:endParaRPr sz="1600">
              <a:solidFill>
                <a:srgbClr val="000000"/>
              </a:solidFill>
            </a:endParaRPr>
          </a:p>
          <a:p>
            <a:pPr marL="228600" lvl="0" indent="-228600" algn="l" rtl="0">
              <a:lnSpc>
                <a:spcPct val="90000"/>
              </a:lnSpc>
              <a:spcBef>
                <a:spcPts val="1000"/>
              </a:spcBef>
              <a:spcAft>
                <a:spcPts val="0"/>
              </a:spcAft>
              <a:buClr>
                <a:srgbClr val="000000"/>
              </a:buClr>
              <a:buSzPts val="1600"/>
              <a:buChar char="●"/>
            </a:pPr>
            <a:r>
              <a:rPr lang="en" sz="1600">
                <a:solidFill>
                  <a:srgbClr val="000000"/>
                </a:solidFill>
              </a:rPr>
              <a:t>Olive Oil</a:t>
            </a:r>
            <a:endParaRPr sz="1600">
              <a:solidFill>
                <a:srgbClr val="000000"/>
              </a:solidFill>
            </a:endParaRPr>
          </a:p>
          <a:p>
            <a:pPr marL="685800" lvl="1" indent="-228600" algn="l" rtl="0">
              <a:lnSpc>
                <a:spcPct val="90000"/>
              </a:lnSpc>
              <a:spcBef>
                <a:spcPts val="500"/>
              </a:spcBef>
              <a:spcAft>
                <a:spcPts val="0"/>
              </a:spcAft>
              <a:buClr>
                <a:srgbClr val="000000"/>
              </a:buClr>
              <a:buSzPts val="1600"/>
              <a:buChar char="○"/>
            </a:pPr>
            <a:r>
              <a:rPr lang="en" sz="1600">
                <a:solidFill>
                  <a:srgbClr val="000000"/>
                </a:solidFill>
              </a:rPr>
              <a:t>Can extract cannabis oils however it is perishable and should be stored in a cool, dark place</a:t>
            </a:r>
            <a:endParaRPr sz="1600">
              <a:solidFill>
                <a:srgbClr val="000000"/>
              </a:solidFill>
            </a:endParaRPr>
          </a:p>
          <a:p>
            <a:pPr marL="228600" lvl="0" indent="-127000" algn="l" rtl="0">
              <a:lnSpc>
                <a:spcPct val="90000"/>
              </a:lnSpc>
              <a:spcBef>
                <a:spcPts val="1000"/>
              </a:spcBef>
              <a:spcAft>
                <a:spcPts val="1600"/>
              </a:spcAft>
              <a:buClr>
                <a:schemeClr val="dk1"/>
              </a:buClr>
              <a:buSzPts val="1600"/>
              <a:buNone/>
            </a:pPr>
            <a:endParaRPr sz="1600"/>
          </a:p>
        </p:txBody>
      </p:sp>
      <p:pic>
        <p:nvPicPr>
          <p:cNvPr id="527" name="Google Shape;527;p7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0800000">
            <a:off x="6435911" y="110800"/>
            <a:ext cx="2561152" cy="2388224"/>
          </a:xfrm>
          <a:prstGeom prst="rect">
            <a:avLst/>
          </a:prstGeom>
          <a:noFill/>
          <a:ln>
            <a:noFill/>
          </a:ln>
        </p:spPr>
      </p:pic>
      <p:pic>
        <p:nvPicPr>
          <p:cNvPr id="528" name="Google Shape;528;p7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400000">
            <a:off x="6496498" y="2554351"/>
            <a:ext cx="2439978" cy="251952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4"/>
          <p:cNvSpPr txBox="1">
            <a:spLocks noGrp="1"/>
          </p:cNvSpPr>
          <p:nvPr>
            <p:ph type="title"/>
          </p:nvPr>
        </p:nvSpPr>
        <p:spPr>
          <a:xfrm>
            <a:off x="457200" y="387034"/>
            <a:ext cx="8229600" cy="642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
              <a:t>Full Spectrum Oil</a:t>
            </a:r>
            <a:endParaRPr/>
          </a:p>
        </p:txBody>
      </p:sp>
      <p:sp>
        <p:nvSpPr>
          <p:cNvPr id="534" name="Google Shape;534;p74"/>
          <p:cNvSpPr txBox="1">
            <a:spLocks noGrp="1"/>
          </p:cNvSpPr>
          <p:nvPr>
            <p:ph type="body" idx="1"/>
          </p:nvPr>
        </p:nvSpPr>
        <p:spPr>
          <a:xfrm>
            <a:off x="457200" y="1298838"/>
            <a:ext cx="8229600" cy="25458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000000"/>
              </a:buClr>
              <a:buSzPts val="2590"/>
              <a:buChar char="●"/>
            </a:pPr>
            <a:r>
              <a:rPr lang="en" sz="2590">
                <a:solidFill>
                  <a:srgbClr val="000000"/>
                </a:solidFill>
              </a:rPr>
              <a:t>Contains wide range of cannabinoids naturally present in hemp, like CBD, CBN, and CBL </a:t>
            </a:r>
            <a:endParaRPr sz="2590">
              <a:solidFill>
                <a:srgbClr val="000000"/>
              </a:solidFill>
            </a:endParaRPr>
          </a:p>
          <a:p>
            <a:pPr marL="228600" lvl="0" indent="-228600" algn="l" rtl="0">
              <a:lnSpc>
                <a:spcPct val="80000"/>
              </a:lnSpc>
              <a:spcBef>
                <a:spcPts val="1000"/>
              </a:spcBef>
              <a:spcAft>
                <a:spcPts val="0"/>
              </a:spcAft>
              <a:buClr>
                <a:srgbClr val="000000"/>
              </a:buClr>
              <a:buSzPts val="2590"/>
              <a:buChar char="●"/>
            </a:pPr>
            <a:r>
              <a:rPr lang="en" sz="2590">
                <a:solidFill>
                  <a:srgbClr val="000000"/>
                </a:solidFill>
              </a:rPr>
              <a:t>Also contains aromatic and beneficial terpenes </a:t>
            </a:r>
            <a:endParaRPr sz="2590">
              <a:solidFill>
                <a:srgbClr val="000000"/>
              </a:solidFill>
            </a:endParaRPr>
          </a:p>
          <a:p>
            <a:pPr marL="228600" lvl="0" indent="-228600" algn="l" rtl="0">
              <a:lnSpc>
                <a:spcPct val="80000"/>
              </a:lnSpc>
              <a:spcBef>
                <a:spcPts val="1000"/>
              </a:spcBef>
              <a:spcAft>
                <a:spcPts val="0"/>
              </a:spcAft>
              <a:buClr>
                <a:srgbClr val="000000"/>
              </a:buClr>
              <a:buSzPts val="2590"/>
              <a:buChar char="●"/>
            </a:pPr>
            <a:r>
              <a:rPr lang="en" sz="2590">
                <a:solidFill>
                  <a:srgbClr val="000000"/>
                </a:solidFill>
              </a:rPr>
              <a:t>Because there is no further refinement, full spectrum oil will also contain trace amounts of THC</a:t>
            </a:r>
            <a:endParaRPr sz="2590">
              <a:solidFill>
                <a:srgbClr val="000000"/>
              </a:solidFill>
            </a:endParaRPr>
          </a:p>
          <a:p>
            <a:pPr marL="228600" lvl="0" indent="-228600" algn="l" rtl="0">
              <a:lnSpc>
                <a:spcPct val="80000"/>
              </a:lnSpc>
              <a:spcBef>
                <a:spcPts val="1000"/>
              </a:spcBef>
              <a:spcAft>
                <a:spcPts val="0"/>
              </a:spcAft>
              <a:buClr>
                <a:srgbClr val="000000"/>
              </a:buClr>
              <a:buSzPts val="2590"/>
              <a:buChar char="●"/>
            </a:pPr>
            <a:r>
              <a:rPr lang="en" sz="2590">
                <a:solidFill>
                  <a:srgbClr val="000000"/>
                </a:solidFill>
              </a:rPr>
              <a:t>May provide a greater effect than CBD alone as all the cannabinoids have been shown to work better together in what is known as the “entourage effect”</a:t>
            </a:r>
            <a:endParaRPr sz="2590">
              <a:solidFill>
                <a:srgbClr val="000000"/>
              </a:solidFill>
            </a:endParaRPr>
          </a:p>
          <a:p>
            <a:pPr marL="228600" lvl="0" indent="-64135" algn="l" rtl="0">
              <a:lnSpc>
                <a:spcPct val="80000"/>
              </a:lnSpc>
              <a:spcBef>
                <a:spcPts val="1000"/>
              </a:spcBef>
              <a:spcAft>
                <a:spcPts val="1600"/>
              </a:spcAft>
              <a:buClr>
                <a:schemeClr val="dk1"/>
              </a:buClr>
              <a:buSzPts val="2590"/>
              <a:buNone/>
            </a:pPr>
            <a:endParaRPr sz="259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9"/>
        <p:cNvGrpSpPr/>
        <p:nvPr/>
      </p:nvGrpSpPr>
      <p:grpSpPr>
        <a:xfrm>
          <a:off x="0" y="0"/>
          <a:ext cx="0" cy="0"/>
          <a:chOff x="0" y="0"/>
          <a:chExt cx="0" cy="0"/>
        </a:xfrm>
      </p:grpSpPr>
      <p:pic>
        <p:nvPicPr>
          <p:cNvPr id="540" name="Google Shape;540;p75" descr="A picture containing indoor&#10;&#10;Description generated with very high confidenc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8"/>
            <a:ext cx="6858000" cy="5143493"/>
          </a:xfrm>
          <a:prstGeom prst="rect">
            <a:avLst/>
          </a:prstGeom>
          <a:noFill/>
          <a:ln>
            <a:noFill/>
          </a:ln>
        </p:spPr>
      </p:pic>
      <p:sp>
        <p:nvSpPr>
          <p:cNvPr id="541" name="Google Shape;541;p75"/>
          <p:cNvSpPr/>
          <p:nvPr/>
        </p:nvSpPr>
        <p:spPr>
          <a:xfrm flipH="1">
            <a:off x="0" y="1340600"/>
            <a:ext cx="4705750" cy="3802900"/>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74900"/>
            </a:schemeClr>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42" name="Google Shape;542;p75"/>
          <p:cNvSpPr txBox="1">
            <a:spLocks noGrp="1"/>
          </p:cNvSpPr>
          <p:nvPr>
            <p:ph type="title"/>
          </p:nvPr>
        </p:nvSpPr>
        <p:spPr>
          <a:xfrm>
            <a:off x="624200" y="1787901"/>
            <a:ext cx="3165000" cy="947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150"/>
              <a:buFont typeface="Calibri"/>
              <a:buNone/>
            </a:pPr>
            <a:r>
              <a:rPr lang="en" sz="3150"/>
              <a:t>Further processing steps</a:t>
            </a:r>
            <a:endParaRPr/>
          </a:p>
        </p:txBody>
      </p:sp>
      <p:cxnSp>
        <p:nvCxnSpPr>
          <p:cNvPr id="543" name="Google Shape;543;p75"/>
          <p:cNvCxnSpPr/>
          <p:nvPr/>
        </p:nvCxnSpPr>
        <p:spPr>
          <a:xfrm>
            <a:off x="1855840" y="3006010"/>
            <a:ext cx="701700" cy="0"/>
          </a:xfrm>
          <a:prstGeom prst="straightConnector1">
            <a:avLst/>
          </a:prstGeom>
          <a:noFill/>
          <a:ln w="25400" cap="sq" cmpd="sng">
            <a:solidFill>
              <a:srgbClr val="262626"/>
            </a:solidFill>
            <a:prstDash val="solid"/>
            <a:bevel/>
            <a:headEnd type="none" w="sm" len="sm"/>
            <a:tailEnd type="none" w="sm" len="sm"/>
          </a:ln>
        </p:spPr>
      </p:cxnSp>
      <p:sp>
        <p:nvSpPr>
          <p:cNvPr id="544" name="Google Shape;544;p75"/>
          <p:cNvSpPr txBox="1">
            <a:spLocks noGrp="1"/>
          </p:cNvSpPr>
          <p:nvPr>
            <p:ph type="body" idx="1"/>
          </p:nvPr>
        </p:nvSpPr>
        <p:spPr>
          <a:xfrm>
            <a:off x="786100" y="3187323"/>
            <a:ext cx="3444900" cy="1768500"/>
          </a:xfrm>
          <a:prstGeom prst="rect">
            <a:avLst/>
          </a:prstGeom>
          <a:noFill/>
          <a:ln>
            <a:noFill/>
          </a:ln>
        </p:spPr>
        <p:txBody>
          <a:bodyPr spcFirstLastPara="1" wrap="square" lIns="91425" tIns="45700" rIns="91425" bIns="45700" anchor="ctr" anchorCtr="0">
            <a:noAutofit/>
          </a:bodyPr>
          <a:lstStyle/>
          <a:p>
            <a:pPr marL="228600" lvl="0" indent="-255587" algn="l" rtl="0">
              <a:lnSpc>
                <a:spcPct val="90000"/>
              </a:lnSpc>
              <a:spcBef>
                <a:spcPts val="0"/>
              </a:spcBef>
              <a:spcAft>
                <a:spcPts val="0"/>
              </a:spcAft>
              <a:buClr>
                <a:srgbClr val="000000"/>
              </a:buClr>
              <a:buSzPts val="2000"/>
              <a:buChar char="●"/>
            </a:pPr>
            <a:r>
              <a:rPr lang="en" sz="2000">
                <a:solidFill>
                  <a:srgbClr val="000000"/>
                </a:solidFill>
              </a:rPr>
              <a:t>Dewaxing</a:t>
            </a:r>
            <a:endParaRPr sz="2000">
              <a:solidFill>
                <a:srgbClr val="000000"/>
              </a:solidFill>
            </a:endParaRPr>
          </a:p>
          <a:p>
            <a:pPr marL="228600" lvl="0" indent="-255587" algn="l" rtl="0">
              <a:lnSpc>
                <a:spcPct val="90000"/>
              </a:lnSpc>
              <a:spcBef>
                <a:spcPts val="1000"/>
              </a:spcBef>
              <a:spcAft>
                <a:spcPts val="0"/>
              </a:spcAft>
              <a:buClr>
                <a:srgbClr val="000000"/>
              </a:buClr>
              <a:buSzPts val="2000"/>
              <a:buChar char="●"/>
            </a:pPr>
            <a:r>
              <a:rPr lang="en" sz="2000">
                <a:solidFill>
                  <a:srgbClr val="000000"/>
                </a:solidFill>
              </a:rPr>
              <a:t>Filtration</a:t>
            </a:r>
            <a:endParaRPr sz="2000">
              <a:solidFill>
                <a:srgbClr val="000000"/>
              </a:solidFill>
            </a:endParaRPr>
          </a:p>
          <a:p>
            <a:pPr marL="228600" lvl="0" indent="-255587" algn="l" rtl="0">
              <a:lnSpc>
                <a:spcPct val="90000"/>
              </a:lnSpc>
              <a:spcBef>
                <a:spcPts val="1000"/>
              </a:spcBef>
              <a:spcAft>
                <a:spcPts val="0"/>
              </a:spcAft>
              <a:buClr>
                <a:srgbClr val="000000"/>
              </a:buClr>
              <a:buSzPts val="2000"/>
              <a:buChar char="●"/>
            </a:pPr>
            <a:r>
              <a:rPr lang="en" sz="2000">
                <a:solidFill>
                  <a:srgbClr val="000000"/>
                </a:solidFill>
              </a:rPr>
              <a:t>Solvent removal</a:t>
            </a:r>
            <a:endParaRPr sz="2000">
              <a:solidFill>
                <a:srgbClr val="000000"/>
              </a:solidFill>
            </a:endParaRPr>
          </a:p>
          <a:p>
            <a:pPr marL="228600" lvl="0" indent="-255587" algn="l" rtl="0">
              <a:lnSpc>
                <a:spcPct val="90000"/>
              </a:lnSpc>
              <a:spcBef>
                <a:spcPts val="1000"/>
              </a:spcBef>
              <a:spcAft>
                <a:spcPts val="0"/>
              </a:spcAft>
              <a:buClr>
                <a:srgbClr val="000000"/>
              </a:buClr>
              <a:buSzPts val="2000"/>
              <a:buChar char="●"/>
            </a:pPr>
            <a:r>
              <a:rPr lang="en" sz="2000">
                <a:solidFill>
                  <a:srgbClr val="000000"/>
                </a:solidFill>
              </a:rPr>
              <a:t>Distillation</a:t>
            </a:r>
            <a:endParaRPr sz="2000">
              <a:solidFill>
                <a:srgbClr val="000000"/>
              </a:solidFill>
            </a:endParaRPr>
          </a:p>
          <a:p>
            <a:pPr marL="228600" lvl="0" indent="-255587" algn="l" rtl="0">
              <a:lnSpc>
                <a:spcPct val="90000"/>
              </a:lnSpc>
              <a:spcBef>
                <a:spcPts val="1000"/>
              </a:spcBef>
              <a:spcAft>
                <a:spcPts val="1600"/>
              </a:spcAft>
              <a:buClr>
                <a:srgbClr val="000000"/>
              </a:buClr>
              <a:buSzPts val="2000"/>
              <a:buChar char="●"/>
            </a:pPr>
            <a:r>
              <a:rPr lang="en" sz="2000">
                <a:solidFill>
                  <a:srgbClr val="000000"/>
                </a:solidFill>
              </a:rPr>
              <a:t>Isolation</a:t>
            </a:r>
            <a:endParaRPr sz="2000">
              <a:solidFill>
                <a:srgbClr val="0000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76"/>
          <p:cNvSpPr txBox="1">
            <a:spLocks noGrp="1"/>
          </p:cNvSpPr>
          <p:nvPr>
            <p:ph type="title"/>
          </p:nvPr>
        </p:nvSpPr>
        <p:spPr>
          <a:xfrm>
            <a:off x="457200" y="154484"/>
            <a:ext cx="8229600" cy="642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
              <a:t>CBD Distillate</a:t>
            </a:r>
            <a:endParaRPr/>
          </a:p>
        </p:txBody>
      </p:sp>
      <p:sp>
        <p:nvSpPr>
          <p:cNvPr id="551" name="Google Shape;551;p76"/>
          <p:cNvSpPr txBox="1">
            <a:spLocks noGrp="1"/>
          </p:cNvSpPr>
          <p:nvPr>
            <p:ph type="body" idx="1"/>
          </p:nvPr>
        </p:nvSpPr>
        <p:spPr>
          <a:xfrm>
            <a:off x="457200" y="900113"/>
            <a:ext cx="8229600" cy="2545800"/>
          </a:xfrm>
          <a:prstGeom prst="rect">
            <a:avLst/>
          </a:prstGeom>
          <a:noFill/>
          <a:ln>
            <a:noFill/>
          </a:ln>
        </p:spPr>
        <p:txBody>
          <a:bodyPr spcFirstLastPara="1" wrap="square" lIns="91425" tIns="45700" rIns="91425" bIns="45700" anchor="t" anchorCtr="0">
            <a:noAutofit/>
          </a:bodyPr>
          <a:lstStyle/>
          <a:p>
            <a:pPr marL="228600" lvl="0" indent="-203200" algn="l" rtl="0">
              <a:lnSpc>
                <a:spcPct val="90000"/>
              </a:lnSpc>
              <a:spcBef>
                <a:spcPts val="0"/>
              </a:spcBef>
              <a:spcAft>
                <a:spcPts val="0"/>
              </a:spcAft>
              <a:buClr>
                <a:srgbClr val="000000"/>
              </a:buClr>
              <a:buSzPts val="2400"/>
              <a:buChar char="●"/>
            </a:pPr>
            <a:r>
              <a:rPr lang="en" sz="2400">
                <a:solidFill>
                  <a:srgbClr val="000000"/>
                </a:solidFill>
              </a:rPr>
              <a:t>Further processed compounds from full spectrum oil (crude)</a:t>
            </a:r>
            <a:endParaRPr sz="2400">
              <a:solidFill>
                <a:srgbClr val="000000"/>
              </a:solidFill>
            </a:endParaRPr>
          </a:p>
          <a:p>
            <a:pPr marL="228600" lvl="0" indent="-50800" algn="l" rtl="0">
              <a:lnSpc>
                <a:spcPct val="90000"/>
              </a:lnSpc>
              <a:spcBef>
                <a:spcPts val="1000"/>
              </a:spcBef>
              <a:spcAft>
                <a:spcPts val="0"/>
              </a:spcAft>
              <a:buClr>
                <a:schemeClr val="dk1"/>
              </a:buClr>
              <a:buSzPts val="2800"/>
              <a:buNone/>
            </a:pPr>
            <a:endParaRPr sz="2400">
              <a:solidFill>
                <a:srgbClr val="000000"/>
              </a:solidFill>
            </a:endParaRPr>
          </a:p>
          <a:p>
            <a:pPr marL="228600" lvl="0" indent="-203200" algn="l" rtl="0">
              <a:lnSpc>
                <a:spcPct val="90000"/>
              </a:lnSpc>
              <a:spcBef>
                <a:spcPts val="1000"/>
              </a:spcBef>
              <a:spcAft>
                <a:spcPts val="0"/>
              </a:spcAft>
              <a:buClr>
                <a:srgbClr val="000000"/>
              </a:buClr>
              <a:buSzPts val="2400"/>
              <a:buChar char="●"/>
            </a:pPr>
            <a:r>
              <a:rPr lang="en" sz="2400">
                <a:solidFill>
                  <a:srgbClr val="000000"/>
                </a:solidFill>
              </a:rPr>
              <a:t>Distillate typically contains around 80% CBD, includes minor cannabinoids, terpenes and other plants oils and extracts</a:t>
            </a:r>
            <a:endParaRPr sz="2400">
              <a:solidFill>
                <a:srgbClr val="000000"/>
              </a:solidFill>
            </a:endParaRPr>
          </a:p>
          <a:p>
            <a:pPr marL="742950" lvl="1" indent="-323850" algn="l" rtl="0">
              <a:lnSpc>
                <a:spcPct val="90000"/>
              </a:lnSpc>
              <a:spcBef>
                <a:spcPts val="1000"/>
              </a:spcBef>
              <a:spcAft>
                <a:spcPts val="0"/>
              </a:spcAft>
              <a:buClr>
                <a:srgbClr val="000000"/>
              </a:buClr>
              <a:buSzPts val="2400"/>
              <a:buChar char="○"/>
            </a:pPr>
            <a:r>
              <a:rPr lang="en" sz="2400">
                <a:solidFill>
                  <a:srgbClr val="000000"/>
                </a:solidFill>
              </a:rPr>
              <a:t>because distillate still contains other cannabinoids and terpenes often considered a broad spectrum product</a:t>
            </a:r>
            <a:endParaRPr sz="2400">
              <a:solidFill>
                <a:srgbClr val="000000"/>
              </a:solidFill>
            </a:endParaRPr>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1600"/>
              </a:spcAft>
              <a:buClr>
                <a:schemeClr val="dk1"/>
              </a:buClr>
              <a:buSzPts val="28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3" descr="http://www.hempfarm.org/Archives/1938PMArticle2.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892317" y="790179"/>
            <a:ext cx="2858691" cy="4048125"/>
          </a:xfrm>
          <a:prstGeom prst="rect">
            <a:avLst/>
          </a:prstGeom>
          <a:noFill/>
          <a:ln>
            <a:noFill/>
          </a:ln>
        </p:spPr>
      </p:pic>
      <p:sp>
        <p:nvSpPr>
          <p:cNvPr id="127" name="Google Shape;127;p23"/>
          <p:cNvSpPr txBox="1"/>
          <p:nvPr/>
        </p:nvSpPr>
        <p:spPr>
          <a:xfrm>
            <a:off x="604839" y="4122724"/>
            <a:ext cx="3852900" cy="71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Times New Roman"/>
                <a:ea typeface="Times New Roman"/>
                <a:cs typeface="Times New Roman"/>
                <a:sym typeface="Times New Roman"/>
              </a:rPr>
              <a:t>400,000 acres 1942 to 45</a:t>
            </a:r>
            <a:endParaRPr/>
          </a:p>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Times New Roman"/>
                <a:ea typeface="Times New Roman"/>
                <a:cs typeface="Times New Roman"/>
                <a:sym typeface="Times New Roman"/>
              </a:rPr>
              <a:t> </a:t>
            </a:r>
            <a:endParaRPr/>
          </a:p>
        </p:txBody>
      </p:sp>
      <p:pic>
        <p:nvPicPr>
          <p:cNvPr id="128" name="Google Shape;128;p23" descr="http://www.pararev.com/wp-content/uploads/2014/06/growhempforthewar.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04839" y="207903"/>
            <a:ext cx="2797571" cy="3619312"/>
          </a:xfrm>
          <a:prstGeom prst="rect">
            <a:avLst/>
          </a:prstGeom>
          <a:noFill/>
          <a:ln>
            <a:noFill/>
          </a:ln>
        </p:spPr>
      </p:pic>
      <p:sp>
        <p:nvSpPr>
          <p:cNvPr id="129" name="Google Shape;129;p23"/>
          <p:cNvSpPr txBox="1"/>
          <p:nvPr/>
        </p:nvSpPr>
        <p:spPr>
          <a:xfrm>
            <a:off x="4892317" y="190015"/>
            <a:ext cx="3902100" cy="6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0" i="1" u="none" strike="noStrike" cap="none">
                <a:solidFill>
                  <a:schemeClr val="dk1"/>
                </a:solidFill>
                <a:latin typeface="Times New Roman"/>
                <a:ea typeface="Times New Roman"/>
                <a:cs typeface="Times New Roman"/>
                <a:sym typeface="Times New Roman"/>
              </a:rPr>
              <a:t>Popular Mechanics</a:t>
            </a:r>
            <a:r>
              <a:rPr lang="en" sz="2800" b="0" i="0" u="none" strike="noStrike" cap="none">
                <a:solidFill>
                  <a:schemeClr val="dk1"/>
                </a:solidFill>
                <a:latin typeface="Times New Roman"/>
                <a:ea typeface="Times New Roman"/>
                <a:cs typeface="Times New Roman"/>
                <a:sym typeface="Times New Roman"/>
              </a:rPr>
              <a:t>, 1938</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7"/>
          <p:cNvSpPr txBox="1">
            <a:spLocks noGrp="1"/>
          </p:cNvSpPr>
          <p:nvPr>
            <p:ph type="title"/>
          </p:nvPr>
        </p:nvSpPr>
        <p:spPr>
          <a:xfrm>
            <a:off x="457200" y="154484"/>
            <a:ext cx="8229600" cy="642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
              <a:t>CBD Isolate</a:t>
            </a:r>
            <a:endParaRPr/>
          </a:p>
        </p:txBody>
      </p:sp>
      <p:sp>
        <p:nvSpPr>
          <p:cNvPr id="557" name="Google Shape;557;p77"/>
          <p:cNvSpPr txBox="1">
            <a:spLocks noGrp="1"/>
          </p:cNvSpPr>
          <p:nvPr>
            <p:ph type="body" idx="1"/>
          </p:nvPr>
        </p:nvSpPr>
        <p:spPr>
          <a:xfrm>
            <a:off x="628650" y="957575"/>
            <a:ext cx="7886700" cy="3513300"/>
          </a:xfrm>
          <a:prstGeom prst="rect">
            <a:avLst/>
          </a:prstGeom>
          <a:noFill/>
          <a:ln>
            <a:noFill/>
          </a:ln>
        </p:spPr>
        <p:txBody>
          <a:bodyPr spcFirstLastPara="1" wrap="square" lIns="91425" tIns="45700" rIns="91425" bIns="45700" anchor="t" anchorCtr="0">
            <a:noAutofit/>
          </a:bodyPr>
          <a:lstStyle/>
          <a:p>
            <a:pPr marL="228600" lvl="0" indent="-203200" algn="l" rtl="0">
              <a:lnSpc>
                <a:spcPct val="90000"/>
              </a:lnSpc>
              <a:spcBef>
                <a:spcPts val="0"/>
              </a:spcBef>
              <a:spcAft>
                <a:spcPts val="0"/>
              </a:spcAft>
              <a:buClr>
                <a:srgbClr val="000000"/>
              </a:buClr>
              <a:buSzPts val="2400"/>
              <a:buChar char="●"/>
            </a:pPr>
            <a:r>
              <a:rPr lang="en" sz="2400">
                <a:solidFill>
                  <a:srgbClr val="000000"/>
                </a:solidFill>
              </a:rPr>
              <a:t>Further refined product from distillate</a:t>
            </a:r>
            <a:endParaRPr sz="2400">
              <a:solidFill>
                <a:srgbClr val="000000"/>
              </a:solidFill>
            </a:endParaRPr>
          </a:p>
          <a:p>
            <a:pPr marL="685800" lvl="1" indent="-228600" algn="l" rtl="0">
              <a:lnSpc>
                <a:spcPct val="90000"/>
              </a:lnSpc>
              <a:spcBef>
                <a:spcPts val="500"/>
              </a:spcBef>
              <a:spcAft>
                <a:spcPts val="1600"/>
              </a:spcAft>
              <a:buClr>
                <a:srgbClr val="000000"/>
              </a:buClr>
              <a:buSzPts val="2400"/>
              <a:buChar char="○"/>
            </a:pPr>
            <a:r>
              <a:rPr lang="en" sz="2400">
                <a:solidFill>
                  <a:srgbClr val="000000"/>
                </a:solidFill>
              </a:rPr>
              <a:t>purified cannabidiol white, granular, crystals comprising up to 99.5% or more of CBD</a:t>
            </a:r>
            <a:endParaRPr sz="2400">
              <a:solidFill>
                <a:srgbClr val="000000"/>
              </a:solidFill>
            </a:endParaRPr>
          </a:p>
        </p:txBody>
      </p:sp>
      <p:pic>
        <p:nvPicPr>
          <p:cNvPr id="558" name="Google Shape;558;p77" descr="A picture containing cup, indoor, table&#10;&#10;Description generated with high confidence"/>
          <p:cNvPicPr preferRelativeResize="0"/>
          <p:nvPr/>
        </p:nvPicPr>
        <p:blipFill rotWithShape="1">
          <a:blip r:embed="rId3" cstate="email">
            <a:alphaModFix/>
            <a:extLst>
              <a:ext uri="{28A0092B-C50C-407E-A947-70E740481C1C}">
                <a14:useLocalDpi xmlns:a14="http://schemas.microsoft.com/office/drawing/2010/main"/>
              </a:ext>
            </a:extLst>
          </a:blip>
          <a:srcRect l="-989"/>
          <a:stretch/>
        </p:blipFill>
        <p:spPr>
          <a:xfrm>
            <a:off x="1984701" y="2434950"/>
            <a:ext cx="4850400" cy="2137925"/>
          </a:xfrm>
          <a:prstGeom prst="rect">
            <a:avLst/>
          </a:prstGeom>
          <a:noFill/>
          <a:ln>
            <a:noFill/>
          </a:ln>
        </p:spPr>
      </p:pic>
      <p:sp>
        <p:nvSpPr>
          <p:cNvPr id="559" name="Google Shape;559;p77"/>
          <p:cNvSpPr txBox="1"/>
          <p:nvPr/>
        </p:nvSpPr>
        <p:spPr>
          <a:xfrm>
            <a:off x="2479735" y="4480075"/>
            <a:ext cx="36777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b="0" i="0" u="none" strike="noStrike" cap="none">
                <a:solidFill>
                  <a:schemeClr val="dk1"/>
                </a:solidFill>
                <a:latin typeface="Calibri"/>
                <a:ea typeface="Calibri"/>
                <a:cs typeface="Calibri"/>
                <a:sym typeface="Calibri"/>
              </a:rPr>
              <a:t>Crude -&gt; Distillate -&gt; Isolate</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8"/>
          <p:cNvSpPr txBox="1">
            <a:spLocks noGrp="1"/>
          </p:cNvSpPr>
          <p:nvPr>
            <p:ph type="title"/>
          </p:nvPr>
        </p:nvSpPr>
        <p:spPr>
          <a:xfrm>
            <a:off x="457200" y="154484"/>
            <a:ext cx="8229600" cy="642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
              <a:t>Toll Processing agreements</a:t>
            </a:r>
            <a:endParaRPr/>
          </a:p>
        </p:txBody>
      </p:sp>
      <p:sp>
        <p:nvSpPr>
          <p:cNvPr id="565" name="Google Shape;565;p78"/>
          <p:cNvSpPr txBox="1">
            <a:spLocks noGrp="1"/>
          </p:cNvSpPr>
          <p:nvPr>
            <p:ph type="body" idx="1"/>
          </p:nvPr>
        </p:nvSpPr>
        <p:spPr>
          <a:xfrm>
            <a:off x="457200" y="900113"/>
            <a:ext cx="8229600" cy="2545800"/>
          </a:xfrm>
          <a:prstGeom prst="rect">
            <a:avLst/>
          </a:prstGeom>
          <a:noFill/>
          <a:ln>
            <a:noFill/>
          </a:ln>
        </p:spPr>
        <p:txBody>
          <a:bodyPr spcFirstLastPara="1" wrap="square" lIns="91425" tIns="45700" rIns="91425" bIns="45700" anchor="t" anchorCtr="0">
            <a:noAutofit/>
          </a:bodyPr>
          <a:lstStyle/>
          <a:p>
            <a:pPr marL="228600" lvl="0" indent="-203200" algn="l" rtl="0">
              <a:lnSpc>
                <a:spcPct val="90000"/>
              </a:lnSpc>
              <a:spcBef>
                <a:spcPts val="0"/>
              </a:spcBef>
              <a:spcAft>
                <a:spcPts val="0"/>
              </a:spcAft>
              <a:buClr>
                <a:srgbClr val="000000"/>
              </a:buClr>
              <a:buSzPts val="2400"/>
              <a:buChar char="●"/>
            </a:pPr>
            <a:r>
              <a:rPr lang="en" sz="2400">
                <a:solidFill>
                  <a:srgbClr val="000000"/>
                </a:solidFill>
              </a:rPr>
              <a:t>Growers sell to processors</a:t>
            </a:r>
            <a:endParaRPr sz="2400">
              <a:solidFill>
                <a:srgbClr val="000000"/>
              </a:solidFill>
            </a:endParaRPr>
          </a:p>
          <a:p>
            <a:pPr marL="228600" lvl="0" indent="-203200" algn="l" rtl="0">
              <a:lnSpc>
                <a:spcPct val="90000"/>
              </a:lnSpc>
              <a:spcBef>
                <a:spcPts val="1000"/>
              </a:spcBef>
              <a:spcAft>
                <a:spcPts val="0"/>
              </a:spcAft>
              <a:buClr>
                <a:srgbClr val="000000"/>
              </a:buClr>
              <a:buSzPts val="2400"/>
              <a:buChar char="●"/>
            </a:pPr>
            <a:r>
              <a:rPr lang="en" sz="2400">
                <a:solidFill>
                  <a:srgbClr val="000000"/>
                </a:solidFill>
              </a:rPr>
              <a:t>Growers pay processors and get products back</a:t>
            </a:r>
            <a:endParaRPr sz="2400">
              <a:solidFill>
                <a:srgbClr val="000000"/>
              </a:solidFill>
            </a:endParaRPr>
          </a:p>
          <a:p>
            <a:pPr marL="228600" lvl="0" indent="-203200" algn="l" rtl="0">
              <a:lnSpc>
                <a:spcPct val="90000"/>
              </a:lnSpc>
              <a:spcBef>
                <a:spcPts val="1000"/>
              </a:spcBef>
              <a:spcAft>
                <a:spcPts val="0"/>
              </a:spcAft>
              <a:buClr>
                <a:srgbClr val="000000"/>
              </a:buClr>
              <a:buSzPts val="2400"/>
              <a:buChar char="●"/>
            </a:pPr>
            <a:r>
              <a:rPr lang="en" sz="2400">
                <a:solidFill>
                  <a:srgbClr val="000000"/>
                </a:solidFill>
              </a:rPr>
              <a:t>Processing CBD split contract </a:t>
            </a:r>
            <a:endParaRPr sz="2400">
              <a:solidFill>
                <a:srgbClr val="000000"/>
              </a:solidFill>
            </a:endParaRPr>
          </a:p>
          <a:p>
            <a:pPr marL="685800" lvl="1" indent="-228600" algn="l" rtl="0">
              <a:lnSpc>
                <a:spcPct val="90000"/>
              </a:lnSpc>
              <a:spcBef>
                <a:spcPts val="500"/>
              </a:spcBef>
              <a:spcAft>
                <a:spcPts val="1600"/>
              </a:spcAft>
              <a:buClr>
                <a:srgbClr val="000000"/>
              </a:buClr>
              <a:buSzPts val="2400"/>
              <a:buChar char="○"/>
            </a:pPr>
            <a:r>
              <a:rPr lang="en" sz="2400">
                <a:solidFill>
                  <a:srgbClr val="000000"/>
                </a:solidFill>
              </a:rPr>
              <a:t>split of 50:50 (or some other agreed upon amount) where processor extracts and returns half of your sample and keeps the other half as payment for the processing services</a:t>
            </a:r>
            <a:endParaRPr sz="2400">
              <a:solidFill>
                <a:srgbClr val="00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9"/>
          <p:cNvSpPr txBox="1">
            <a:spLocks noGrp="1"/>
          </p:cNvSpPr>
          <p:nvPr>
            <p:ph type="ctrTitle"/>
          </p:nvPr>
        </p:nvSpPr>
        <p:spPr>
          <a:xfrm>
            <a:off x="244150" y="348775"/>
            <a:ext cx="6039600" cy="2223000"/>
          </a:xfrm>
          <a:prstGeom prst="rect">
            <a:avLst/>
          </a:prstGeom>
          <a:solidFill>
            <a:srgbClr val="FFFFFF">
              <a:alpha val="55870"/>
            </a:srgbClr>
          </a:solidFill>
        </p:spPr>
        <p:txBody>
          <a:bodyPr spcFirstLastPara="1" wrap="square" lIns="91425" tIns="91425" rIns="91425" bIns="91425" anchor="b" anchorCtr="0">
            <a:noAutofit/>
          </a:bodyPr>
          <a:lstStyle/>
          <a:p>
            <a:pPr marL="0" lvl="0" indent="0" algn="ctr" rtl="0">
              <a:spcBef>
                <a:spcPts val="0"/>
              </a:spcBef>
              <a:spcAft>
                <a:spcPts val="0"/>
              </a:spcAft>
              <a:buNone/>
            </a:pPr>
            <a:r>
              <a:rPr lang="en"/>
              <a:t>Marketing and Quality Control</a:t>
            </a:r>
            <a:endParaRPr sz="3000"/>
          </a:p>
        </p:txBody>
      </p:sp>
      <p:sp>
        <p:nvSpPr>
          <p:cNvPr id="571" name="Google Shape;571;p79"/>
          <p:cNvSpPr txBox="1">
            <a:spLocks noGrp="1"/>
          </p:cNvSpPr>
          <p:nvPr>
            <p:ph type="subTitle" idx="1"/>
          </p:nvPr>
        </p:nvSpPr>
        <p:spPr>
          <a:xfrm>
            <a:off x="0" y="2981475"/>
            <a:ext cx="6250200" cy="1995600"/>
          </a:xfrm>
          <a:prstGeom prst="rect">
            <a:avLst/>
          </a:prstGeom>
          <a:solidFill>
            <a:srgbClr val="FFFFFF">
              <a:alpha val="5587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000000"/>
                </a:solidFill>
              </a:rPr>
              <a:t>101 reasons to get a contract</a:t>
            </a:r>
            <a:endParaRPr sz="3000">
              <a:solidFill>
                <a:srgbClr val="000000"/>
              </a:solidFill>
            </a:endParaRPr>
          </a:p>
        </p:txBody>
      </p:sp>
      <p:pic>
        <p:nvPicPr>
          <p:cNvPr id="572" name="Google Shape;572;p7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250244" y="0"/>
            <a:ext cx="2893762" cy="51435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Markets Overview</a:t>
            </a:r>
            <a:endParaRPr/>
          </a:p>
        </p:txBody>
      </p:sp>
      <p:sp>
        <p:nvSpPr>
          <p:cNvPr id="578" name="Google Shape;578;p80"/>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Biomass &gt; extraction</a:t>
            </a:r>
            <a:endParaRPr/>
          </a:p>
          <a:p>
            <a:pPr marL="914400" lvl="1" indent="-317500" algn="l" rtl="0">
              <a:spcBef>
                <a:spcPts val="0"/>
              </a:spcBef>
              <a:spcAft>
                <a:spcPts val="0"/>
              </a:spcAft>
              <a:buSzPts val="1400"/>
              <a:buChar char="○"/>
            </a:pPr>
            <a:r>
              <a:rPr lang="en"/>
              <a:t>Tincture</a:t>
            </a:r>
            <a:endParaRPr/>
          </a:p>
          <a:p>
            <a:pPr marL="914400" lvl="1" indent="-317500" algn="l" rtl="0">
              <a:spcBef>
                <a:spcPts val="0"/>
              </a:spcBef>
              <a:spcAft>
                <a:spcPts val="0"/>
              </a:spcAft>
              <a:buSzPts val="1400"/>
              <a:buChar char="○"/>
            </a:pPr>
            <a:r>
              <a:rPr lang="en"/>
              <a:t>Supplements</a:t>
            </a:r>
            <a:endParaRPr/>
          </a:p>
          <a:p>
            <a:pPr marL="914400" lvl="1" indent="-317500" algn="l" rtl="0">
              <a:spcBef>
                <a:spcPts val="0"/>
              </a:spcBef>
              <a:spcAft>
                <a:spcPts val="0"/>
              </a:spcAft>
              <a:buSzPts val="1400"/>
              <a:buChar char="○"/>
            </a:pPr>
            <a:r>
              <a:rPr lang="en"/>
              <a:t>Oils/salves/lotions</a:t>
            </a:r>
            <a:endParaRPr/>
          </a:p>
          <a:p>
            <a:pPr marL="457200" lvl="0" indent="-342900" algn="l" rtl="0">
              <a:spcBef>
                <a:spcPts val="0"/>
              </a:spcBef>
              <a:spcAft>
                <a:spcPts val="0"/>
              </a:spcAft>
              <a:buSzPts val="1800"/>
              <a:buChar char="●"/>
            </a:pPr>
            <a:r>
              <a:rPr lang="en"/>
              <a:t>Smokable flower / “Boutique”</a:t>
            </a:r>
            <a:endParaRPr/>
          </a:p>
          <a:p>
            <a:pPr marL="914400" lvl="1" indent="-317500" algn="l" rtl="0">
              <a:spcBef>
                <a:spcPts val="0"/>
              </a:spcBef>
              <a:spcAft>
                <a:spcPts val="0"/>
              </a:spcAft>
              <a:buSzPts val="1400"/>
              <a:buChar char="○"/>
            </a:pPr>
            <a:r>
              <a:rPr lang="en"/>
              <a:t>Trimmed flower</a:t>
            </a:r>
            <a:endParaRPr/>
          </a:p>
          <a:p>
            <a:pPr marL="914400" lvl="1" indent="-317500" algn="l" rtl="0">
              <a:spcBef>
                <a:spcPts val="0"/>
              </a:spcBef>
              <a:spcAft>
                <a:spcPts val="0"/>
              </a:spcAft>
              <a:buSzPts val="1400"/>
              <a:buChar char="○"/>
            </a:pPr>
            <a:r>
              <a:rPr lang="en"/>
              <a:t>Pre-rolled ‘joints’</a:t>
            </a:r>
            <a:endParaRPr/>
          </a:p>
          <a:p>
            <a:pPr marL="914400" lvl="1" indent="-317500" algn="l" rtl="0">
              <a:spcBef>
                <a:spcPts val="0"/>
              </a:spcBef>
              <a:spcAft>
                <a:spcPts val="0"/>
              </a:spcAft>
              <a:buSzPts val="1400"/>
              <a:buChar char="○"/>
            </a:pPr>
            <a:r>
              <a:rPr lang="en"/>
              <a:t>‘Hemparettes’ / pre-rolled cigarettes</a:t>
            </a:r>
            <a:endParaRPr/>
          </a:p>
          <a:p>
            <a:pPr marL="457200" lvl="0" indent="-342900" algn="l" rtl="0">
              <a:spcBef>
                <a:spcPts val="0"/>
              </a:spcBef>
              <a:spcAft>
                <a:spcPts val="0"/>
              </a:spcAft>
              <a:buSzPts val="1800"/>
              <a:buChar char="●"/>
            </a:pPr>
            <a:r>
              <a:rPr lang="en"/>
              <a:t>Smokable flower is an agricultural product = less regulation</a:t>
            </a:r>
            <a:endParaRPr/>
          </a:p>
          <a:p>
            <a:pPr marL="457200" lvl="0" indent="-342900" algn="l" rtl="0">
              <a:spcBef>
                <a:spcPts val="0"/>
              </a:spcBef>
              <a:spcAft>
                <a:spcPts val="0"/>
              </a:spcAft>
              <a:buSzPts val="1800"/>
              <a:buChar char="●"/>
            </a:pPr>
            <a:r>
              <a:rPr lang="en"/>
              <a:t>Cosmetics 2nd least regulation</a:t>
            </a:r>
            <a:endParaRPr/>
          </a:p>
          <a:p>
            <a:pPr marL="457200" lvl="0" indent="-342900" algn="l" rtl="0">
              <a:spcBef>
                <a:spcPts val="0"/>
              </a:spcBef>
              <a:spcAft>
                <a:spcPts val="0"/>
              </a:spcAft>
              <a:buSzPts val="1800"/>
              <a:buChar char="●"/>
            </a:pPr>
            <a:r>
              <a:rPr lang="en"/>
              <a:t>Tinctures/supplements gray area</a:t>
            </a:r>
            <a:endParaRPr/>
          </a:p>
          <a:p>
            <a:pPr marL="457200" lvl="0" indent="-342900" algn="l" rtl="0">
              <a:spcBef>
                <a:spcPts val="0"/>
              </a:spcBef>
              <a:spcAft>
                <a:spcPts val="0"/>
              </a:spcAft>
              <a:buSzPts val="1800"/>
              <a:buChar char="●"/>
            </a:pPr>
            <a:r>
              <a:rPr lang="en"/>
              <a:t>Food/’edibles’ are illegal</a:t>
            </a:r>
            <a:endParaRPr/>
          </a:p>
          <a:p>
            <a:pPr marL="914400" lvl="1" indent="-317500" algn="l" rtl="0">
              <a:spcBef>
                <a:spcPts val="0"/>
              </a:spcBef>
              <a:spcAft>
                <a:spcPts val="0"/>
              </a:spcAft>
              <a:buSzPts val="1400"/>
              <a:buChar char="○"/>
            </a:pPr>
            <a:r>
              <a:rPr lang="en"/>
              <a:t>CBD is adulterant</a:t>
            </a:r>
            <a:endParaRPr/>
          </a:p>
        </p:txBody>
      </p:sp>
      <p:pic>
        <p:nvPicPr>
          <p:cNvPr id="579" name="Google Shape;579;p8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455525" y="0"/>
            <a:ext cx="2688475" cy="1867000"/>
          </a:xfrm>
          <a:prstGeom prst="rect">
            <a:avLst/>
          </a:prstGeom>
          <a:noFill/>
          <a:ln>
            <a:noFill/>
          </a:ln>
        </p:spPr>
      </p:pic>
      <p:sp>
        <p:nvSpPr>
          <p:cNvPr id="580" name="Google Shape;580;p80"/>
          <p:cNvSpPr txBox="1"/>
          <p:nvPr/>
        </p:nvSpPr>
        <p:spPr>
          <a:xfrm>
            <a:off x="6455525" y="1647400"/>
            <a:ext cx="3249900" cy="21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Amsterdam Organics</a:t>
            </a:r>
            <a:endParaRPr sz="1000"/>
          </a:p>
        </p:txBody>
      </p:sp>
      <p:pic>
        <p:nvPicPr>
          <p:cNvPr id="581" name="Google Shape;581;p8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355025" y="-48575"/>
            <a:ext cx="2100501" cy="2100501"/>
          </a:xfrm>
          <a:prstGeom prst="rect">
            <a:avLst/>
          </a:prstGeom>
          <a:noFill/>
          <a:ln>
            <a:noFill/>
          </a:ln>
        </p:spPr>
      </p:pic>
      <p:pic>
        <p:nvPicPr>
          <p:cNvPr id="582" name="Google Shape;582;p8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161549" y="2051925"/>
            <a:ext cx="3670750" cy="302077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Market Projections</a:t>
            </a:r>
            <a:endParaRPr/>
          </a:p>
        </p:txBody>
      </p:sp>
      <p:sp>
        <p:nvSpPr>
          <p:cNvPr id="588" name="Google Shape;588;p8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2015 - US hemp-based product sales totaled $573 million</a:t>
            </a:r>
            <a:endParaRPr/>
          </a:p>
          <a:p>
            <a:pPr marL="457200" lvl="0" indent="-342900" algn="l" rtl="0">
              <a:spcBef>
                <a:spcPts val="0"/>
              </a:spcBef>
              <a:spcAft>
                <a:spcPts val="0"/>
              </a:spcAft>
              <a:buSzPts val="1800"/>
              <a:buChar char="●"/>
            </a:pPr>
            <a:r>
              <a:rPr lang="en"/>
              <a:t>2016 - sales grew to $688 million</a:t>
            </a:r>
            <a:endParaRPr/>
          </a:p>
          <a:p>
            <a:pPr marL="457200" lvl="0" indent="-342900" algn="l" rtl="0">
              <a:spcBef>
                <a:spcPts val="0"/>
              </a:spcBef>
              <a:spcAft>
                <a:spcPts val="0"/>
              </a:spcAft>
              <a:buSzPts val="1800"/>
              <a:buChar char="●"/>
            </a:pPr>
            <a:r>
              <a:rPr lang="en"/>
              <a:t>2017 - sales reached $820 million </a:t>
            </a:r>
            <a:endParaRPr/>
          </a:p>
          <a:p>
            <a:pPr marL="457200" lvl="0" indent="-342900" algn="l" rtl="0">
              <a:spcBef>
                <a:spcPts val="0"/>
              </a:spcBef>
              <a:spcAft>
                <a:spcPts val="0"/>
              </a:spcAft>
              <a:buSzPts val="1800"/>
              <a:buChar char="●"/>
            </a:pPr>
            <a:r>
              <a:rPr lang="en"/>
              <a:t>2018 – sales reach $1.1 billion</a:t>
            </a:r>
            <a:endParaRPr/>
          </a:p>
          <a:p>
            <a:pPr marL="457200" lvl="0" indent="-342900" algn="l" rtl="0">
              <a:spcBef>
                <a:spcPts val="0"/>
              </a:spcBef>
              <a:spcAft>
                <a:spcPts val="0"/>
              </a:spcAft>
              <a:buSzPts val="1800"/>
              <a:buChar char="●"/>
            </a:pPr>
            <a:r>
              <a:rPr lang="en"/>
              <a:t>2019 - ???</a:t>
            </a:r>
            <a:endParaRPr/>
          </a:p>
          <a:p>
            <a:pPr marL="457200" lvl="0" indent="-342900" algn="l" rtl="0">
              <a:spcBef>
                <a:spcPts val="0"/>
              </a:spcBef>
              <a:spcAft>
                <a:spcPts val="0"/>
              </a:spcAft>
              <a:buSzPts val="1800"/>
              <a:buChar char="●"/>
            </a:pPr>
            <a:r>
              <a:rPr lang="en"/>
              <a:t>Include food products, industrial applications, fiber products, and CBD </a:t>
            </a:r>
            <a:endParaRPr/>
          </a:p>
          <a:p>
            <a:pPr marL="457200" lvl="0" indent="-342900" algn="l" rtl="0">
              <a:spcBef>
                <a:spcPts val="0"/>
              </a:spcBef>
              <a:spcAft>
                <a:spcPts val="0"/>
              </a:spcAft>
              <a:buSzPts val="1800"/>
              <a:buChar char="●"/>
            </a:pPr>
            <a:r>
              <a:rPr lang="en"/>
              <a:t>Brightfield Group projects $20B+ CBD market</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Many have unsold product from last year</a:t>
            </a:r>
            <a:endParaRPr/>
          </a:p>
          <a:p>
            <a:pPr marL="457200" lvl="0" indent="-342900" algn="l" rtl="0">
              <a:spcBef>
                <a:spcPts val="0"/>
              </a:spcBef>
              <a:spcAft>
                <a:spcPts val="0"/>
              </a:spcAft>
              <a:buSzPts val="1800"/>
              <a:buChar char="●"/>
            </a:pPr>
            <a:r>
              <a:rPr lang="en"/>
              <a:t>The market is anyone’s guess</a:t>
            </a:r>
            <a:endParaRPr/>
          </a:p>
          <a:p>
            <a:pPr marL="457200" lvl="0" indent="-342900" algn="l" rtl="0">
              <a:spcBef>
                <a:spcPts val="0"/>
              </a:spcBef>
              <a:spcAft>
                <a:spcPts val="0"/>
              </a:spcAft>
              <a:buSzPts val="1800"/>
              <a:buChar char="●"/>
            </a:pPr>
            <a:r>
              <a:rPr lang="en"/>
              <a:t>Look out for results of a survey coming soon from UW-Extension</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82"/>
          <p:cNvSpPr txBox="1">
            <a:spLocks noGrp="1"/>
          </p:cNvSpPr>
          <p:nvPr>
            <p:ph type="ctrTitle"/>
          </p:nvPr>
        </p:nvSpPr>
        <p:spPr>
          <a:xfrm>
            <a:off x="244150" y="348775"/>
            <a:ext cx="6039600" cy="2223000"/>
          </a:xfrm>
          <a:prstGeom prst="rect">
            <a:avLst/>
          </a:prstGeom>
          <a:solidFill>
            <a:srgbClr val="FFFFFF">
              <a:alpha val="55870"/>
            </a:srgbClr>
          </a:solidFill>
        </p:spPr>
        <p:txBody>
          <a:bodyPr spcFirstLastPara="1" wrap="square" lIns="91425" tIns="91425" rIns="91425" bIns="91425" anchor="b" anchorCtr="0">
            <a:noAutofit/>
          </a:bodyPr>
          <a:lstStyle/>
          <a:p>
            <a:pPr marL="0" lvl="0" indent="0" algn="ctr" rtl="0">
              <a:spcBef>
                <a:spcPts val="0"/>
              </a:spcBef>
              <a:spcAft>
                <a:spcPts val="0"/>
              </a:spcAft>
              <a:buNone/>
            </a:pPr>
            <a:r>
              <a:rPr lang="en"/>
              <a:t>Grain and Fiber Hemp</a:t>
            </a:r>
            <a:endParaRPr sz="3000"/>
          </a:p>
        </p:txBody>
      </p:sp>
      <p:sp>
        <p:nvSpPr>
          <p:cNvPr id="594" name="Google Shape;594;p82"/>
          <p:cNvSpPr txBox="1">
            <a:spLocks noGrp="1"/>
          </p:cNvSpPr>
          <p:nvPr>
            <p:ph type="subTitle" idx="1"/>
          </p:nvPr>
        </p:nvSpPr>
        <p:spPr>
          <a:xfrm>
            <a:off x="0" y="2981475"/>
            <a:ext cx="6250200" cy="1995600"/>
          </a:xfrm>
          <a:prstGeom prst="rect">
            <a:avLst/>
          </a:prstGeom>
          <a:solidFill>
            <a:srgbClr val="FFFFFF">
              <a:alpha val="55870"/>
            </a:srgbClr>
          </a:solidFill>
        </p:spPr>
        <p:txBody>
          <a:bodyPr spcFirstLastPara="1" wrap="square" lIns="91425" tIns="91425" rIns="91425" bIns="91425" anchor="t" anchorCtr="0">
            <a:noAutofit/>
          </a:bodyPr>
          <a:lstStyle/>
          <a:p>
            <a:pPr marL="0" lvl="0" indent="0" algn="ctr" rtl="0">
              <a:spcBef>
                <a:spcPts val="0"/>
              </a:spcBef>
              <a:spcAft>
                <a:spcPts val="0"/>
              </a:spcAft>
              <a:buNone/>
            </a:pPr>
            <a:endParaRPr sz="3000">
              <a:solidFill>
                <a:srgbClr val="000000"/>
              </a:solidFill>
            </a:endParaRPr>
          </a:p>
        </p:txBody>
      </p:sp>
      <p:pic>
        <p:nvPicPr>
          <p:cNvPr id="595" name="Google Shape;595;p8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250244" y="0"/>
            <a:ext cx="2893762" cy="51435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83"/>
          <p:cNvPicPr preferRelativeResize="0"/>
          <p:nvPr/>
        </p:nvPicPr>
        <p:blipFill>
          <a:blip r:embed="rId3">
            <a:alphaModFix/>
          </a:blip>
          <a:stretch>
            <a:fillRect/>
          </a:stretch>
        </p:blipFill>
        <p:spPr>
          <a:xfrm>
            <a:off x="1104900" y="1443750"/>
            <a:ext cx="6934200" cy="3000375"/>
          </a:xfrm>
          <a:prstGeom prst="rect">
            <a:avLst/>
          </a:prstGeom>
          <a:noFill/>
          <a:ln>
            <a:noFill/>
          </a:ln>
        </p:spPr>
      </p:pic>
      <p:sp>
        <p:nvSpPr>
          <p:cNvPr id="601" name="Google Shape;601;p83"/>
          <p:cNvSpPr txBox="1"/>
          <p:nvPr/>
        </p:nvSpPr>
        <p:spPr>
          <a:xfrm>
            <a:off x="944250" y="4356500"/>
            <a:ext cx="7255500" cy="3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hlink"/>
                </a:solidFill>
                <a:hlinkClick r:id="rId4"/>
              </a:rPr>
              <a:t>https://static.producer.com/wp-content/uploads/2017/02/22_4col_FILE-PHOTO-RKA072815_HEMP_PLOT31.jpg</a:t>
            </a:r>
            <a:endParaRPr/>
          </a:p>
        </p:txBody>
      </p:sp>
      <p:sp>
        <p:nvSpPr>
          <p:cNvPr id="602" name="Google Shape;602;p83"/>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Plant grain at your own risk</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84"/>
          <p:cNvSpPr txBox="1">
            <a:spLocks noGrp="1"/>
          </p:cNvSpPr>
          <p:nvPr>
            <p:ph type="title"/>
          </p:nvPr>
        </p:nvSpPr>
        <p:spPr>
          <a:xfrm>
            <a:off x="240450" y="110388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UW cultivar and nitrogen research</a:t>
            </a:r>
            <a:endParaRPr sz="2400"/>
          </a:p>
        </p:txBody>
      </p:sp>
      <p:sp>
        <p:nvSpPr>
          <p:cNvPr id="608" name="Google Shape;608;p84"/>
          <p:cNvSpPr txBox="1">
            <a:spLocks noGrp="1"/>
          </p:cNvSpPr>
          <p:nvPr>
            <p:ph type="body" idx="1"/>
          </p:nvPr>
        </p:nvSpPr>
        <p:spPr>
          <a:xfrm>
            <a:off x="311700" y="3127425"/>
            <a:ext cx="8520600" cy="1441500"/>
          </a:xfrm>
          <a:prstGeom prst="rect">
            <a:avLst/>
          </a:prstGeom>
        </p:spPr>
        <p:txBody>
          <a:bodyPr spcFirstLastPara="1" wrap="square" lIns="91425" tIns="91425" rIns="91425" bIns="91425" anchor="t" anchorCtr="0">
            <a:noAutofit/>
          </a:bodyPr>
          <a:lstStyle/>
          <a:p>
            <a:pPr marL="215900" lvl="0" indent="-209550" algn="l" rtl="0">
              <a:lnSpc>
                <a:spcPct val="80000"/>
              </a:lnSpc>
              <a:spcBef>
                <a:spcPts val="800"/>
              </a:spcBef>
              <a:spcAft>
                <a:spcPts val="0"/>
              </a:spcAft>
              <a:buClr>
                <a:srgbClr val="000000"/>
              </a:buClr>
              <a:buSzPts val="1900"/>
              <a:buChar char="●"/>
            </a:pPr>
            <a:r>
              <a:rPr lang="en" sz="1900">
                <a:solidFill>
                  <a:srgbClr val="000000"/>
                </a:solidFill>
              </a:rPr>
              <a:t>Planted on 7.5” row spacing at ½ inch, </a:t>
            </a:r>
            <a:r>
              <a:rPr lang="en" sz="1700">
                <a:solidFill>
                  <a:srgbClr val="000000"/>
                </a:solidFill>
              </a:rPr>
              <a:t>Arlington and Chippewa Falls (previous: soybean)</a:t>
            </a:r>
            <a:endParaRPr sz="800">
              <a:solidFill>
                <a:srgbClr val="000000"/>
              </a:solidFill>
            </a:endParaRPr>
          </a:p>
          <a:p>
            <a:pPr marL="215900" lvl="0" indent="-209550" algn="l" rtl="0">
              <a:lnSpc>
                <a:spcPct val="80000"/>
              </a:lnSpc>
              <a:spcBef>
                <a:spcPts val="1600"/>
              </a:spcBef>
              <a:spcAft>
                <a:spcPts val="0"/>
              </a:spcAft>
              <a:buClr>
                <a:srgbClr val="000000"/>
              </a:buClr>
              <a:buSzPts val="2100"/>
              <a:buChar char="●"/>
            </a:pPr>
            <a:r>
              <a:rPr lang="en">
                <a:solidFill>
                  <a:srgbClr val="000000"/>
                </a:solidFill>
              </a:rPr>
              <a:t>Planted June 6</a:t>
            </a:r>
            <a:r>
              <a:rPr lang="en" baseline="30000">
                <a:solidFill>
                  <a:srgbClr val="000000"/>
                </a:solidFill>
              </a:rPr>
              <a:t>th</a:t>
            </a:r>
            <a:r>
              <a:rPr lang="en">
                <a:solidFill>
                  <a:srgbClr val="000000"/>
                </a:solidFill>
              </a:rPr>
              <a:t> (Arlington) and June 11</a:t>
            </a:r>
            <a:r>
              <a:rPr lang="en" baseline="30000">
                <a:solidFill>
                  <a:srgbClr val="000000"/>
                </a:solidFill>
              </a:rPr>
              <a:t>th</a:t>
            </a:r>
            <a:r>
              <a:rPr lang="en">
                <a:solidFill>
                  <a:srgbClr val="000000"/>
                </a:solidFill>
              </a:rPr>
              <a:t> (Chippewa Falls), Harvested</a:t>
            </a:r>
            <a:r>
              <a:rPr lang="en" sz="800">
                <a:solidFill>
                  <a:srgbClr val="000000"/>
                </a:solidFill>
              </a:rPr>
              <a:t> </a:t>
            </a:r>
            <a:r>
              <a:rPr lang="en">
                <a:solidFill>
                  <a:srgbClr val="000000"/>
                </a:solidFill>
              </a:rPr>
              <a:t>September 9</a:t>
            </a:r>
            <a:r>
              <a:rPr lang="en" baseline="30000">
                <a:solidFill>
                  <a:srgbClr val="000000"/>
                </a:solidFill>
              </a:rPr>
              <a:t>th</a:t>
            </a:r>
            <a:r>
              <a:rPr lang="en">
                <a:solidFill>
                  <a:srgbClr val="000000"/>
                </a:solidFill>
              </a:rPr>
              <a:t>, 16</a:t>
            </a:r>
            <a:r>
              <a:rPr lang="en" baseline="30000">
                <a:solidFill>
                  <a:srgbClr val="000000"/>
                </a:solidFill>
              </a:rPr>
              <a:t>th</a:t>
            </a:r>
            <a:r>
              <a:rPr lang="en">
                <a:solidFill>
                  <a:srgbClr val="000000"/>
                </a:solidFill>
              </a:rPr>
              <a:t> (Arlington) and 13</a:t>
            </a:r>
            <a:r>
              <a:rPr lang="en" baseline="30000">
                <a:solidFill>
                  <a:srgbClr val="000000"/>
                </a:solidFill>
              </a:rPr>
              <a:t>th </a:t>
            </a:r>
            <a:r>
              <a:rPr lang="en">
                <a:solidFill>
                  <a:srgbClr val="000000"/>
                </a:solidFill>
              </a:rPr>
              <a:t>(Chippewa Falls)</a:t>
            </a:r>
            <a:endParaRPr>
              <a:solidFill>
                <a:srgbClr val="000000"/>
              </a:solidFill>
            </a:endParaRPr>
          </a:p>
          <a:p>
            <a:pPr marL="342900" lvl="0" indent="0" algn="l" rtl="0">
              <a:lnSpc>
                <a:spcPct val="80000"/>
              </a:lnSpc>
              <a:spcBef>
                <a:spcPts val="800"/>
              </a:spcBef>
              <a:spcAft>
                <a:spcPts val="1600"/>
              </a:spcAft>
              <a:buNone/>
            </a:pPr>
            <a:endParaRPr sz="1700">
              <a:latin typeface="Georgia"/>
              <a:ea typeface="Georgia"/>
              <a:cs typeface="Georgia"/>
              <a:sym typeface="Georgia"/>
            </a:endParaRPr>
          </a:p>
        </p:txBody>
      </p:sp>
      <p:graphicFrame>
        <p:nvGraphicFramePr>
          <p:cNvPr id="609" name="Google Shape;609;p84"/>
          <p:cNvGraphicFramePr/>
          <p:nvPr/>
        </p:nvGraphicFramePr>
        <p:xfrm>
          <a:off x="577064" y="1818842"/>
          <a:ext cx="3000000" cy="3000000"/>
        </p:xfrm>
        <a:graphic>
          <a:graphicData uri="http://schemas.openxmlformats.org/drawingml/2006/table">
            <a:tbl>
              <a:tblPr firstRow="1" bandRow="1">
                <a:noFill/>
                <a:tableStyleId>{0440A726-20AF-4844-9DEB-A433D837DB57}</a:tableStyleId>
              </a:tblPr>
              <a:tblGrid>
                <a:gridCol w="941025">
                  <a:extLst>
                    <a:ext uri="{9D8B030D-6E8A-4147-A177-3AD203B41FA5}">
                      <a16:colId xmlns:a16="http://schemas.microsoft.com/office/drawing/2014/main" val="20000"/>
                    </a:ext>
                  </a:extLst>
                </a:gridCol>
                <a:gridCol w="2019575">
                  <a:extLst>
                    <a:ext uri="{9D8B030D-6E8A-4147-A177-3AD203B41FA5}">
                      <a16:colId xmlns:a16="http://schemas.microsoft.com/office/drawing/2014/main" val="20001"/>
                    </a:ext>
                  </a:extLst>
                </a:gridCol>
                <a:gridCol w="2027450">
                  <a:extLst>
                    <a:ext uri="{9D8B030D-6E8A-4147-A177-3AD203B41FA5}">
                      <a16:colId xmlns:a16="http://schemas.microsoft.com/office/drawing/2014/main" val="20002"/>
                    </a:ext>
                  </a:extLst>
                </a:gridCol>
              </a:tblGrid>
              <a:tr h="416975">
                <a:tc>
                  <a:txBody>
                    <a:bodyPr/>
                    <a:lstStyle/>
                    <a:p>
                      <a:pPr marL="0" marR="0" lvl="0" indent="0" algn="ctr" rtl="0">
                        <a:spcBef>
                          <a:spcPts val="0"/>
                        </a:spcBef>
                        <a:spcAft>
                          <a:spcPts val="0"/>
                        </a:spcAft>
                        <a:buNone/>
                      </a:pPr>
                      <a:r>
                        <a:rPr lang="en" sz="1500" u="none" strike="noStrike" cap="none"/>
                        <a:t>Variety</a:t>
                      </a:r>
                      <a:endParaRPr sz="1100"/>
                    </a:p>
                  </a:txBody>
                  <a:tcPr marL="68600" marR="68600" marT="34300" marB="34300" anchor="ctr">
                    <a:solidFill>
                      <a:srgbClr val="3A3838"/>
                    </a:solidFill>
                  </a:tcPr>
                </a:tc>
                <a:tc>
                  <a:txBody>
                    <a:bodyPr/>
                    <a:lstStyle/>
                    <a:p>
                      <a:pPr marL="0" marR="0" lvl="0" indent="0" algn="ctr" rtl="0">
                        <a:spcBef>
                          <a:spcPts val="0"/>
                        </a:spcBef>
                        <a:spcAft>
                          <a:spcPts val="0"/>
                        </a:spcAft>
                        <a:buNone/>
                      </a:pPr>
                      <a:r>
                        <a:rPr lang="en" sz="1500" u="none" strike="noStrike" cap="none"/>
                        <a:t>Seeding Rate (lb/acre)</a:t>
                      </a:r>
                      <a:endParaRPr sz="1100"/>
                    </a:p>
                  </a:txBody>
                  <a:tcPr marL="68600" marR="68600" marT="34300" marB="34300" anchor="ctr">
                    <a:solidFill>
                      <a:srgbClr val="3A3838"/>
                    </a:solidFill>
                  </a:tcPr>
                </a:tc>
                <a:tc>
                  <a:txBody>
                    <a:bodyPr/>
                    <a:lstStyle/>
                    <a:p>
                      <a:pPr marL="0" marR="0" lvl="0" indent="0" algn="ctr" rtl="0">
                        <a:spcBef>
                          <a:spcPts val="0"/>
                        </a:spcBef>
                        <a:spcAft>
                          <a:spcPts val="0"/>
                        </a:spcAft>
                        <a:buNone/>
                      </a:pPr>
                      <a:r>
                        <a:rPr lang="en" sz="1500" u="none" strike="noStrike" cap="none"/>
                        <a:t>Nitrogen Rate (lb/acre)</a:t>
                      </a:r>
                      <a:endParaRPr sz="1100"/>
                    </a:p>
                  </a:txBody>
                  <a:tcPr marL="68600" marR="68600" marT="34300" marB="34300" anchor="ctr">
                    <a:solidFill>
                      <a:srgbClr val="3A3838"/>
                    </a:solidFill>
                  </a:tcPr>
                </a:tc>
                <a:extLst>
                  <a:ext uri="{0D108BD9-81ED-4DB2-BD59-A6C34878D82A}">
                    <a16:rowId xmlns:a16="http://schemas.microsoft.com/office/drawing/2014/main" val="10000"/>
                  </a:ext>
                </a:extLst>
              </a:tr>
              <a:tr h="241400">
                <a:tc>
                  <a:txBody>
                    <a:bodyPr/>
                    <a:lstStyle/>
                    <a:p>
                      <a:pPr marL="0" marR="0" lvl="0" indent="0" algn="l" rtl="0">
                        <a:spcBef>
                          <a:spcPts val="0"/>
                        </a:spcBef>
                        <a:spcAft>
                          <a:spcPts val="0"/>
                        </a:spcAft>
                        <a:buNone/>
                      </a:pPr>
                      <a:r>
                        <a:rPr lang="en" sz="1500" b="0" u="none" strike="noStrike" cap="none"/>
                        <a:t>X-59</a:t>
                      </a:r>
                      <a:endParaRPr sz="1100"/>
                    </a:p>
                  </a:txBody>
                  <a:tcPr marL="68600" marR="68600" marT="34300" marB="34300"/>
                </a:tc>
                <a:tc>
                  <a:txBody>
                    <a:bodyPr/>
                    <a:lstStyle/>
                    <a:p>
                      <a:pPr marL="0" marR="0" lvl="0" indent="0" algn="ctr" rtl="0">
                        <a:spcBef>
                          <a:spcPts val="0"/>
                        </a:spcBef>
                        <a:spcAft>
                          <a:spcPts val="0"/>
                        </a:spcAft>
                        <a:buNone/>
                      </a:pPr>
                      <a:r>
                        <a:rPr lang="en" sz="1500"/>
                        <a:t>20</a:t>
                      </a:r>
                      <a:endParaRPr sz="1100"/>
                    </a:p>
                  </a:txBody>
                  <a:tcPr marL="68600" marR="68600" marT="34300" marB="34300" anchor="ctr"/>
                </a:tc>
                <a:tc>
                  <a:txBody>
                    <a:bodyPr/>
                    <a:lstStyle/>
                    <a:p>
                      <a:pPr marL="0" marR="0" lvl="0" indent="0" algn="ctr" rtl="0">
                        <a:spcBef>
                          <a:spcPts val="0"/>
                        </a:spcBef>
                        <a:spcAft>
                          <a:spcPts val="0"/>
                        </a:spcAft>
                        <a:buNone/>
                      </a:pPr>
                      <a:r>
                        <a:rPr lang="en" sz="1500"/>
                        <a:t>0</a:t>
                      </a:r>
                      <a:endParaRPr sz="1100"/>
                    </a:p>
                  </a:txBody>
                  <a:tcPr marL="68600" marR="68600" marT="34300" marB="34300" anchor="ctr"/>
                </a:tc>
                <a:extLst>
                  <a:ext uri="{0D108BD9-81ED-4DB2-BD59-A6C34878D82A}">
                    <a16:rowId xmlns:a16="http://schemas.microsoft.com/office/drawing/2014/main" val="10001"/>
                  </a:ext>
                </a:extLst>
              </a:tr>
              <a:tr h="241400">
                <a:tc>
                  <a:txBody>
                    <a:bodyPr/>
                    <a:lstStyle/>
                    <a:p>
                      <a:pPr marL="0" marR="0" lvl="0" indent="0" algn="l" rtl="0">
                        <a:spcBef>
                          <a:spcPts val="0"/>
                        </a:spcBef>
                        <a:spcAft>
                          <a:spcPts val="0"/>
                        </a:spcAft>
                        <a:buNone/>
                      </a:pPr>
                      <a:r>
                        <a:rPr lang="en" sz="1500" b="0"/>
                        <a:t>CRS-1</a:t>
                      </a:r>
                      <a:endParaRPr sz="1100"/>
                    </a:p>
                  </a:txBody>
                  <a:tcPr marL="68600" marR="68600" marT="34300" marB="34300"/>
                </a:tc>
                <a:tc>
                  <a:txBody>
                    <a:bodyPr/>
                    <a:lstStyle/>
                    <a:p>
                      <a:pPr marL="0" marR="0" lvl="0" indent="0" algn="ctr" rtl="0">
                        <a:spcBef>
                          <a:spcPts val="0"/>
                        </a:spcBef>
                        <a:spcAft>
                          <a:spcPts val="0"/>
                        </a:spcAft>
                        <a:buNone/>
                      </a:pPr>
                      <a:r>
                        <a:rPr lang="en" sz="1500"/>
                        <a:t>30</a:t>
                      </a:r>
                      <a:endParaRPr sz="1100"/>
                    </a:p>
                  </a:txBody>
                  <a:tcPr marL="68600" marR="68600" marT="34300" marB="34300" anchor="ctr"/>
                </a:tc>
                <a:tc>
                  <a:txBody>
                    <a:bodyPr/>
                    <a:lstStyle/>
                    <a:p>
                      <a:pPr marL="0" marR="0" lvl="0" indent="0" algn="ctr" rtl="0">
                        <a:spcBef>
                          <a:spcPts val="0"/>
                        </a:spcBef>
                        <a:spcAft>
                          <a:spcPts val="0"/>
                        </a:spcAft>
                        <a:buNone/>
                      </a:pPr>
                      <a:r>
                        <a:rPr lang="en" sz="1500"/>
                        <a:t>60</a:t>
                      </a:r>
                      <a:endParaRPr sz="1100"/>
                    </a:p>
                  </a:txBody>
                  <a:tcPr marL="68600" marR="68600" marT="34300" marB="34300" anchor="ctr"/>
                </a:tc>
                <a:extLst>
                  <a:ext uri="{0D108BD9-81ED-4DB2-BD59-A6C34878D82A}">
                    <a16:rowId xmlns:a16="http://schemas.microsoft.com/office/drawing/2014/main" val="10002"/>
                  </a:ext>
                </a:extLst>
              </a:tr>
              <a:tr h="241400">
                <a:tc>
                  <a:txBody>
                    <a:bodyPr/>
                    <a:lstStyle/>
                    <a:p>
                      <a:pPr marL="0" marR="0" lvl="0" indent="0" algn="l" rtl="0">
                        <a:spcBef>
                          <a:spcPts val="0"/>
                        </a:spcBef>
                        <a:spcAft>
                          <a:spcPts val="0"/>
                        </a:spcAft>
                        <a:buNone/>
                      </a:pPr>
                      <a:endParaRPr sz="1500" b="1"/>
                    </a:p>
                  </a:txBody>
                  <a:tcPr marL="68600" marR="68600" marT="34300" marB="34300"/>
                </a:tc>
                <a:tc>
                  <a:txBody>
                    <a:bodyPr/>
                    <a:lstStyle/>
                    <a:p>
                      <a:pPr marL="0" marR="0" lvl="0" indent="0" algn="ctr" rtl="0">
                        <a:spcBef>
                          <a:spcPts val="0"/>
                        </a:spcBef>
                        <a:spcAft>
                          <a:spcPts val="0"/>
                        </a:spcAft>
                        <a:buNone/>
                      </a:pPr>
                      <a:r>
                        <a:rPr lang="en" sz="1500"/>
                        <a:t>40</a:t>
                      </a:r>
                      <a:endParaRPr sz="1100"/>
                    </a:p>
                  </a:txBody>
                  <a:tcPr marL="68600" marR="68600" marT="34300" marB="34300" anchor="ctr"/>
                </a:tc>
                <a:tc>
                  <a:txBody>
                    <a:bodyPr/>
                    <a:lstStyle/>
                    <a:p>
                      <a:pPr marL="0" marR="0" lvl="0" indent="0" algn="ctr" rtl="0">
                        <a:spcBef>
                          <a:spcPts val="0"/>
                        </a:spcBef>
                        <a:spcAft>
                          <a:spcPts val="0"/>
                        </a:spcAft>
                        <a:buNone/>
                      </a:pPr>
                      <a:r>
                        <a:rPr lang="en" sz="1500"/>
                        <a:t>120</a:t>
                      </a:r>
                      <a:endParaRPr sz="1100"/>
                    </a:p>
                  </a:txBody>
                  <a:tcPr marL="68600" marR="68600" marT="34300" marB="34300" anchor="ctr"/>
                </a:tc>
                <a:extLst>
                  <a:ext uri="{0D108BD9-81ED-4DB2-BD59-A6C34878D82A}">
                    <a16:rowId xmlns:a16="http://schemas.microsoft.com/office/drawing/2014/main" val="10003"/>
                  </a:ext>
                </a:extLst>
              </a:tr>
            </a:tbl>
          </a:graphicData>
        </a:graphic>
      </p:graphicFrame>
      <p:sp>
        <p:nvSpPr>
          <p:cNvPr id="610" name="Google Shape;610;p84"/>
          <p:cNvSpPr txBox="1"/>
          <p:nvPr/>
        </p:nvSpPr>
        <p:spPr>
          <a:xfrm>
            <a:off x="1747350" y="263600"/>
            <a:ext cx="5506800" cy="47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Potential for grain and fiber hemp</a:t>
            </a:r>
            <a:endParaRPr sz="28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graphicFrame>
        <p:nvGraphicFramePr>
          <p:cNvPr id="615" name="Google Shape;615;p85"/>
          <p:cNvGraphicFramePr/>
          <p:nvPr/>
        </p:nvGraphicFramePr>
        <p:xfrm>
          <a:off x="1032982" y="146068"/>
          <a:ext cx="3000000" cy="3000000"/>
        </p:xfrm>
        <a:graphic>
          <a:graphicData uri="http://schemas.openxmlformats.org/drawingml/2006/table">
            <a:tbl>
              <a:tblPr firstRow="1" bandRow="1">
                <a:noFill/>
                <a:tableStyleId>{0440A726-20AF-4844-9DEB-A433D837DB57}</a:tableStyleId>
              </a:tblPr>
              <a:tblGrid>
                <a:gridCol w="948125">
                  <a:extLst>
                    <a:ext uri="{9D8B030D-6E8A-4147-A177-3AD203B41FA5}">
                      <a16:colId xmlns:a16="http://schemas.microsoft.com/office/drawing/2014/main" val="20000"/>
                    </a:ext>
                  </a:extLst>
                </a:gridCol>
                <a:gridCol w="809850">
                  <a:extLst>
                    <a:ext uri="{9D8B030D-6E8A-4147-A177-3AD203B41FA5}">
                      <a16:colId xmlns:a16="http://schemas.microsoft.com/office/drawing/2014/main" val="20001"/>
                    </a:ext>
                  </a:extLst>
                </a:gridCol>
                <a:gridCol w="498525">
                  <a:extLst>
                    <a:ext uri="{9D8B030D-6E8A-4147-A177-3AD203B41FA5}">
                      <a16:colId xmlns:a16="http://schemas.microsoft.com/office/drawing/2014/main" val="20002"/>
                    </a:ext>
                  </a:extLst>
                </a:gridCol>
                <a:gridCol w="654275">
                  <a:extLst>
                    <a:ext uri="{9D8B030D-6E8A-4147-A177-3AD203B41FA5}">
                      <a16:colId xmlns:a16="http://schemas.microsoft.com/office/drawing/2014/main" val="20003"/>
                    </a:ext>
                  </a:extLst>
                </a:gridCol>
                <a:gridCol w="783650">
                  <a:extLst>
                    <a:ext uri="{9D8B030D-6E8A-4147-A177-3AD203B41FA5}">
                      <a16:colId xmlns:a16="http://schemas.microsoft.com/office/drawing/2014/main" val="20004"/>
                    </a:ext>
                  </a:extLst>
                </a:gridCol>
                <a:gridCol w="793925">
                  <a:extLst>
                    <a:ext uri="{9D8B030D-6E8A-4147-A177-3AD203B41FA5}">
                      <a16:colId xmlns:a16="http://schemas.microsoft.com/office/drawing/2014/main" val="20005"/>
                    </a:ext>
                  </a:extLst>
                </a:gridCol>
                <a:gridCol w="2011900">
                  <a:extLst>
                    <a:ext uri="{9D8B030D-6E8A-4147-A177-3AD203B41FA5}">
                      <a16:colId xmlns:a16="http://schemas.microsoft.com/office/drawing/2014/main" val="20006"/>
                    </a:ext>
                  </a:extLst>
                </a:gridCol>
              </a:tblGrid>
              <a:tr h="407400">
                <a:tc>
                  <a:txBody>
                    <a:bodyPr/>
                    <a:lstStyle/>
                    <a:p>
                      <a:pPr marL="0" marR="0" lvl="0" indent="0" algn="ctr" rtl="0">
                        <a:spcBef>
                          <a:spcPts val="0"/>
                        </a:spcBef>
                        <a:spcAft>
                          <a:spcPts val="0"/>
                        </a:spcAft>
                        <a:buNone/>
                      </a:pPr>
                      <a:r>
                        <a:rPr lang="en" sz="1100"/>
                        <a:t>Variety</a:t>
                      </a:r>
                      <a:endParaRPr sz="1100"/>
                    </a:p>
                  </a:txBody>
                  <a:tcPr marL="68600" marR="68600" marT="34300" marB="34300" anchor="ctr">
                    <a:solidFill>
                      <a:srgbClr val="3A3838"/>
                    </a:solidFill>
                  </a:tcPr>
                </a:tc>
                <a:tc>
                  <a:txBody>
                    <a:bodyPr/>
                    <a:lstStyle/>
                    <a:p>
                      <a:pPr marL="0" marR="0" lvl="0" indent="0" algn="ctr" rtl="0">
                        <a:spcBef>
                          <a:spcPts val="0"/>
                        </a:spcBef>
                        <a:spcAft>
                          <a:spcPts val="0"/>
                        </a:spcAft>
                        <a:buNone/>
                      </a:pPr>
                      <a:r>
                        <a:rPr lang="en" sz="1100"/>
                        <a:t>Average </a:t>
                      </a:r>
                      <a:endParaRPr sz="1100"/>
                    </a:p>
                    <a:p>
                      <a:pPr marL="0" marR="0" lvl="0" indent="0" algn="ctr" rtl="0">
                        <a:spcBef>
                          <a:spcPts val="0"/>
                        </a:spcBef>
                        <a:spcAft>
                          <a:spcPts val="0"/>
                        </a:spcAft>
                        <a:buNone/>
                      </a:pPr>
                      <a:r>
                        <a:rPr lang="en" sz="1100"/>
                        <a:t>Seeds/acre</a:t>
                      </a:r>
                      <a:endParaRPr sz="1100"/>
                    </a:p>
                  </a:txBody>
                  <a:tcPr marL="68600" marR="68600" marT="34300" marB="34300" anchor="ctr">
                    <a:solidFill>
                      <a:srgbClr val="3A3838"/>
                    </a:solidFill>
                  </a:tcPr>
                </a:tc>
                <a:tc>
                  <a:txBody>
                    <a:bodyPr/>
                    <a:lstStyle/>
                    <a:p>
                      <a:pPr marL="0" marR="0" lvl="0" indent="0" algn="ctr" rtl="0">
                        <a:spcBef>
                          <a:spcPts val="0"/>
                        </a:spcBef>
                        <a:spcAft>
                          <a:spcPts val="0"/>
                        </a:spcAft>
                        <a:buNone/>
                      </a:pPr>
                      <a:r>
                        <a:rPr lang="en" sz="1100"/>
                        <a:t>Germ</a:t>
                      </a:r>
                      <a:endParaRPr sz="1100"/>
                    </a:p>
                    <a:p>
                      <a:pPr marL="0" marR="0" lvl="0" indent="0" algn="ctr" rtl="0">
                        <a:spcBef>
                          <a:spcPts val="0"/>
                        </a:spcBef>
                        <a:spcAft>
                          <a:spcPts val="0"/>
                        </a:spcAft>
                        <a:buNone/>
                      </a:pPr>
                      <a:r>
                        <a:rPr lang="en" sz="1100"/>
                        <a:t>Rate %</a:t>
                      </a:r>
                      <a:endParaRPr sz="1100"/>
                    </a:p>
                  </a:txBody>
                  <a:tcPr marL="68600" marR="68600" marT="34300" marB="34300" anchor="ctr">
                    <a:solidFill>
                      <a:srgbClr val="3A3838"/>
                    </a:solidFill>
                  </a:tcPr>
                </a:tc>
                <a:tc>
                  <a:txBody>
                    <a:bodyPr/>
                    <a:lstStyle/>
                    <a:p>
                      <a:pPr marL="0" marR="0" lvl="0" indent="0" algn="ctr" rtl="0">
                        <a:spcBef>
                          <a:spcPts val="0"/>
                        </a:spcBef>
                        <a:spcAft>
                          <a:spcPts val="0"/>
                        </a:spcAft>
                        <a:buNone/>
                      </a:pPr>
                      <a:r>
                        <a:rPr lang="en" sz="1100"/>
                        <a:t>Average</a:t>
                      </a:r>
                      <a:endParaRPr sz="1100"/>
                    </a:p>
                    <a:p>
                      <a:pPr marL="0" marR="0" lvl="0" indent="0" algn="ctr" rtl="0">
                        <a:spcBef>
                          <a:spcPts val="0"/>
                        </a:spcBef>
                        <a:spcAft>
                          <a:spcPts val="0"/>
                        </a:spcAft>
                        <a:buNone/>
                      </a:pPr>
                      <a:r>
                        <a:rPr lang="en" sz="1100"/>
                        <a:t>Seeds/lb</a:t>
                      </a:r>
                      <a:endParaRPr sz="1100"/>
                    </a:p>
                  </a:txBody>
                  <a:tcPr marL="68600" marR="68600" marT="34300" marB="34300" anchor="ctr">
                    <a:solidFill>
                      <a:srgbClr val="3A3838"/>
                    </a:solidFill>
                  </a:tcPr>
                </a:tc>
                <a:tc>
                  <a:txBody>
                    <a:bodyPr/>
                    <a:lstStyle/>
                    <a:p>
                      <a:pPr marL="0" marR="0" lvl="0" indent="0" algn="ctr" rtl="0">
                        <a:spcBef>
                          <a:spcPts val="0"/>
                        </a:spcBef>
                        <a:spcAft>
                          <a:spcPts val="0"/>
                        </a:spcAft>
                        <a:buNone/>
                      </a:pPr>
                      <a:r>
                        <a:rPr lang="en" sz="1100"/>
                        <a:t>Usage</a:t>
                      </a:r>
                      <a:endParaRPr sz="1100"/>
                    </a:p>
                  </a:txBody>
                  <a:tcPr marL="68600" marR="68600" marT="34300" marB="34300" anchor="ctr">
                    <a:solidFill>
                      <a:srgbClr val="3A3838"/>
                    </a:solidFill>
                  </a:tcPr>
                </a:tc>
                <a:tc>
                  <a:txBody>
                    <a:bodyPr/>
                    <a:lstStyle/>
                    <a:p>
                      <a:pPr marL="0" marR="0" lvl="0" indent="0" algn="ctr" rtl="0">
                        <a:spcBef>
                          <a:spcPts val="0"/>
                        </a:spcBef>
                        <a:spcAft>
                          <a:spcPts val="0"/>
                        </a:spcAft>
                        <a:buNone/>
                      </a:pPr>
                      <a:r>
                        <a:rPr lang="en" sz="1100"/>
                        <a:t>Origin</a:t>
                      </a:r>
                      <a:endParaRPr sz="1100"/>
                    </a:p>
                  </a:txBody>
                  <a:tcPr marL="68600" marR="68600" marT="34300" marB="34300" anchor="ctr">
                    <a:solidFill>
                      <a:srgbClr val="3A3838"/>
                    </a:solidFill>
                  </a:tcPr>
                </a:tc>
                <a:tc>
                  <a:txBody>
                    <a:bodyPr/>
                    <a:lstStyle/>
                    <a:p>
                      <a:pPr marL="0" marR="0" lvl="0" indent="0" algn="ctr" rtl="0">
                        <a:spcBef>
                          <a:spcPts val="0"/>
                        </a:spcBef>
                        <a:spcAft>
                          <a:spcPts val="0"/>
                        </a:spcAft>
                        <a:buNone/>
                      </a:pPr>
                      <a:r>
                        <a:rPr lang="en" sz="1100"/>
                        <a:t>Cultivar Provider</a:t>
                      </a:r>
                      <a:endParaRPr sz="1100"/>
                    </a:p>
                  </a:txBody>
                  <a:tcPr marL="68600" marR="68600" marT="34300" marB="34300" anchor="ctr">
                    <a:solidFill>
                      <a:srgbClr val="3A3838"/>
                    </a:solidFill>
                  </a:tcPr>
                </a:tc>
                <a:extLst>
                  <a:ext uri="{0D108BD9-81ED-4DB2-BD59-A6C34878D82A}">
                    <a16:rowId xmlns:a16="http://schemas.microsoft.com/office/drawing/2014/main" val="10000"/>
                  </a:ext>
                </a:extLst>
              </a:tr>
              <a:tr h="235850">
                <a:tc>
                  <a:txBody>
                    <a:bodyPr/>
                    <a:lstStyle/>
                    <a:p>
                      <a:pPr marL="0" marR="0" lvl="0" indent="0" algn="l" rtl="0">
                        <a:spcBef>
                          <a:spcPts val="0"/>
                        </a:spcBef>
                        <a:spcAft>
                          <a:spcPts val="0"/>
                        </a:spcAft>
                        <a:buNone/>
                      </a:pPr>
                      <a:r>
                        <a:rPr lang="en" sz="1100" b="1"/>
                        <a:t>Anka</a:t>
                      </a:r>
                      <a:endParaRPr sz="1100" b="1"/>
                    </a:p>
                  </a:txBody>
                  <a:tcPr marL="68600" marR="68600" marT="34300" marB="34300"/>
                </a:tc>
                <a:tc>
                  <a:txBody>
                    <a:bodyPr/>
                    <a:lstStyle/>
                    <a:p>
                      <a:pPr marL="0" marR="0" lvl="0" indent="0" algn="ctr" rtl="0">
                        <a:spcBef>
                          <a:spcPts val="0"/>
                        </a:spcBef>
                        <a:spcAft>
                          <a:spcPts val="0"/>
                        </a:spcAft>
                        <a:buNone/>
                      </a:pPr>
                      <a:r>
                        <a:rPr lang="en" sz="1100"/>
                        <a:t>942,923</a:t>
                      </a:r>
                      <a:endParaRPr sz="1100"/>
                    </a:p>
                  </a:txBody>
                  <a:tcPr marL="68600" marR="68600" marT="34300" marB="34300" anchor="ctr"/>
                </a:tc>
                <a:tc>
                  <a:txBody>
                    <a:bodyPr/>
                    <a:lstStyle/>
                    <a:p>
                      <a:pPr marL="0" marR="0" lvl="0" indent="0" algn="ctr" rtl="0">
                        <a:spcBef>
                          <a:spcPts val="0"/>
                        </a:spcBef>
                        <a:spcAft>
                          <a:spcPts val="0"/>
                        </a:spcAft>
                        <a:buNone/>
                      </a:pPr>
                      <a:r>
                        <a:rPr lang="en" sz="1100"/>
                        <a:t>80</a:t>
                      </a:r>
                      <a:endParaRPr sz="1100"/>
                    </a:p>
                  </a:txBody>
                  <a:tcPr marL="68600" marR="68600" marT="34300" marB="34300" anchor="ctr"/>
                </a:tc>
                <a:tc>
                  <a:txBody>
                    <a:bodyPr/>
                    <a:lstStyle/>
                    <a:p>
                      <a:pPr marL="0" marR="0" lvl="0" indent="0" algn="ctr" rtl="0">
                        <a:spcBef>
                          <a:spcPts val="0"/>
                        </a:spcBef>
                        <a:spcAft>
                          <a:spcPts val="0"/>
                        </a:spcAft>
                        <a:buNone/>
                      </a:pPr>
                      <a:r>
                        <a:rPr lang="en" sz="1100"/>
                        <a:t>27,913</a:t>
                      </a:r>
                      <a:endParaRPr sz="1100"/>
                    </a:p>
                  </a:txBody>
                  <a:tcPr marL="68600" marR="68600" marT="34300" marB="34300" anchor="ctr"/>
                </a:tc>
                <a:tc>
                  <a:txBody>
                    <a:bodyPr/>
                    <a:lstStyle/>
                    <a:p>
                      <a:pPr marL="0" marR="0" lvl="0" indent="0" algn="ctr" rtl="0">
                        <a:spcBef>
                          <a:spcPts val="0"/>
                        </a:spcBef>
                        <a:spcAft>
                          <a:spcPts val="0"/>
                        </a:spcAft>
                        <a:buNone/>
                      </a:pPr>
                      <a:r>
                        <a:rPr lang="en" sz="1100"/>
                        <a:t>Dual-Use</a:t>
                      </a:r>
                      <a:endParaRPr sz="1100"/>
                    </a:p>
                  </a:txBody>
                  <a:tcPr marL="68600" marR="68600" marT="34300" marB="34300" anchor="ctr"/>
                </a:tc>
                <a:tc>
                  <a:txBody>
                    <a:bodyPr/>
                    <a:lstStyle/>
                    <a:p>
                      <a:pPr marL="0" marR="0" lvl="0" indent="0" algn="ctr" rtl="0">
                        <a:spcBef>
                          <a:spcPts val="0"/>
                        </a:spcBef>
                        <a:spcAft>
                          <a:spcPts val="0"/>
                        </a:spcAft>
                        <a:buNone/>
                      </a:pPr>
                      <a:r>
                        <a:rPr lang="en" sz="1100"/>
                        <a:t>Canada</a:t>
                      </a:r>
                      <a:endParaRPr sz="1100"/>
                    </a:p>
                  </a:txBody>
                  <a:tcPr marL="68600" marR="68600" marT="34300" marB="34300" anchor="ctr"/>
                </a:tc>
                <a:tc>
                  <a:txBody>
                    <a:bodyPr/>
                    <a:lstStyle/>
                    <a:p>
                      <a:pPr marL="0" marR="0" lvl="0" indent="0" algn="ctr" rtl="0">
                        <a:spcBef>
                          <a:spcPts val="0"/>
                        </a:spcBef>
                        <a:spcAft>
                          <a:spcPts val="0"/>
                        </a:spcAft>
                        <a:buNone/>
                      </a:pPr>
                      <a:r>
                        <a:rPr lang="en" sz="1100"/>
                        <a:t>Valley Bio</a:t>
                      </a:r>
                      <a:endParaRPr sz="1100"/>
                    </a:p>
                  </a:txBody>
                  <a:tcPr marL="68600" marR="68600" marT="34300" marB="34300" anchor="ctr"/>
                </a:tc>
                <a:extLst>
                  <a:ext uri="{0D108BD9-81ED-4DB2-BD59-A6C34878D82A}">
                    <a16:rowId xmlns:a16="http://schemas.microsoft.com/office/drawing/2014/main" val="10001"/>
                  </a:ext>
                </a:extLst>
              </a:tr>
              <a:tr h="235850">
                <a:tc>
                  <a:txBody>
                    <a:bodyPr/>
                    <a:lstStyle/>
                    <a:p>
                      <a:pPr marL="0" marR="0" lvl="0" indent="0" algn="l" rtl="0">
                        <a:spcBef>
                          <a:spcPts val="0"/>
                        </a:spcBef>
                        <a:spcAft>
                          <a:spcPts val="0"/>
                        </a:spcAft>
                        <a:buNone/>
                      </a:pPr>
                      <a:r>
                        <a:rPr lang="en" sz="1100" b="1"/>
                        <a:t>CFX-1</a:t>
                      </a:r>
                      <a:endParaRPr sz="1100"/>
                    </a:p>
                  </a:txBody>
                  <a:tcPr marL="68600" marR="68600" marT="34300" marB="34300"/>
                </a:tc>
                <a:tc>
                  <a:txBody>
                    <a:bodyPr/>
                    <a:lstStyle/>
                    <a:p>
                      <a:pPr marL="0" marR="0" lvl="0" indent="0" algn="ctr" rtl="0">
                        <a:spcBef>
                          <a:spcPts val="0"/>
                        </a:spcBef>
                        <a:spcAft>
                          <a:spcPts val="0"/>
                        </a:spcAft>
                        <a:buNone/>
                      </a:pPr>
                      <a:r>
                        <a:rPr lang="en" sz="1100"/>
                        <a:t>984,194</a:t>
                      </a:r>
                      <a:endParaRPr sz="1100"/>
                    </a:p>
                  </a:txBody>
                  <a:tcPr marL="68600" marR="68600" marT="34300" marB="34300" anchor="ctr"/>
                </a:tc>
                <a:tc>
                  <a:txBody>
                    <a:bodyPr/>
                    <a:lstStyle/>
                    <a:p>
                      <a:pPr marL="0" marR="0" lvl="0" indent="0" algn="ctr" rtl="0">
                        <a:spcBef>
                          <a:spcPts val="0"/>
                        </a:spcBef>
                        <a:spcAft>
                          <a:spcPts val="0"/>
                        </a:spcAft>
                        <a:buNone/>
                      </a:pPr>
                      <a:r>
                        <a:rPr lang="en" sz="1100"/>
                        <a:t>80</a:t>
                      </a:r>
                      <a:endParaRPr sz="1100"/>
                    </a:p>
                  </a:txBody>
                  <a:tcPr marL="68600" marR="68600" marT="34300" marB="34300" anchor="ctr"/>
                </a:tc>
                <a:tc>
                  <a:txBody>
                    <a:bodyPr/>
                    <a:lstStyle/>
                    <a:p>
                      <a:pPr marL="0" marR="0" lvl="0" indent="0" algn="ctr" rtl="0">
                        <a:spcBef>
                          <a:spcPts val="0"/>
                        </a:spcBef>
                        <a:spcAft>
                          <a:spcPts val="0"/>
                        </a:spcAft>
                        <a:buNone/>
                      </a:pPr>
                      <a:r>
                        <a:rPr lang="en" sz="1100"/>
                        <a:t>26,219</a:t>
                      </a:r>
                      <a:endParaRPr sz="1100"/>
                    </a:p>
                  </a:txBody>
                  <a:tcPr marL="68600" marR="68600" marT="34300" marB="34300" anchor="ctr"/>
                </a:tc>
                <a:tc>
                  <a:txBody>
                    <a:bodyPr/>
                    <a:lstStyle/>
                    <a:p>
                      <a:pPr marL="0" marR="0" lvl="0" indent="0" algn="ctr" rtl="0">
                        <a:spcBef>
                          <a:spcPts val="0"/>
                        </a:spcBef>
                        <a:spcAft>
                          <a:spcPts val="0"/>
                        </a:spcAft>
                        <a:buNone/>
                      </a:pPr>
                      <a:r>
                        <a:rPr lang="en" sz="1100"/>
                        <a:t>Grain</a:t>
                      </a:r>
                      <a:endParaRPr sz="1100"/>
                    </a:p>
                  </a:txBody>
                  <a:tcPr marL="68600" marR="68600" marT="34300" marB="34300" anchor="ctr"/>
                </a:tc>
                <a:tc>
                  <a:txBody>
                    <a:bodyPr/>
                    <a:lstStyle/>
                    <a:p>
                      <a:pPr marL="0" marR="0" lvl="0" indent="0" algn="ctr" rtl="0">
                        <a:spcBef>
                          <a:spcPts val="0"/>
                        </a:spcBef>
                        <a:spcAft>
                          <a:spcPts val="0"/>
                        </a:spcAft>
                        <a:buNone/>
                      </a:pPr>
                      <a:r>
                        <a:rPr lang="en" sz="1100"/>
                        <a:t>Canada</a:t>
                      </a:r>
                      <a:endParaRPr sz="1100"/>
                    </a:p>
                  </a:txBody>
                  <a:tcPr marL="68600" marR="68600" marT="34300" marB="34300" anchor="ctr"/>
                </a:tc>
                <a:tc>
                  <a:txBody>
                    <a:bodyPr/>
                    <a:lstStyle/>
                    <a:p>
                      <a:pPr marL="0" marR="0" lvl="0" indent="0" algn="ctr" rtl="0">
                        <a:spcBef>
                          <a:spcPts val="0"/>
                        </a:spcBef>
                        <a:spcAft>
                          <a:spcPts val="0"/>
                        </a:spcAft>
                        <a:buNone/>
                      </a:pPr>
                      <a:r>
                        <a:rPr lang="en" sz="1100"/>
                        <a:t>Hemp Genetics International</a:t>
                      </a:r>
                      <a:endParaRPr sz="1100"/>
                    </a:p>
                  </a:txBody>
                  <a:tcPr marL="68600" marR="68600" marT="34300" marB="34300" anchor="ctr"/>
                </a:tc>
                <a:extLst>
                  <a:ext uri="{0D108BD9-81ED-4DB2-BD59-A6C34878D82A}">
                    <a16:rowId xmlns:a16="http://schemas.microsoft.com/office/drawing/2014/main" val="10002"/>
                  </a:ext>
                </a:extLst>
              </a:tr>
              <a:tr h="235850">
                <a:tc>
                  <a:txBody>
                    <a:bodyPr/>
                    <a:lstStyle/>
                    <a:p>
                      <a:pPr marL="0" marR="0" lvl="0" indent="0" algn="l" rtl="0">
                        <a:spcBef>
                          <a:spcPts val="0"/>
                        </a:spcBef>
                        <a:spcAft>
                          <a:spcPts val="0"/>
                        </a:spcAft>
                        <a:buNone/>
                      </a:pPr>
                      <a:r>
                        <a:rPr lang="en" sz="1100" b="1"/>
                        <a:t>CFX-2</a:t>
                      </a:r>
                      <a:endParaRPr sz="1100"/>
                    </a:p>
                  </a:txBody>
                  <a:tcPr marL="68600" marR="68600" marT="34300" marB="34300"/>
                </a:tc>
                <a:tc>
                  <a:txBody>
                    <a:bodyPr/>
                    <a:lstStyle/>
                    <a:p>
                      <a:pPr marL="0" marR="0" lvl="0" indent="0" algn="ctr" rtl="0">
                        <a:spcBef>
                          <a:spcPts val="0"/>
                        </a:spcBef>
                        <a:spcAft>
                          <a:spcPts val="0"/>
                        </a:spcAft>
                        <a:buNone/>
                      </a:pPr>
                      <a:r>
                        <a:rPr lang="en" sz="1100"/>
                        <a:t>844,472</a:t>
                      </a:r>
                      <a:endParaRPr sz="1100"/>
                    </a:p>
                  </a:txBody>
                  <a:tcPr marL="68600" marR="68600" marT="34300" marB="34300" anchor="ctr"/>
                </a:tc>
                <a:tc>
                  <a:txBody>
                    <a:bodyPr/>
                    <a:lstStyle/>
                    <a:p>
                      <a:pPr marL="0" marR="0" lvl="0" indent="0" algn="ctr" rtl="0">
                        <a:spcBef>
                          <a:spcPts val="0"/>
                        </a:spcBef>
                        <a:spcAft>
                          <a:spcPts val="0"/>
                        </a:spcAft>
                        <a:buNone/>
                      </a:pPr>
                      <a:r>
                        <a:rPr lang="en" sz="1100"/>
                        <a:t>85</a:t>
                      </a:r>
                      <a:endParaRPr sz="1100"/>
                    </a:p>
                  </a:txBody>
                  <a:tcPr marL="68600" marR="68600" marT="34300" marB="34300" anchor="ctr"/>
                </a:tc>
                <a:tc>
                  <a:txBody>
                    <a:bodyPr/>
                    <a:lstStyle/>
                    <a:p>
                      <a:pPr marL="0" marR="0" lvl="0" indent="0" algn="ctr" rtl="0">
                        <a:spcBef>
                          <a:spcPts val="0"/>
                        </a:spcBef>
                        <a:spcAft>
                          <a:spcPts val="0"/>
                        </a:spcAft>
                        <a:buNone/>
                      </a:pPr>
                      <a:r>
                        <a:rPr lang="en" sz="1100"/>
                        <a:t>26,557</a:t>
                      </a:r>
                      <a:endParaRPr sz="1100"/>
                    </a:p>
                  </a:txBody>
                  <a:tcPr marL="68600" marR="68600" marT="34300" marB="34300" anchor="ctr"/>
                </a:tc>
                <a:tc>
                  <a:txBody>
                    <a:bodyPr/>
                    <a:lstStyle/>
                    <a:p>
                      <a:pPr marL="0" marR="0" lvl="0" indent="0" algn="ctr" rtl="0">
                        <a:spcBef>
                          <a:spcPts val="0"/>
                        </a:spcBef>
                        <a:spcAft>
                          <a:spcPts val="0"/>
                        </a:spcAft>
                        <a:buNone/>
                      </a:pPr>
                      <a:r>
                        <a:rPr lang="en" sz="1100"/>
                        <a:t>Grain</a:t>
                      </a:r>
                      <a:endParaRPr sz="1100"/>
                    </a:p>
                  </a:txBody>
                  <a:tcPr marL="68600" marR="68600" marT="34300" marB="34300" anchor="ctr"/>
                </a:tc>
                <a:tc>
                  <a:txBody>
                    <a:bodyPr/>
                    <a:lstStyle/>
                    <a:p>
                      <a:pPr marL="0" marR="0" lvl="0" indent="0" algn="ctr" rtl="0">
                        <a:spcBef>
                          <a:spcPts val="0"/>
                        </a:spcBef>
                        <a:spcAft>
                          <a:spcPts val="0"/>
                        </a:spcAft>
                        <a:buNone/>
                      </a:pPr>
                      <a:r>
                        <a:rPr lang="en" sz="1100"/>
                        <a:t>Canada</a:t>
                      </a:r>
                      <a:endParaRPr sz="1100"/>
                    </a:p>
                  </a:txBody>
                  <a:tcPr marL="68600" marR="68600" marT="34300" marB="34300" anchor="ctr"/>
                </a:tc>
                <a:tc>
                  <a:txBody>
                    <a:bodyPr/>
                    <a:lstStyle/>
                    <a:p>
                      <a:pPr marL="0" marR="0" lvl="0" indent="0" algn="ctr" rtl="0">
                        <a:spcBef>
                          <a:spcPts val="0"/>
                        </a:spcBef>
                        <a:spcAft>
                          <a:spcPts val="0"/>
                        </a:spcAft>
                        <a:buNone/>
                      </a:pPr>
                      <a:r>
                        <a:rPr lang="en" sz="1100"/>
                        <a:t>Hemp Genetics International</a:t>
                      </a:r>
                      <a:endParaRPr sz="1100"/>
                    </a:p>
                  </a:txBody>
                  <a:tcPr marL="68600" marR="68600" marT="34300" marB="34300" anchor="ctr"/>
                </a:tc>
                <a:extLst>
                  <a:ext uri="{0D108BD9-81ED-4DB2-BD59-A6C34878D82A}">
                    <a16:rowId xmlns:a16="http://schemas.microsoft.com/office/drawing/2014/main" val="10003"/>
                  </a:ext>
                </a:extLst>
              </a:tr>
              <a:tr h="235850">
                <a:tc>
                  <a:txBody>
                    <a:bodyPr/>
                    <a:lstStyle/>
                    <a:p>
                      <a:pPr marL="0" marR="0" lvl="0" indent="0" algn="l" rtl="0">
                        <a:spcBef>
                          <a:spcPts val="0"/>
                        </a:spcBef>
                        <a:spcAft>
                          <a:spcPts val="0"/>
                        </a:spcAft>
                        <a:buNone/>
                      </a:pPr>
                      <a:r>
                        <a:rPr lang="en" sz="1100" b="1"/>
                        <a:t>CRS-1</a:t>
                      </a:r>
                      <a:endParaRPr sz="1100"/>
                    </a:p>
                  </a:txBody>
                  <a:tcPr marL="68600" marR="68600" marT="34300" marB="34300"/>
                </a:tc>
                <a:tc>
                  <a:txBody>
                    <a:bodyPr/>
                    <a:lstStyle/>
                    <a:p>
                      <a:pPr marL="0" marR="0" lvl="0" indent="0" algn="ctr" rtl="0">
                        <a:spcBef>
                          <a:spcPts val="0"/>
                        </a:spcBef>
                        <a:spcAft>
                          <a:spcPts val="0"/>
                        </a:spcAft>
                        <a:buNone/>
                      </a:pPr>
                      <a:r>
                        <a:rPr lang="en" sz="1100"/>
                        <a:t>910,933</a:t>
                      </a:r>
                      <a:endParaRPr sz="1100"/>
                    </a:p>
                  </a:txBody>
                  <a:tcPr marL="68600" marR="68600" marT="34300" marB="34300" anchor="ctr"/>
                </a:tc>
                <a:tc>
                  <a:txBody>
                    <a:bodyPr/>
                    <a:lstStyle/>
                    <a:p>
                      <a:pPr marL="0" marR="0" lvl="0" indent="0" algn="ctr" rtl="0">
                        <a:spcBef>
                          <a:spcPts val="0"/>
                        </a:spcBef>
                        <a:spcAft>
                          <a:spcPts val="0"/>
                        </a:spcAft>
                        <a:buNone/>
                      </a:pPr>
                      <a:r>
                        <a:rPr lang="en" sz="1100"/>
                        <a:t>84</a:t>
                      </a:r>
                      <a:endParaRPr sz="1100"/>
                    </a:p>
                  </a:txBody>
                  <a:tcPr marL="68600" marR="68600" marT="34300" marB="34300" anchor="ctr"/>
                </a:tc>
                <a:tc>
                  <a:txBody>
                    <a:bodyPr/>
                    <a:lstStyle/>
                    <a:p>
                      <a:pPr marL="0" marR="0" lvl="0" indent="0" algn="ctr" rtl="0">
                        <a:spcBef>
                          <a:spcPts val="0"/>
                        </a:spcBef>
                        <a:spcAft>
                          <a:spcPts val="0"/>
                        </a:spcAft>
                        <a:buNone/>
                      </a:pPr>
                      <a:r>
                        <a:rPr lang="en" sz="1100"/>
                        <a:t>26,635</a:t>
                      </a:r>
                      <a:endParaRPr sz="1100"/>
                    </a:p>
                  </a:txBody>
                  <a:tcPr marL="68600" marR="68600" marT="34300" marB="34300" anchor="ctr"/>
                </a:tc>
                <a:tc>
                  <a:txBody>
                    <a:bodyPr/>
                    <a:lstStyle/>
                    <a:p>
                      <a:pPr marL="0" marR="0" lvl="0" indent="0" algn="ctr" rtl="0">
                        <a:spcBef>
                          <a:spcPts val="0"/>
                        </a:spcBef>
                        <a:spcAft>
                          <a:spcPts val="0"/>
                        </a:spcAft>
                        <a:buNone/>
                      </a:pPr>
                      <a:r>
                        <a:rPr lang="en" sz="1100"/>
                        <a:t>Grain</a:t>
                      </a:r>
                      <a:endParaRPr sz="1100"/>
                    </a:p>
                  </a:txBody>
                  <a:tcPr marL="68600" marR="68600" marT="34300" marB="34300" anchor="ctr"/>
                </a:tc>
                <a:tc>
                  <a:txBody>
                    <a:bodyPr/>
                    <a:lstStyle/>
                    <a:p>
                      <a:pPr marL="0" marR="0" lvl="0" indent="0" algn="ctr" rtl="0">
                        <a:spcBef>
                          <a:spcPts val="0"/>
                        </a:spcBef>
                        <a:spcAft>
                          <a:spcPts val="0"/>
                        </a:spcAft>
                        <a:buNone/>
                      </a:pPr>
                      <a:r>
                        <a:rPr lang="en" sz="1100"/>
                        <a:t>Canada</a:t>
                      </a:r>
                      <a:endParaRPr sz="1100"/>
                    </a:p>
                  </a:txBody>
                  <a:tcPr marL="68600" marR="68600" marT="34300" marB="34300" anchor="ctr"/>
                </a:tc>
                <a:tc>
                  <a:txBody>
                    <a:bodyPr/>
                    <a:lstStyle/>
                    <a:p>
                      <a:pPr marL="0" marR="0" lvl="0" indent="0" algn="ctr" rtl="0">
                        <a:lnSpc>
                          <a:spcPct val="100000"/>
                        </a:lnSpc>
                        <a:spcBef>
                          <a:spcPts val="0"/>
                        </a:spcBef>
                        <a:spcAft>
                          <a:spcPts val="0"/>
                        </a:spcAft>
                        <a:buClr>
                          <a:schemeClr val="dk1"/>
                        </a:buClr>
                        <a:buSzPts val="1100"/>
                        <a:buFont typeface="Calibri"/>
                        <a:buNone/>
                      </a:pPr>
                      <a:r>
                        <a:rPr lang="en" sz="1100"/>
                        <a:t>Hemp Genetics International</a:t>
                      </a:r>
                      <a:endParaRPr sz="1100"/>
                    </a:p>
                  </a:txBody>
                  <a:tcPr marL="68600" marR="68600" marT="34300" marB="34300" anchor="ctr"/>
                </a:tc>
                <a:extLst>
                  <a:ext uri="{0D108BD9-81ED-4DB2-BD59-A6C34878D82A}">
                    <a16:rowId xmlns:a16="http://schemas.microsoft.com/office/drawing/2014/main" val="10004"/>
                  </a:ext>
                </a:extLst>
              </a:tr>
              <a:tr h="235850">
                <a:tc>
                  <a:txBody>
                    <a:bodyPr/>
                    <a:lstStyle/>
                    <a:p>
                      <a:pPr marL="0" marR="0" lvl="0" indent="0" algn="l" rtl="0">
                        <a:spcBef>
                          <a:spcPts val="0"/>
                        </a:spcBef>
                        <a:spcAft>
                          <a:spcPts val="0"/>
                        </a:spcAft>
                        <a:buNone/>
                      </a:pPr>
                      <a:r>
                        <a:rPr lang="en" sz="1100" b="1"/>
                        <a:t>FEDORA 17</a:t>
                      </a:r>
                      <a:endParaRPr sz="1100"/>
                    </a:p>
                  </a:txBody>
                  <a:tcPr marL="68600" marR="68600" marT="34300" marB="34300"/>
                </a:tc>
                <a:tc>
                  <a:txBody>
                    <a:bodyPr/>
                    <a:lstStyle/>
                    <a:p>
                      <a:pPr marL="0" marR="0" lvl="0" indent="0" algn="ctr" rtl="0">
                        <a:spcBef>
                          <a:spcPts val="0"/>
                        </a:spcBef>
                        <a:spcAft>
                          <a:spcPts val="0"/>
                        </a:spcAft>
                        <a:buNone/>
                      </a:pPr>
                      <a:r>
                        <a:rPr lang="en" sz="1100"/>
                        <a:t>770,176</a:t>
                      </a:r>
                      <a:endParaRPr sz="1100"/>
                    </a:p>
                  </a:txBody>
                  <a:tcPr marL="68600" marR="68600" marT="34300" marB="34300" anchor="ctr"/>
                </a:tc>
                <a:tc>
                  <a:txBody>
                    <a:bodyPr/>
                    <a:lstStyle/>
                    <a:p>
                      <a:pPr marL="0" marR="0" lvl="0" indent="0" algn="ctr" rtl="0">
                        <a:spcBef>
                          <a:spcPts val="0"/>
                        </a:spcBef>
                        <a:spcAft>
                          <a:spcPts val="0"/>
                        </a:spcAft>
                        <a:buNone/>
                      </a:pPr>
                      <a:r>
                        <a:rPr lang="en" sz="1100"/>
                        <a:t>96</a:t>
                      </a:r>
                      <a:endParaRPr sz="1100"/>
                    </a:p>
                  </a:txBody>
                  <a:tcPr marL="68600" marR="68600" marT="34300" marB="34300" anchor="ctr"/>
                </a:tc>
                <a:tc>
                  <a:txBody>
                    <a:bodyPr/>
                    <a:lstStyle/>
                    <a:p>
                      <a:pPr marL="0" marR="0" lvl="0" indent="0" algn="ctr" rtl="0">
                        <a:spcBef>
                          <a:spcPts val="0"/>
                        </a:spcBef>
                        <a:spcAft>
                          <a:spcPts val="0"/>
                        </a:spcAft>
                        <a:buNone/>
                      </a:pPr>
                      <a:r>
                        <a:rPr lang="en" sz="1100"/>
                        <a:t>25,949</a:t>
                      </a:r>
                      <a:endParaRPr sz="1100"/>
                    </a:p>
                  </a:txBody>
                  <a:tcPr marL="68600" marR="68600" marT="34300" marB="34300" anchor="ctr"/>
                </a:tc>
                <a:tc>
                  <a:txBody>
                    <a:bodyPr/>
                    <a:lstStyle/>
                    <a:p>
                      <a:pPr marL="0" marR="0" lvl="0" indent="0" algn="ctr" rtl="0">
                        <a:spcBef>
                          <a:spcPts val="0"/>
                        </a:spcBef>
                        <a:spcAft>
                          <a:spcPts val="0"/>
                        </a:spcAft>
                        <a:buNone/>
                      </a:pPr>
                      <a:r>
                        <a:rPr lang="en" sz="1100"/>
                        <a:t>Grain</a:t>
                      </a:r>
                      <a:endParaRPr sz="1100"/>
                    </a:p>
                  </a:txBody>
                  <a:tcPr marL="68600" marR="68600" marT="34300" marB="34300" anchor="ctr"/>
                </a:tc>
                <a:tc>
                  <a:txBody>
                    <a:bodyPr/>
                    <a:lstStyle/>
                    <a:p>
                      <a:pPr marL="0" marR="0" lvl="0" indent="0" algn="ctr" rtl="0">
                        <a:spcBef>
                          <a:spcPts val="0"/>
                        </a:spcBef>
                        <a:spcAft>
                          <a:spcPts val="0"/>
                        </a:spcAft>
                        <a:buNone/>
                      </a:pPr>
                      <a:r>
                        <a:rPr lang="en" sz="1100"/>
                        <a:t>France</a:t>
                      </a:r>
                      <a:endParaRPr sz="1100"/>
                    </a:p>
                  </a:txBody>
                  <a:tcPr marL="68600" marR="68600" marT="34300" marB="34300" anchor="ctr"/>
                </a:tc>
                <a:tc>
                  <a:txBody>
                    <a:bodyPr/>
                    <a:lstStyle/>
                    <a:p>
                      <a:pPr marL="0" marR="0" lvl="0" indent="0" algn="ctr" rtl="0">
                        <a:spcBef>
                          <a:spcPts val="0"/>
                        </a:spcBef>
                        <a:spcAft>
                          <a:spcPts val="0"/>
                        </a:spcAft>
                        <a:buNone/>
                      </a:pPr>
                      <a:r>
                        <a:rPr lang="en" sz="1100"/>
                        <a:t>IHemp Farms</a:t>
                      </a:r>
                      <a:endParaRPr sz="1100"/>
                    </a:p>
                  </a:txBody>
                  <a:tcPr marL="68600" marR="68600" marT="34300" marB="34300" anchor="ctr"/>
                </a:tc>
                <a:extLst>
                  <a:ext uri="{0D108BD9-81ED-4DB2-BD59-A6C34878D82A}">
                    <a16:rowId xmlns:a16="http://schemas.microsoft.com/office/drawing/2014/main" val="10005"/>
                  </a:ext>
                </a:extLst>
              </a:tr>
              <a:tr h="268925">
                <a:tc>
                  <a:txBody>
                    <a:bodyPr/>
                    <a:lstStyle/>
                    <a:p>
                      <a:pPr marL="0" marR="0" lvl="0" indent="0" algn="l" rtl="0">
                        <a:spcBef>
                          <a:spcPts val="0"/>
                        </a:spcBef>
                        <a:spcAft>
                          <a:spcPts val="0"/>
                        </a:spcAft>
                        <a:buNone/>
                      </a:pPr>
                      <a:r>
                        <a:rPr lang="en" sz="1100" b="1"/>
                        <a:t>FELINA 32</a:t>
                      </a:r>
                      <a:endParaRPr sz="1100"/>
                    </a:p>
                  </a:txBody>
                  <a:tcPr marL="68600" marR="68600" marT="34300" marB="34300"/>
                </a:tc>
                <a:tc>
                  <a:txBody>
                    <a:bodyPr/>
                    <a:lstStyle/>
                    <a:p>
                      <a:pPr marL="0" marR="0" lvl="0" indent="0" algn="ctr" rtl="0">
                        <a:spcBef>
                          <a:spcPts val="0"/>
                        </a:spcBef>
                        <a:spcAft>
                          <a:spcPts val="0"/>
                        </a:spcAft>
                        <a:buNone/>
                      </a:pPr>
                      <a:r>
                        <a:rPr lang="en" sz="1100"/>
                        <a:t>864,762</a:t>
                      </a:r>
                      <a:endParaRPr sz="1100"/>
                    </a:p>
                  </a:txBody>
                  <a:tcPr marL="68600" marR="68600" marT="34300" marB="34300" anchor="ctr"/>
                </a:tc>
                <a:tc>
                  <a:txBody>
                    <a:bodyPr/>
                    <a:lstStyle/>
                    <a:p>
                      <a:pPr marL="0" marR="0" lvl="0" indent="0" algn="ctr" rtl="0">
                        <a:spcBef>
                          <a:spcPts val="0"/>
                        </a:spcBef>
                        <a:spcAft>
                          <a:spcPts val="0"/>
                        </a:spcAft>
                        <a:buNone/>
                      </a:pPr>
                      <a:r>
                        <a:rPr lang="en" sz="1100"/>
                        <a:t>93</a:t>
                      </a:r>
                      <a:endParaRPr sz="1100"/>
                    </a:p>
                  </a:txBody>
                  <a:tcPr marL="68600" marR="68600" marT="34300" marB="34300" anchor="ctr"/>
                </a:tc>
                <a:tc>
                  <a:txBody>
                    <a:bodyPr/>
                    <a:lstStyle/>
                    <a:p>
                      <a:pPr marL="0" marR="0" lvl="0" indent="0" algn="ctr" rtl="0">
                        <a:spcBef>
                          <a:spcPts val="0"/>
                        </a:spcBef>
                        <a:spcAft>
                          <a:spcPts val="0"/>
                        </a:spcAft>
                        <a:buNone/>
                      </a:pPr>
                      <a:r>
                        <a:rPr lang="en" sz="1100"/>
                        <a:t>28,799</a:t>
                      </a:r>
                      <a:endParaRPr sz="1100"/>
                    </a:p>
                  </a:txBody>
                  <a:tcPr marL="68600" marR="68600" marT="34300" marB="34300" anchor="ctr"/>
                </a:tc>
                <a:tc>
                  <a:txBody>
                    <a:bodyPr/>
                    <a:lstStyle/>
                    <a:p>
                      <a:pPr marL="0" marR="0" lvl="0" indent="0" algn="ctr" rtl="0">
                        <a:spcBef>
                          <a:spcPts val="0"/>
                        </a:spcBef>
                        <a:spcAft>
                          <a:spcPts val="0"/>
                        </a:spcAft>
                        <a:buNone/>
                      </a:pPr>
                      <a:r>
                        <a:rPr lang="en" sz="1100"/>
                        <a:t>Grain</a:t>
                      </a:r>
                      <a:endParaRPr sz="1100"/>
                    </a:p>
                  </a:txBody>
                  <a:tcPr marL="68600" marR="68600" marT="34300" marB="34300" anchor="ctr"/>
                </a:tc>
                <a:tc>
                  <a:txBody>
                    <a:bodyPr/>
                    <a:lstStyle/>
                    <a:p>
                      <a:pPr marL="0" marR="0" lvl="0" indent="0" algn="ctr" rtl="0">
                        <a:spcBef>
                          <a:spcPts val="0"/>
                        </a:spcBef>
                        <a:spcAft>
                          <a:spcPts val="0"/>
                        </a:spcAft>
                        <a:buNone/>
                      </a:pPr>
                      <a:r>
                        <a:rPr lang="en" sz="1100"/>
                        <a:t>Europe</a:t>
                      </a:r>
                      <a:endParaRPr sz="1100"/>
                    </a:p>
                  </a:txBody>
                  <a:tcPr marL="68600" marR="68600" marT="34300" marB="34300" anchor="ctr"/>
                </a:tc>
                <a:tc>
                  <a:txBody>
                    <a:bodyPr/>
                    <a:lstStyle/>
                    <a:p>
                      <a:pPr marL="0" marR="0" lvl="0" indent="0" algn="ctr" rtl="0">
                        <a:spcBef>
                          <a:spcPts val="0"/>
                        </a:spcBef>
                        <a:spcAft>
                          <a:spcPts val="0"/>
                        </a:spcAft>
                        <a:buNone/>
                      </a:pPr>
                      <a:r>
                        <a:rPr lang="en" sz="1100"/>
                        <a:t>Terreslnovia, Thiverval-Grignon</a:t>
                      </a:r>
                      <a:endParaRPr sz="1100"/>
                    </a:p>
                  </a:txBody>
                  <a:tcPr marL="68600" marR="68600" marT="34300" marB="34300" anchor="ctr"/>
                </a:tc>
                <a:extLst>
                  <a:ext uri="{0D108BD9-81ED-4DB2-BD59-A6C34878D82A}">
                    <a16:rowId xmlns:a16="http://schemas.microsoft.com/office/drawing/2014/main" val="10006"/>
                  </a:ext>
                </a:extLst>
              </a:tr>
              <a:tr h="235850">
                <a:tc>
                  <a:txBody>
                    <a:bodyPr/>
                    <a:lstStyle/>
                    <a:p>
                      <a:pPr marL="0" marR="0" lvl="0" indent="0" algn="l" rtl="0">
                        <a:spcBef>
                          <a:spcPts val="0"/>
                        </a:spcBef>
                        <a:spcAft>
                          <a:spcPts val="0"/>
                        </a:spcAft>
                        <a:buNone/>
                      </a:pPr>
                      <a:r>
                        <a:rPr lang="en" sz="1100" b="1"/>
                        <a:t>FUTURA 75</a:t>
                      </a:r>
                      <a:endParaRPr sz="1100"/>
                    </a:p>
                  </a:txBody>
                  <a:tcPr marL="68600" marR="68600" marT="34300" marB="34300"/>
                </a:tc>
                <a:tc>
                  <a:txBody>
                    <a:bodyPr/>
                    <a:lstStyle/>
                    <a:p>
                      <a:pPr marL="0" marR="0" lvl="0" indent="0" algn="ctr" rtl="0">
                        <a:spcBef>
                          <a:spcPts val="0"/>
                        </a:spcBef>
                        <a:spcAft>
                          <a:spcPts val="0"/>
                        </a:spcAft>
                        <a:buNone/>
                      </a:pPr>
                      <a:r>
                        <a:rPr lang="en" sz="1100"/>
                        <a:t>943,201</a:t>
                      </a:r>
                      <a:endParaRPr sz="1100"/>
                    </a:p>
                  </a:txBody>
                  <a:tcPr marL="68600" marR="68600" marT="34300" marB="34300" anchor="ctr"/>
                </a:tc>
                <a:tc>
                  <a:txBody>
                    <a:bodyPr/>
                    <a:lstStyle/>
                    <a:p>
                      <a:pPr marL="0" marR="0" lvl="0" indent="0" algn="ctr" rtl="0">
                        <a:spcBef>
                          <a:spcPts val="0"/>
                        </a:spcBef>
                        <a:spcAft>
                          <a:spcPts val="0"/>
                        </a:spcAft>
                        <a:buNone/>
                      </a:pPr>
                      <a:r>
                        <a:rPr lang="en" sz="1100"/>
                        <a:t>69</a:t>
                      </a:r>
                      <a:endParaRPr sz="1100"/>
                    </a:p>
                  </a:txBody>
                  <a:tcPr marL="68600" marR="68600" marT="34300" marB="34300" anchor="ctr"/>
                </a:tc>
                <a:tc>
                  <a:txBody>
                    <a:bodyPr/>
                    <a:lstStyle/>
                    <a:p>
                      <a:pPr marL="0" marR="0" lvl="0" indent="0" algn="ctr" rtl="0">
                        <a:spcBef>
                          <a:spcPts val="0"/>
                        </a:spcBef>
                        <a:spcAft>
                          <a:spcPts val="0"/>
                        </a:spcAft>
                        <a:buNone/>
                      </a:pPr>
                      <a:r>
                        <a:rPr lang="en" sz="1100"/>
                        <a:t>24,089</a:t>
                      </a:r>
                      <a:endParaRPr sz="1100"/>
                    </a:p>
                  </a:txBody>
                  <a:tcPr marL="68600" marR="68600" marT="34300" marB="34300" anchor="ctr"/>
                </a:tc>
                <a:tc>
                  <a:txBody>
                    <a:bodyPr/>
                    <a:lstStyle/>
                    <a:p>
                      <a:pPr marL="0" marR="0" lvl="0" indent="0" algn="ctr" rtl="0">
                        <a:spcBef>
                          <a:spcPts val="0"/>
                        </a:spcBef>
                        <a:spcAft>
                          <a:spcPts val="0"/>
                        </a:spcAft>
                        <a:buNone/>
                      </a:pPr>
                      <a:r>
                        <a:rPr lang="en" sz="1100"/>
                        <a:t>Fiber / CBD</a:t>
                      </a:r>
                      <a:endParaRPr sz="1100"/>
                    </a:p>
                  </a:txBody>
                  <a:tcPr marL="68600" marR="68600" marT="34300" marB="34300" anchor="ctr"/>
                </a:tc>
                <a:tc>
                  <a:txBody>
                    <a:bodyPr/>
                    <a:lstStyle/>
                    <a:p>
                      <a:pPr marL="0" marR="0" lvl="0" indent="0" algn="ctr" rtl="0">
                        <a:spcBef>
                          <a:spcPts val="0"/>
                        </a:spcBef>
                        <a:spcAft>
                          <a:spcPts val="0"/>
                        </a:spcAft>
                        <a:buNone/>
                      </a:pPr>
                      <a:r>
                        <a:rPr lang="en" sz="1100"/>
                        <a:t>Europe</a:t>
                      </a:r>
                      <a:endParaRPr sz="1100"/>
                    </a:p>
                  </a:txBody>
                  <a:tcPr marL="68600" marR="68600" marT="34300" marB="34300" anchor="ctr"/>
                </a:tc>
                <a:tc>
                  <a:txBody>
                    <a:bodyPr/>
                    <a:lstStyle/>
                    <a:p>
                      <a:pPr marL="0" marR="0" lvl="0" indent="0" algn="ctr" rtl="0">
                        <a:spcBef>
                          <a:spcPts val="0"/>
                        </a:spcBef>
                        <a:spcAft>
                          <a:spcPts val="0"/>
                        </a:spcAft>
                        <a:buNone/>
                      </a:pPr>
                      <a:r>
                        <a:rPr lang="en" sz="1100"/>
                        <a:t>IHemp Farms</a:t>
                      </a:r>
                      <a:endParaRPr sz="1100"/>
                    </a:p>
                  </a:txBody>
                  <a:tcPr marL="68600" marR="68600" marT="34300" marB="34300" anchor="ctr"/>
                </a:tc>
                <a:extLst>
                  <a:ext uri="{0D108BD9-81ED-4DB2-BD59-A6C34878D82A}">
                    <a16:rowId xmlns:a16="http://schemas.microsoft.com/office/drawing/2014/main" val="10007"/>
                  </a:ext>
                </a:extLst>
              </a:tr>
              <a:tr h="235850">
                <a:tc>
                  <a:txBody>
                    <a:bodyPr/>
                    <a:lstStyle/>
                    <a:p>
                      <a:pPr marL="0" marR="0" lvl="0" indent="0" algn="l" rtl="0">
                        <a:spcBef>
                          <a:spcPts val="0"/>
                        </a:spcBef>
                        <a:spcAft>
                          <a:spcPts val="0"/>
                        </a:spcAft>
                        <a:buNone/>
                      </a:pPr>
                      <a:r>
                        <a:rPr lang="en" sz="1100" b="1"/>
                        <a:t>GRANDI</a:t>
                      </a:r>
                      <a:endParaRPr sz="1100"/>
                    </a:p>
                  </a:txBody>
                  <a:tcPr marL="68600" marR="68600" marT="34300" marB="34300"/>
                </a:tc>
                <a:tc>
                  <a:txBody>
                    <a:bodyPr/>
                    <a:lstStyle/>
                    <a:p>
                      <a:pPr marL="0" marR="0" lvl="0" indent="0" algn="ctr" rtl="0">
                        <a:spcBef>
                          <a:spcPts val="0"/>
                        </a:spcBef>
                        <a:spcAft>
                          <a:spcPts val="0"/>
                        </a:spcAft>
                        <a:buNone/>
                      </a:pPr>
                      <a:r>
                        <a:rPr lang="en" sz="1100"/>
                        <a:t>881,852</a:t>
                      </a:r>
                      <a:endParaRPr sz="1100"/>
                    </a:p>
                  </a:txBody>
                  <a:tcPr marL="68600" marR="68600" marT="34300" marB="34300" anchor="ctr"/>
                </a:tc>
                <a:tc>
                  <a:txBody>
                    <a:bodyPr/>
                    <a:lstStyle/>
                    <a:p>
                      <a:pPr marL="0" marR="0" lvl="0" indent="0" algn="ctr" rtl="0">
                        <a:spcBef>
                          <a:spcPts val="0"/>
                        </a:spcBef>
                        <a:spcAft>
                          <a:spcPts val="0"/>
                        </a:spcAft>
                        <a:buNone/>
                      </a:pPr>
                      <a:r>
                        <a:rPr lang="en" sz="1100"/>
                        <a:t>88</a:t>
                      </a:r>
                      <a:endParaRPr sz="1100"/>
                    </a:p>
                  </a:txBody>
                  <a:tcPr marL="68600" marR="68600" marT="34300" marB="34300" anchor="ctr"/>
                </a:tc>
                <a:tc>
                  <a:txBody>
                    <a:bodyPr/>
                    <a:lstStyle/>
                    <a:p>
                      <a:pPr marL="0" marR="0" lvl="0" indent="0" algn="ctr" rtl="0">
                        <a:spcBef>
                          <a:spcPts val="0"/>
                        </a:spcBef>
                        <a:spcAft>
                          <a:spcPts val="0"/>
                        </a:spcAft>
                        <a:buNone/>
                      </a:pPr>
                      <a:r>
                        <a:rPr lang="en" sz="1100"/>
                        <a:t>28,708</a:t>
                      </a:r>
                      <a:endParaRPr sz="1100"/>
                    </a:p>
                  </a:txBody>
                  <a:tcPr marL="68600" marR="68600" marT="34300" marB="34300" anchor="ctr"/>
                </a:tc>
                <a:tc>
                  <a:txBody>
                    <a:bodyPr/>
                    <a:lstStyle/>
                    <a:p>
                      <a:pPr marL="0" marR="0" lvl="0" indent="0" algn="ctr" rtl="0">
                        <a:spcBef>
                          <a:spcPts val="0"/>
                        </a:spcBef>
                        <a:spcAft>
                          <a:spcPts val="0"/>
                        </a:spcAft>
                        <a:buNone/>
                      </a:pPr>
                      <a:r>
                        <a:rPr lang="en" sz="1100"/>
                        <a:t>Grain</a:t>
                      </a:r>
                      <a:endParaRPr sz="1100"/>
                    </a:p>
                  </a:txBody>
                  <a:tcPr marL="68600" marR="68600" marT="34300" marB="34300" anchor="ctr"/>
                </a:tc>
                <a:tc>
                  <a:txBody>
                    <a:bodyPr/>
                    <a:lstStyle/>
                    <a:p>
                      <a:pPr marL="0" marR="0" lvl="0" indent="0" algn="ctr" rtl="0">
                        <a:spcBef>
                          <a:spcPts val="0"/>
                        </a:spcBef>
                        <a:spcAft>
                          <a:spcPts val="0"/>
                        </a:spcAft>
                        <a:buNone/>
                      </a:pPr>
                      <a:r>
                        <a:rPr lang="en" sz="1100"/>
                        <a:t>Canada</a:t>
                      </a:r>
                      <a:endParaRPr sz="1100"/>
                    </a:p>
                  </a:txBody>
                  <a:tcPr marL="68600" marR="68600" marT="34300" marB="34300" anchor="ctr"/>
                </a:tc>
                <a:tc>
                  <a:txBody>
                    <a:bodyPr/>
                    <a:lstStyle/>
                    <a:p>
                      <a:pPr marL="0" marR="0" lvl="0" indent="0" algn="ctr" rtl="0">
                        <a:spcBef>
                          <a:spcPts val="0"/>
                        </a:spcBef>
                        <a:spcAft>
                          <a:spcPts val="0"/>
                        </a:spcAft>
                        <a:buNone/>
                      </a:pPr>
                      <a:r>
                        <a:rPr lang="en" sz="1100"/>
                        <a:t>Hemp Genetics International</a:t>
                      </a:r>
                      <a:endParaRPr sz="1100"/>
                    </a:p>
                  </a:txBody>
                  <a:tcPr marL="68600" marR="68600" marT="34300" marB="34300" anchor="ctr"/>
                </a:tc>
                <a:extLst>
                  <a:ext uri="{0D108BD9-81ED-4DB2-BD59-A6C34878D82A}">
                    <a16:rowId xmlns:a16="http://schemas.microsoft.com/office/drawing/2014/main" val="10008"/>
                  </a:ext>
                </a:extLst>
              </a:tr>
              <a:tr h="235850">
                <a:tc>
                  <a:txBody>
                    <a:bodyPr/>
                    <a:lstStyle/>
                    <a:p>
                      <a:pPr marL="0" marR="0" lvl="0" indent="0" algn="l" rtl="0">
                        <a:spcBef>
                          <a:spcPts val="0"/>
                        </a:spcBef>
                        <a:spcAft>
                          <a:spcPts val="0"/>
                        </a:spcAft>
                        <a:buNone/>
                      </a:pPr>
                      <a:r>
                        <a:rPr lang="en" sz="1100" b="1"/>
                        <a:t>HLESIA</a:t>
                      </a:r>
                      <a:endParaRPr sz="1100"/>
                    </a:p>
                  </a:txBody>
                  <a:tcPr marL="68600" marR="68600" marT="34300" marB="34300"/>
                </a:tc>
                <a:tc>
                  <a:txBody>
                    <a:bodyPr/>
                    <a:lstStyle/>
                    <a:p>
                      <a:pPr marL="0" marR="0" lvl="0" indent="0" algn="ctr" rtl="0">
                        <a:spcBef>
                          <a:spcPts val="0"/>
                        </a:spcBef>
                        <a:spcAft>
                          <a:spcPts val="0"/>
                        </a:spcAft>
                        <a:buNone/>
                      </a:pPr>
                      <a:r>
                        <a:rPr lang="en" sz="1100"/>
                        <a:t>765,723</a:t>
                      </a:r>
                      <a:endParaRPr sz="1100"/>
                    </a:p>
                  </a:txBody>
                  <a:tcPr marL="68600" marR="68600" marT="34300" marB="34300" anchor="ctr"/>
                </a:tc>
                <a:tc>
                  <a:txBody>
                    <a:bodyPr/>
                    <a:lstStyle/>
                    <a:p>
                      <a:pPr marL="0" marR="0" lvl="0" indent="0" algn="ctr" rtl="0">
                        <a:spcBef>
                          <a:spcPts val="0"/>
                        </a:spcBef>
                        <a:spcAft>
                          <a:spcPts val="0"/>
                        </a:spcAft>
                        <a:buNone/>
                      </a:pPr>
                      <a:r>
                        <a:rPr lang="en" sz="1100"/>
                        <a:t>84</a:t>
                      </a:r>
                      <a:endParaRPr sz="1100"/>
                    </a:p>
                  </a:txBody>
                  <a:tcPr marL="68600" marR="68600" marT="34300" marB="34300" anchor="ctr"/>
                </a:tc>
                <a:tc>
                  <a:txBody>
                    <a:bodyPr/>
                    <a:lstStyle/>
                    <a:p>
                      <a:pPr marL="0" marR="0" lvl="0" indent="0" algn="ctr" rtl="0">
                        <a:spcBef>
                          <a:spcPts val="0"/>
                        </a:spcBef>
                        <a:spcAft>
                          <a:spcPts val="0"/>
                        </a:spcAft>
                        <a:buNone/>
                      </a:pPr>
                      <a:r>
                        <a:rPr lang="en" sz="1100"/>
                        <a:t>23,811</a:t>
                      </a:r>
                      <a:endParaRPr sz="1100"/>
                    </a:p>
                  </a:txBody>
                  <a:tcPr marL="68600" marR="68600" marT="34300" marB="34300" anchor="ctr"/>
                </a:tc>
                <a:tc>
                  <a:txBody>
                    <a:bodyPr/>
                    <a:lstStyle/>
                    <a:p>
                      <a:pPr marL="0" marR="0" lvl="0" indent="0" algn="ctr" rtl="0">
                        <a:spcBef>
                          <a:spcPts val="0"/>
                        </a:spcBef>
                        <a:spcAft>
                          <a:spcPts val="0"/>
                        </a:spcAft>
                        <a:buNone/>
                      </a:pPr>
                      <a:r>
                        <a:rPr lang="en" sz="1100"/>
                        <a:t>Unknown</a:t>
                      </a:r>
                      <a:endParaRPr sz="1100"/>
                    </a:p>
                  </a:txBody>
                  <a:tcPr marL="68600" marR="68600" marT="34300" marB="34300" anchor="ctr"/>
                </a:tc>
                <a:tc>
                  <a:txBody>
                    <a:bodyPr/>
                    <a:lstStyle/>
                    <a:p>
                      <a:pPr marL="0" marR="0" lvl="0" indent="0" algn="ctr" rtl="0">
                        <a:spcBef>
                          <a:spcPts val="0"/>
                        </a:spcBef>
                        <a:spcAft>
                          <a:spcPts val="0"/>
                        </a:spcAft>
                        <a:buNone/>
                      </a:pPr>
                      <a:r>
                        <a:rPr lang="en" sz="1100"/>
                        <a:t>Ukraine</a:t>
                      </a:r>
                      <a:endParaRPr sz="1100"/>
                    </a:p>
                  </a:txBody>
                  <a:tcPr marL="68600" marR="68600" marT="34300" marB="34300" anchor="ctr"/>
                </a:tc>
                <a:tc>
                  <a:txBody>
                    <a:bodyPr/>
                    <a:lstStyle/>
                    <a:p>
                      <a:pPr marL="0" marR="0" lvl="0" indent="0" algn="ctr" rtl="0">
                        <a:spcBef>
                          <a:spcPts val="0"/>
                        </a:spcBef>
                        <a:spcAft>
                          <a:spcPts val="0"/>
                        </a:spcAft>
                        <a:buNone/>
                      </a:pPr>
                      <a:r>
                        <a:rPr lang="en" sz="1100"/>
                        <a:t>Unknown</a:t>
                      </a:r>
                      <a:endParaRPr sz="1100"/>
                    </a:p>
                  </a:txBody>
                  <a:tcPr marL="68600" marR="68600" marT="34300" marB="34300" anchor="ctr"/>
                </a:tc>
                <a:extLst>
                  <a:ext uri="{0D108BD9-81ED-4DB2-BD59-A6C34878D82A}">
                    <a16:rowId xmlns:a16="http://schemas.microsoft.com/office/drawing/2014/main" val="10009"/>
                  </a:ext>
                </a:extLst>
              </a:tr>
              <a:tr h="235850">
                <a:tc>
                  <a:txBody>
                    <a:bodyPr/>
                    <a:lstStyle/>
                    <a:p>
                      <a:pPr marL="0" marR="0" lvl="0" indent="0" algn="l" rtl="0">
                        <a:spcBef>
                          <a:spcPts val="0"/>
                        </a:spcBef>
                        <a:spcAft>
                          <a:spcPts val="0"/>
                        </a:spcAft>
                        <a:buNone/>
                      </a:pPr>
                      <a:r>
                        <a:rPr lang="en" sz="1100" b="1"/>
                        <a:t>HLIANA</a:t>
                      </a:r>
                      <a:endParaRPr sz="1100"/>
                    </a:p>
                  </a:txBody>
                  <a:tcPr marL="68600" marR="68600" marT="34300" marB="34300"/>
                </a:tc>
                <a:tc>
                  <a:txBody>
                    <a:bodyPr/>
                    <a:lstStyle/>
                    <a:p>
                      <a:pPr marL="0" marR="0" lvl="0" indent="0" algn="ctr" rtl="0">
                        <a:spcBef>
                          <a:spcPts val="0"/>
                        </a:spcBef>
                        <a:spcAft>
                          <a:spcPts val="0"/>
                        </a:spcAft>
                        <a:buNone/>
                      </a:pPr>
                      <a:r>
                        <a:rPr lang="en" sz="1100"/>
                        <a:t>753,319</a:t>
                      </a:r>
                      <a:endParaRPr sz="1100"/>
                    </a:p>
                  </a:txBody>
                  <a:tcPr marL="68600" marR="68600" marT="34300" marB="34300" anchor="ctr"/>
                </a:tc>
                <a:tc>
                  <a:txBody>
                    <a:bodyPr/>
                    <a:lstStyle/>
                    <a:p>
                      <a:pPr marL="0" marR="0" lvl="0" indent="0" algn="ctr" rtl="0">
                        <a:spcBef>
                          <a:spcPts val="0"/>
                        </a:spcBef>
                        <a:spcAft>
                          <a:spcPts val="0"/>
                        </a:spcAft>
                        <a:buNone/>
                      </a:pPr>
                      <a:r>
                        <a:rPr lang="en" sz="1100"/>
                        <a:t>90</a:t>
                      </a:r>
                      <a:endParaRPr sz="1100"/>
                    </a:p>
                  </a:txBody>
                  <a:tcPr marL="68600" marR="68600" marT="34300" marB="34300" anchor="ctr"/>
                </a:tc>
                <a:tc>
                  <a:txBody>
                    <a:bodyPr/>
                    <a:lstStyle/>
                    <a:p>
                      <a:pPr marL="0" marR="0" lvl="0" indent="0" algn="ctr" rtl="0">
                        <a:spcBef>
                          <a:spcPts val="0"/>
                        </a:spcBef>
                        <a:spcAft>
                          <a:spcPts val="0"/>
                        </a:spcAft>
                        <a:buNone/>
                      </a:pPr>
                      <a:r>
                        <a:rPr lang="en" sz="1100"/>
                        <a:t>25,088</a:t>
                      </a:r>
                      <a:endParaRPr sz="1100"/>
                    </a:p>
                  </a:txBody>
                  <a:tcPr marL="68600" marR="68600" marT="34300" marB="34300" anchor="ctr"/>
                </a:tc>
                <a:tc>
                  <a:txBody>
                    <a:bodyPr/>
                    <a:lstStyle/>
                    <a:p>
                      <a:pPr marL="0" marR="0" lvl="0" indent="0" algn="ctr" rtl="0">
                        <a:spcBef>
                          <a:spcPts val="0"/>
                        </a:spcBef>
                        <a:spcAft>
                          <a:spcPts val="0"/>
                        </a:spcAft>
                        <a:buNone/>
                      </a:pPr>
                      <a:r>
                        <a:rPr lang="en" sz="1100"/>
                        <a:t>Unknown</a:t>
                      </a:r>
                      <a:endParaRPr sz="1100"/>
                    </a:p>
                  </a:txBody>
                  <a:tcPr marL="68600" marR="68600" marT="34300" marB="34300" anchor="ctr"/>
                </a:tc>
                <a:tc>
                  <a:txBody>
                    <a:bodyPr/>
                    <a:lstStyle/>
                    <a:p>
                      <a:pPr marL="0" marR="0" lvl="0" indent="0" algn="ctr" rtl="0">
                        <a:spcBef>
                          <a:spcPts val="0"/>
                        </a:spcBef>
                        <a:spcAft>
                          <a:spcPts val="0"/>
                        </a:spcAft>
                        <a:buNone/>
                      </a:pPr>
                      <a:r>
                        <a:rPr lang="en" sz="1100"/>
                        <a:t>Ukraine</a:t>
                      </a:r>
                      <a:endParaRPr sz="1100"/>
                    </a:p>
                  </a:txBody>
                  <a:tcPr marL="68600" marR="68600" marT="34300" marB="34300" anchor="ctr"/>
                </a:tc>
                <a:tc>
                  <a:txBody>
                    <a:bodyPr/>
                    <a:lstStyle/>
                    <a:p>
                      <a:pPr marL="0" marR="0" lvl="0" indent="0" algn="ctr" rtl="0">
                        <a:spcBef>
                          <a:spcPts val="0"/>
                        </a:spcBef>
                        <a:spcAft>
                          <a:spcPts val="0"/>
                        </a:spcAft>
                        <a:buNone/>
                      </a:pPr>
                      <a:r>
                        <a:rPr lang="en" sz="1100"/>
                        <a:t>Unknown</a:t>
                      </a:r>
                      <a:endParaRPr sz="1100"/>
                    </a:p>
                  </a:txBody>
                  <a:tcPr marL="68600" marR="68600" marT="34300" marB="34300" anchor="ctr"/>
                </a:tc>
                <a:extLst>
                  <a:ext uri="{0D108BD9-81ED-4DB2-BD59-A6C34878D82A}">
                    <a16:rowId xmlns:a16="http://schemas.microsoft.com/office/drawing/2014/main" val="10010"/>
                  </a:ext>
                </a:extLst>
              </a:tr>
              <a:tr h="304550">
                <a:tc>
                  <a:txBody>
                    <a:bodyPr/>
                    <a:lstStyle/>
                    <a:p>
                      <a:pPr marL="0" marR="0" lvl="0" indent="0" algn="l" rtl="0">
                        <a:spcBef>
                          <a:spcPts val="0"/>
                        </a:spcBef>
                        <a:spcAft>
                          <a:spcPts val="0"/>
                        </a:spcAft>
                        <a:buNone/>
                      </a:pPr>
                      <a:r>
                        <a:rPr lang="en" sz="1100" b="1"/>
                        <a:t>HLUKHOVSKII</a:t>
                      </a:r>
                      <a:endParaRPr sz="1100"/>
                    </a:p>
                  </a:txBody>
                  <a:tcPr marL="68600" marR="68600" marT="34300" marB="34300"/>
                </a:tc>
                <a:tc>
                  <a:txBody>
                    <a:bodyPr/>
                    <a:lstStyle/>
                    <a:p>
                      <a:pPr marL="0" marR="0" lvl="0" indent="0" algn="ctr" rtl="0">
                        <a:spcBef>
                          <a:spcPts val="0"/>
                        </a:spcBef>
                        <a:spcAft>
                          <a:spcPts val="0"/>
                        </a:spcAft>
                        <a:buNone/>
                      </a:pPr>
                      <a:r>
                        <a:rPr lang="en" sz="1100"/>
                        <a:t>836,150</a:t>
                      </a:r>
                      <a:endParaRPr sz="1100"/>
                    </a:p>
                  </a:txBody>
                  <a:tcPr marL="68600" marR="68600" marT="34300" marB="34300" anchor="ctr"/>
                </a:tc>
                <a:tc>
                  <a:txBody>
                    <a:bodyPr/>
                    <a:lstStyle/>
                    <a:p>
                      <a:pPr marL="0" marR="0" lvl="0" indent="0" algn="ctr" rtl="0">
                        <a:spcBef>
                          <a:spcPts val="0"/>
                        </a:spcBef>
                        <a:spcAft>
                          <a:spcPts val="0"/>
                        </a:spcAft>
                        <a:buNone/>
                      </a:pPr>
                      <a:r>
                        <a:rPr lang="en" sz="1100"/>
                        <a:t>85</a:t>
                      </a:r>
                      <a:endParaRPr sz="1100"/>
                    </a:p>
                  </a:txBody>
                  <a:tcPr marL="68600" marR="68600" marT="34300" marB="34300" anchor="ctr"/>
                </a:tc>
                <a:tc>
                  <a:txBody>
                    <a:bodyPr/>
                    <a:lstStyle/>
                    <a:p>
                      <a:pPr marL="0" marR="0" lvl="0" indent="0" algn="ctr" rtl="0">
                        <a:spcBef>
                          <a:spcPts val="0"/>
                        </a:spcBef>
                        <a:spcAft>
                          <a:spcPts val="0"/>
                        </a:spcAft>
                        <a:buNone/>
                      </a:pPr>
                      <a:r>
                        <a:rPr lang="en" sz="1100"/>
                        <a:t>26,295</a:t>
                      </a:r>
                      <a:endParaRPr sz="1100"/>
                    </a:p>
                  </a:txBody>
                  <a:tcPr marL="68600" marR="68600" marT="34300" marB="34300" anchor="ctr"/>
                </a:tc>
                <a:tc>
                  <a:txBody>
                    <a:bodyPr/>
                    <a:lstStyle/>
                    <a:p>
                      <a:pPr marL="0" marR="0" lvl="0" indent="0" algn="ctr" rtl="0">
                        <a:spcBef>
                          <a:spcPts val="0"/>
                        </a:spcBef>
                        <a:spcAft>
                          <a:spcPts val="0"/>
                        </a:spcAft>
                        <a:buNone/>
                      </a:pPr>
                      <a:r>
                        <a:rPr lang="en" sz="1100" b="0"/>
                        <a:t>Unknown</a:t>
                      </a:r>
                      <a:endParaRPr sz="1100"/>
                    </a:p>
                  </a:txBody>
                  <a:tcPr marL="68600" marR="68600" marT="34300" marB="34300" anchor="ctr"/>
                </a:tc>
                <a:tc>
                  <a:txBody>
                    <a:bodyPr/>
                    <a:lstStyle/>
                    <a:p>
                      <a:pPr marL="0" marR="0" lvl="0" indent="0" algn="ctr" rtl="0">
                        <a:spcBef>
                          <a:spcPts val="0"/>
                        </a:spcBef>
                        <a:spcAft>
                          <a:spcPts val="0"/>
                        </a:spcAft>
                        <a:buNone/>
                      </a:pPr>
                      <a:r>
                        <a:rPr lang="en" sz="1100" b="0"/>
                        <a:t>Ukraine</a:t>
                      </a:r>
                      <a:endParaRPr sz="1100"/>
                    </a:p>
                  </a:txBody>
                  <a:tcPr marL="68600" marR="68600" marT="34300" marB="34300" anchor="ctr"/>
                </a:tc>
                <a:tc>
                  <a:txBody>
                    <a:bodyPr/>
                    <a:lstStyle/>
                    <a:p>
                      <a:pPr marL="0" marR="0" lvl="0" indent="0" algn="ctr" rtl="0">
                        <a:spcBef>
                          <a:spcPts val="0"/>
                        </a:spcBef>
                        <a:spcAft>
                          <a:spcPts val="0"/>
                        </a:spcAft>
                        <a:buNone/>
                      </a:pPr>
                      <a:r>
                        <a:rPr lang="en" sz="1100" b="0"/>
                        <a:t>Unknown</a:t>
                      </a:r>
                      <a:endParaRPr sz="1100"/>
                    </a:p>
                  </a:txBody>
                  <a:tcPr marL="68600" marR="68600" marT="34300" marB="34300" anchor="ctr"/>
                </a:tc>
                <a:extLst>
                  <a:ext uri="{0D108BD9-81ED-4DB2-BD59-A6C34878D82A}">
                    <a16:rowId xmlns:a16="http://schemas.microsoft.com/office/drawing/2014/main" val="10011"/>
                  </a:ext>
                </a:extLst>
              </a:tr>
              <a:tr h="235850">
                <a:tc>
                  <a:txBody>
                    <a:bodyPr/>
                    <a:lstStyle/>
                    <a:p>
                      <a:pPr marL="0" marR="0" lvl="0" indent="0" algn="l" rtl="0">
                        <a:spcBef>
                          <a:spcPts val="0"/>
                        </a:spcBef>
                        <a:spcAft>
                          <a:spcPts val="0"/>
                        </a:spcAft>
                        <a:buNone/>
                      </a:pPr>
                      <a:r>
                        <a:rPr lang="en" sz="1100" b="1"/>
                        <a:t>KATANI</a:t>
                      </a:r>
                      <a:endParaRPr sz="1100"/>
                    </a:p>
                  </a:txBody>
                  <a:tcPr marL="68600" marR="68600" marT="34300" marB="34300"/>
                </a:tc>
                <a:tc>
                  <a:txBody>
                    <a:bodyPr/>
                    <a:lstStyle/>
                    <a:p>
                      <a:pPr marL="0" marR="0" lvl="0" indent="0" algn="ctr" rtl="0">
                        <a:spcBef>
                          <a:spcPts val="0"/>
                        </a:spcBef>
                        <a:spcAft>
                          <a:spcPts val="0"/>
                        </a:spcAft>
                        <a:buNone/>
                      </a:pPr>
                      <a:r>
                        <a:rPr lang="en" sz="1100"/>
                        <a:t>935,065</a:t>
                      </a:r>
                      <a:endParaRPr sz="1100"/>
                    </a:p>
                  </a:txBody>
                  <a:tcPr marL="68600" marR="68600" marT="34300" marB="34300" anchor="ctr"/>
                </a:tc>
                <a:tc>
                  <a:txBody>
                    <a:bodyPr/>
                    <a:lstStyle/>
                    <a:p>
                      <a:pPr marL="0" marR="0" lvl="0" indent="0" algn="ctr" rtl="0">
                        <a:spcBef>
                          <a:spcPts val="0"/>
                        </a:spcBef>
                        <a:spcAft>
                          <a:spcPts val="0"/>
                        </a:spcAft>
                        <a:buNone/>
                      </a:pPr>
                      <a:r>
                        <a:rPr lang="en" sz="1100"/>
                        <a:t>84</a:t>
                      </a:r>
                      <a:endParaRPr sz="1100"/>
                    </a:p>
                  </a:txBody>
                  <a:tcPr marL="68600" marR="68600" marT="34300" marB="34300" anchor="ctr"/>
                </a:tc>
                <a:tc>
                  <a:txBody>
                    <a:bodyPr/>
                    <a:lstStyle/>
                    <a:p>
                      <a:pPr marL="0" marR="0" lvl="0" indent="0" algn="ctr" rtl="0">
                        <a:spcBef>
                          <a:spcPts val="0"/>
                        </a:spcBef>
                        <a:spcAft>
                          <a:spcPts val="0"/>
                        </a:spcAft>
                        <a:buNone/>
                      </a:pPr>
                      <a:r>
                        <a:rPr lang="en" sz="1100"/>
                        <a:t>29,076</a:t>
                      </a:r>
                      <a:endParaRPr sz="1100"/>
                    </a:p>
                  </a:txBody>
                  <a:tcPr marL="68600" marR="68600" marT="34300" marB="34300" anchor="ctr"/>
                </a:tc>
                <a:tc>
                  <a:txBody>
                    <a:bodyPr/>
                    <a:lstStyle/>
                    <a:p>
                      <a:pPr marL="0" marR="0" lvl="0" indent="0" algn="ctr" rtl="0">
                        <a:spcBef>
                          <a:spcPts val="0"/>
                        </a:spcBef>
                        <a:spcAft>
                          <a:spcPts val="0"/>
                        </a:spcAft>
                        <a:buNone/>
                      </a:pPr>
                      <a:r>
                        <a:rPr lang="en" sz="1100"/>
                        <a:t>Grain</a:t>
                      </a:r>
                      <a:endParaRPr sz="1100"/>
                    </a:p>
                  </a:txBody>
                  <a:tcPr marL="68600" marR="68600" marT="34300" marB="34300" anchor="ctr"/>
                </a:tc>
                <a:tc>
                  <a:txBody>
                    <a:bodyPr/>
                    <a:lstStyle/>
                    <a:p>
                      <a:pPr marL="0" marR="0" lvl="0" indent="0" algn="ctr" rtl="0">
                        <a:spcBef>
                          <a:spcPts val="0"/>
                        </a:spcBef>
                        <a:spcAft>
                          <a:spcPts val="0"/>
                        </a:spcAft>
                        <a:buNone/>
                      </a:pPr>
                      <a:r>
                        <a:rPr lang="en" sz="1100"/>
                        <a:t>Canada</a:t>
                      </a:r>
                      <a:endParaRPr sz="1100"/>
                    </a:p>
                  </a:txBody>
                  <a:tcPr marL="68600" marR="68600" marT="34300" marB="34300" anchor="ctr"/>
                </a:tc>
                <a:tc>
                  <a:txBody>
                    <a:bodyPr/>
                    <a:lstStyle/>
                    <a:p>
                      <a:pPr marL="0" marR="0" lvl="0" indent="0" algn="ctr" rtl="0">
                        <a:spcBef>
                          <a:spcPts val="0"/>
                        </a:spcBef>
                        <a:spcAft>
                          <a:spcPts val="0"/>
                        </a:spcAft>
                        <a:buNone/>
                      </a:pPr>
                      <a:r>
                        <a:rPr lang="en" sz="1100"/>
                        <a:t>Hemp Genetics International</a:t>
                      </a:r>
                      <a:endParaRPr sz="1100"/>
                    </a:p>
                  </a:txBody>
                  <a:tcPr marL="68600" marR="68600" marT="34300" marB="34300" anchor="ctr"/>
                </a:tc>
                <a:extLst>
                  <a:ext uri="{0D108BD9-81ED-4DB2-BD59-A6C34878D82A}">
                    <a16:rowId xmlns:a16="http://schemas.microsoft.com/office/drawing/2014/main" val="10012"/>
                  </a:ext>
                </a:extLst>
              </a:tr>
              <a:tr h="235850">
                <a:tc>
                  <a:txBody>
                    <a:bodyPr/>
                    <a:lstStyle/>
                    <a:p>
                      <a:pPr marL="0" marR="0" lvl="0" indent="0" algn="l" rtl="0">
                        <a:spcBef>
                          <a:spcPts val="0"/>
                        </a:spcBef>
                        <a:spcAft>
                          <a:spcPts val="0"/>
                        </a:spcAft>
                        <a:buNone/>
                      </a:pPr>
                      <a:r>
                        <a:rPr lang="en" sz="1100" b="1"/>
                        <a:t>PICOLO</a:t>
                      </a:r>
                      <a:endParaRPr sz="1100"/>
                    </a:p>
                  </a:txBody>
                  <a:tcPr marL="68600" marR="68600" marT="34300" marB="34300"/>
                </a:tc>
                <a:tc>
                  <a:txBody>
                    <a:bodyPr/>
                    <a:lstStyle/>
                    <a:p>
                      <a:pPr marL="0" marR="0" lvl="0" indent="0" algn="ctr" rtl="0">
                        <a:spcBef>
                          <a:spcPts val="0"/>
                        </a:spcBef>
                        <a:spcAft>
                          <a:spcPts val="0"/>
                        </a:spcAft>
                        <a:buNone/>
                      </a:pPr>
                      <a:r>
                        <a:rPr lang="en" sz="1100"/>
                        <a:t>969,408</a:t>
                      </a:r>
                      <a:endParaRPr sz="1100"/>
                    </a:p>
                  </a:txBody>
                  <a:tcPr marL="68600" marR="68600" marT="34300" marB="34300" anchor="ctr"/>
                </a:tc>
                <a:tc>
                  <a:txBody>
                    <a:bodyPr/>
                    <a:lstStyle/>
                    <a:p>
                      <a:pPr marL="0" marR="0" lvl="0" indent="0" algn="ctr" rtl="0">
                        <a:spcBef>
                          <a:spcPts val="0"/>
                        </a:spcBef>
                        <a:spcAft>
                          <a:spcPts val="0"/>
                        </a:spcAft>
                        <a:buNone/>
                      </a:pPr>
                      <a:r>
                        <a:rPr lang="en" sz="1100"/>
                        <a:t>83</a:t>
                      </a:r>
                      <a:endParaRPr sz="1100"/>
                    </a:p>
                  </a:txBody>
                  <a:tcPr marL="68600" marR="68600" marT="34300" marB="34300" anchor="ctr"/>
                </a:tc>
                <a:tc>
                  <a:txBody>
                    <a:bodyPr/>
                    <a:lstStyle/>
                    <a:p>
                      <a:pPr marL="0" marR="0" lvl="0" indent="0" algn="ctr" rtl="0">
                        <a:spcBef>
                          <a:spcPts val="0"/>
                        </a:spcBef>
                        <a:spcAft>
                          <a:spcPts val="0"/>
                        </a:spcAft>
                        <a:buNone/>
                      </a:pPr>
                      <a:r>
                        <a:rPr lang="en" sz="1100"/>
                        <a:t>29,783</a:t>
                      </a:r>
                      <a:endParaRPr sz="1100"/>
                    </a:p>
                  </a:txBody>
                  <a:tcPr marL="68600" marR="68600" marT="34300" marB="34300" anchor="ctr"/>
                </a:tc>
                <a:tc>
                  <a:txBody>
                    <a:bodyPr/>
                    <a:lstStyle/>
                    <a:p>
                      <a:pPr marL="0" marR="0" lvl="0" indent="0" algn="ctr" rtl="0">
                        <a:spcBef>
                          <a:spcPts val="0"/>
                        </a:spcBef>
                        <a:spcAft>
                          <a:spcPts val="0"/>
                        </a:spcAft>
                        <a:buNone/>
                      </a:pPr>
                      <a:r>
                        <a:rPr lang="en" sz="1100"/>
                        <a:t>Grain</a:t>
                      </a:r>
                      <a:endParaRPr sz="1100"/>
                    </a:p>
                  </a:txBody>
                  <a:tcPr marL="68600" marR="68600" marT="34300" marB="34300" anchor="ctr"/>
                </a:tc>
                <a:tc>
                  <a:txBody>
                    <a:bodyPr/>
                    <a:lstStyle/>
                    <a:p>
                      <a:pPr marL="0" marR="0" lvl="0" indent="0" algn="ctr" rtl="0">
                        <a:spcBef>
                          <a:spcPts val="0"/>
                        </a:spcBef>
                        <a:spcAft>
                          <a:spcPts val="0"/>
                        </a:spcAft>
                        <a:buNone/>
                      </a:pPr>
                      <a:r>
                        <a:rPr lang="en" sz="1100"/>
                        <a:t>Canada</a:t>
                      </a:r>
                      <a:endParaRPr sz="1100"/>
                    </a:p>
                  </a:txBody>
                  <a:tcPr marL="68600" marR="68600" marT="34300" marB="34300" anchor="ctr"/>
                </a:tc>
                <a:tc>
                  <a:txBody>
                    <a:bodyPr/>
                    <a:lstStyle/>
                    <a:p>
                      <a:pPr marL="0" marR="0" lvl="0" indent="0" algn="ctr" rtl="0">
                        <a:spcBef>
                          <a:spcPts val="0"/>
                        </a:spcBef>
                        <a:spcAft>
                          <a:spcPts val="0"/>
                        </a:spcAft>
                        <a:buNone/>
                      </a:pPr>
                      <a:r>
                        <a:rPr lang="en" sz="1100"/>
                        <a:t>Hemp Genetics International</a:t>
                      </a:r>
                      <a:endParaRPr sz="1100"/>
                    </a:p>
                  </a:txBody>
                  <a:tcPr marL="68600" marR="68600" marT="34300" marB="34300" anchor="ctr"/>
                </a:tc>
                <a:extLst>
                  <a:ext uri="{0D108BD9-81ED-4DB2-BD59-A6C34878D82A}">
                    <a16:rowId xmlns:a16="http://schemas.microsoft.com/office/drawing/2014/main" val="10013"/>
                  </a:ext>
                </a:extLst>
              </a:tr>
              <a:tr h="290375">
                <a:tc>
                  <a:txBody>
                    <a:bodyPr/>
                    <a:lstStyle/>
                    <a:p>
                      <a:pPr marL="0" marR="0" lvl="0" indent="0" algn="l" rtl="0">
                        <a:spcBef>
                          <a:spcPts val="0"/>
                        </a:spcBef>
                        <a:spcAft>
                          <a:spcPts val="0"/>
                        </a:spcAft>
                        <a:buNone/>
                      </a:pPr>
                      <a:r>
                        <a:rPr lang="en" sz="1100" b="1"/>
                        <a:t>USO 31</a:t>
                      </a:r>
                      <a:endParaRPr sz="1100"/>
                    </a:p>
                  </a:txBody>
                  <a:tcPr marL="68600" marR="68600" marT="34300" marB="34300"/>
                </a:tc>
                <a:tc>
                  <a:txBody>
                    <a:bodyPr/>
                    <a:lstStyle/>
                    <a:p>
                      <a:pPr marL="0" marR="0" lvl="0" indent="0" algn="ctr" rtl="0">
                        <a:spcBef>
                          <a:spcPts val="0"/>
                        </a:spcBef>
                        <a:spcAft>
                          <a:spcPts val="0"/>
                        </a:spcAft>
                        <a:buNone/>
                      </a:pPr>
                      <a:r>
                        <a:rPr lang="en" sz="1100"/>
                        <a:t>848,598</a:t>
                      </a:r>
                      <a:endParaRPr sz="1100"/>
                    </a:p>
                  </a:txBody>
                  <a:tcPr marL="68600" marR="68600" marT="34300" marB="34300" anchor="ctr"/>
                </a:tc>
                <a:tc>
                  <a:txBody>
                    <a:bodyPr/>
                    <a:lstStyle/>
                    <a:p>
                      <a:pPr marL="0" marR="0" lvl="0" indent="0" algn="ctr" rtl="0">
                        <a:spcBef>
                          <a:spcPts val="0"/>
                        </a:spcBef>
                        <a:spcAft>
                          <a:spcPts val="0"/>
                        </a:spcAft>
                        <a:buNone/>
                      </a:pPr>
                      <a:r>
                        <a:rPr lang="en" sz="1100"/>
                        <a:t>92</a:t>
                      </a:r>
                      <a:endParaRPr sz="1100"/>
                    </a:p>
                  </a:txBody>
                  <a:tcPr marL="68600" marR="68600" marT="34300" marB="34300" anchor="ctr"/>
                </a:tc>
                <a:tc>
                  <a:txBody>
                    <a:bodyPr/>
                    <a:lstStyle/>
                    <a:p>
                      <a:pPr marL="0" marR="0" lvl="0" indent="0" algn="ctr" rtl="0">
                        <a:spcBef>
                          <a:spcPts val="0"/>
                        </a:spcBef>
                        <a:spcAft>
                          <a:spcPts val="0"/>
                        </a:spcAft>
                        <a:buNone/>
                      </a:pPr>
                      <a:r>
                        <a:rPr lang="en" sz="1100"/>
                        <a:t>28,261</a:t>
                      </a:r>
                      <a:endParaRPr sz="1100"/>
                    </a:p>
                  </a:txBody>
                  <a:tcPr marL="68600" marR="68600" marT="34300" marB="34300" anchor="ctr"/>
                </a:tc>
                <a:tc>
                  <a:txBody>
                    <a:bodyPr/>
                    <a:lstStyle/>
                    <a:p>
                      <a:pPr marL="0" marR="0" lvl="0" indent="0" algn="ctr" rtl="0">
                        <a:spcBef>
                          <a:spcPts val="0"/>
                        </a:spcBef>
                        <a:spcAft>
                          <a:spcPts val="0"/>
                        </a:spcAft>
                        <a:buNone/>
                      </a:pPr>
                      <a:r>
                        <a:rPr lang="en" sz="1100"/>
                        <a:t>Grain</a:t>
                      </a:r>
                      <a:endParaRPr sz="1100"/>
                    </a:p>
                  </a:txBody>
                  <a:tcPr marL="68600" marR="68600" marT="34300" marB="34300" anchor="ctr"/>
                </a:tc>
                <a:tc>
                  <a:txBody>
                    <a:bodyPr/>
                    <a:lstStyle/>
                    <a:p>
                      <a:pPr marL="0" marR="0" lvl="0" indent="0" algn="ctr" rtl="0">
                        <a:spcBef>
                          <a:spcPts val="0"/>
                        </a:spcBef>
                        <a:spcAft>
                          <a:spcPts val="0"/>
                        </a:spcAft>
                        <a:buNone/>
                      </a:pPr>
                      <a:r>
                        <a:rPr lang="en" sz="1100"/>
                        <a:t>Ukraine /</a:t>
                      </a:r>
                      <a:endParaRPr sz="1100"/>
                    </a:p>
                    <a:p>
                      <a:pPr marL="0" marR="0" lvl="0" indent="0" algn="ctr" rtl="0">
                        <a:spcBef>
                          <a:spcPts val="0"/>
                        </a:spcBef>
                        <a:spcAft>
                          <a:spcPts val="0"/>
                        </a:spcAft>
                        <a:buNone/>
                      </a:pPr>
                      <a:r>
                        <a:rPr lang="en" sz="1100"/>
                        <a:t>Germany</a:t>
                      </a:r>
                      <a:endParaRPr sz="1100"/>
                    </a:p>
                  </a:txBody>
                  <a:tcPr marL="68600" marR="68600" marT="34300" marB="34300" anchor="ctr"/>
                </a:tc>
                <a:tc>
                  <a:txBody>
                    <a:bodyPr/>
                    <a:lstStyle/>
                    <a:p>
                      <a:pPr marL="0" marR="0" lvl="0" indent="0" algn="ctr" rtl="0">
                        <a:spcBef>
                          <a:spcPts val="0"/>
                        </a:spcBef>
                        <a:spcAft>
                          <a:spcPts val="0"/>
                        </a:spcAft>
                        <a:buNone/>
                      </a:pPr>
                      <a:r>
                        <a:rPr lang="en" sz="1100"/>
                        <a:t>IHemp Farms</a:t>
                      </a:r>
                      <a:endParaRPr sz="1100"/>
                    </a:p>
                  </a:txBody>
                  <a:tcPr marL="68600" marR="68600" marT="34300" marB="34300" anchor="ctr"/>
                </a:tc>
                <a:extLst>
                  <a:ext uri="{0D108BD9-81ED-4DB2-BD59-A6C34878D82A}">
                    <a16:rowId xmlns:a16="http://schemas.microsoft.com/office/drawing/2014/main" val="10014"/>
                  </a:ext>
                </a:extLst>
              </a:tr>
              <a:tr h="333150">
                <a:tc>
                  <a:txBody>
                    <a:bodyPr/>
                    <a:lstStyle/>
                    <a:p>
                      <a:pPr marL="0" marR="0" lvl="0" indent="0" algn="l" rtl="0">
                        <a:spcBef>
                          <a:spcPts val="0"/>
                        </a:spcBef>
                        <a:spcAft>
                          <a:spcPts val="0"/>
                        </a:spcAft>
                        <a:buNone/>
                      </a:pPr>
                      <a:r>
                        <a:rPr lang="en" sz="1100" b="1"/>
                        <a:t>X-59</a:t>
                      </a:r>
                      <a:endParaRPr sz="1100"/>
                    </a:p>
                  </a:txBody>
                  <a:tcPr marL="68600" marR="68600" marT="34300" marB="34300"/>
                </a:tc>
                <a:tc>
                  <a:txBody>
                    <a:bodyPr/>
                    <a:lstStyle/>
                    <a:p>
                      <a:pPr marL="0" marR="0" lvl="0" indent="0" algn="ctr" rtl="0">
                        <a:spcBef>
                          <a:spcPts val="0"/>
                        </a:spcBef>
                        <a:spcAft>
                          <a:spcPts val="0"/>
                        </a:spcAft>
                        <a:buNone/>
                      </a:pPr>
                      <a:r>
                        <a:rPr lang="en" sz="1100"/>
                        <a:t>826,675</a:t>
                      </a:r>
                      <a:endParaRPr sz="1100"/>
                    </a:p>
                  </a:txBody>
                  <a:tcPr marL="68600" marR="68600" marT="34300" marB="34300" anchor="ctr"/>
                </a:tc>
                <a:tc>
                  <a:txBody>
                    <a:bodyPr/>
                    <a:lstStyle/>
                    <a:p>
                      <a:pPr marL="0" marR="0" lvl="0" indent="0" algn="ctr" rtl="0">
                        <a:spcBef>
                          <a:spcPts val="0"/>
                        </a:spcBef>
                        <a:spcAft>
                          <a:spcPts val="0"/>
                        </a:spcAft>
                        <a:buNone/>
                      </a:pPr>
                      <a:r>
                        <a:rPr lang="en" sz="1100"/>
                        <a:t>86</a:t>
                      </a:r>
                      <a:endParaRPr sz="1100"/>
                    </a:p>
                  </a:txBody>
                  <a:tcPr marL="68600" marR="68600" marT="34300" marB="34300" anchor="ctr"/>
                </a:tc>
                <a:tc>
                  <a:txBody>
                    <a:bodyPr/>
                    <a:lstStyle/>
                    <a:p>
                      <a:pPr marL="0" marR="0" lvl="0" indent="0" algn="ctr" rtl="0">
                        <a:spcBef>
                          <a:spcPts val="0"/>
                        </a:spcBef>
                        <a:spcAft>
                          <a:spcPts val="0"/>
                        </a:spcAft>
                        <a:buNone/>
                      </a:pPr>
                      <a:r>
                        <a:rPr lang="en" sz="1100"/>
                        <a:t>26,295</a:t>
                      </a:r>
                      <a:endParaRPr sz="1100"/>
                    </a:p>
                  </a:txBody>
                  <a:tcPr marL="68600" marR="68600" marT="34300" marB="34300" anchor="ctr"/>
                </a:tc>
                <a:tc>
                  <a:txBody>
                    <a:bodyPr/>
                    <a:lstStyle/>
                    <a:p>
                      <a:pPr marL="0" marR="0" lvl="0" indent="0" algn="ctr" rtl="0">
                        <a:spcBef>
                          <a:spcPts val="0"/>
                        </a:spcBef>
                        <a:spcAft>
                          <a:spcPts val="0"/>
                        </a:spcAft>
                        <a:buNone/>
                      </a:pPr>
                      <a:r>
                        <a:rPr lang="en" sz="1100"/>
                        <a:t>Grain</a:t>
                      </a:r>
                      <a:endParaRPr sz="1100"/>
                    </a:p>
                  </a:txBody>
                  <a:tcPr marL="68600" marR="68600" marT="34300" marB="34300" anchor="ctr"/>
                </a:tc>
                <a:tc>
                  <a:txBody>
                    <a:bodyPr/>
                    <a:lstStyle/>
                    <a:p>
                      <a:pPr marL="0" marR="0" lvl="0" indent="0" algn="ctr" rtl="0">
                        <a:spcBef>
                          <a:spcPts val="0"/>
                        </a:spcBef>
                        <a:spcAft>
                          <a:spcPts val="0"/>
                        </a:spcAft>
                        <a:buNone/>
                      </a:pPr>
                      <a:r>
                        <a:rPr lang="en" sz="1100"/>
                        <a:t>Canada / </a:t>
                      </a:r>
                      <a:endParaRPr sz="1100"/>
                    </a:p>
                    <a:p>
                      <a:pPr marL="0" marR="0" lvl="0" indent="0" algn="ctr" rtl="0">
                        <a:spcBef>
                          <a:spcPts val="0"/>
                        </a:spcBef>
                        <a:spcAft>
                          <a:spcPts val="0"/>
                        </a:spcAft>
                        <a:buNone/>
                      </a:pPr>
                      <a:r>
                        <a:rPr lang="en" sz="1100"/>
                        <a:t>Wisconsin</a:t>
                      </a:r>
                      <a:endParaRPr sz="1100"/>
                    </a:p>
                  </a:txBody>
                  <a:tcPr marL="68600" marR="68600" marT="34300" marB="34300" anchor="ctr"/>
                </a:tc>
                <a:tc>
                  <a:txBody>
                    <a:bodyPr/>
                    <a:lstStyle/>
                    <a:p>
                      <a:pPr marL="0" marR="0" lvl="0" indent="0" algn="ctr" rtl="0">
                        <a:spcBef>
                          <a:spcPts val="0"/>
                        </a:spcBef>
                        <a:spcAft>
                          <a:spcPts val="0"/>
                        </a:spcAft>
                        <a:buNone/>
                      </a:pPr>
                      <a:r>
                        <a:rPr lang="en" sz="1100"/>
                        <a:t>Legacy Hemp LLC</a:t>
                      </a:r>
                      <a:endParaRPr sz="1100"/>
                    </a:p>
                  </a:txBody>
                  <a:tcPr marL="68600" marR="68600" marT="34300" marB="34300" anchor="ctr"/>
                </a:tc>
                <a:extLst>
                  <a:ext uri="{0D108BD9-81ED-4DB2-BD59-A6C34878D82A}">
                    <a16:rowId xmlns:a16="http://schemas.microsoft.com/office/drawing/2014/main" val="10015"/>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Emergence</a:t>
            </a:r>
            <a:endParaRPr/>
          </a:p>
        </p:txBody>
      </p:sp>
      <p:pic>
        <p:nvPicPr>
          <p:cNvPr id="621" name="Google Shape;621;p86" descr="A person in a green field&#10;&#10;Description automatically generated"/>
          <p:cNvPicPr preferRelativeResize="0">
            <a:picLocks noGrp="1"/>
          </p:cNvPicPr>
          <p:nvPr>
            <p:ph type="body" idx="4294967295"/>
          </p:nvPr>
        </p:nvPicPr>
        <p:blipFill rotWithShape="1">
          <a:blip r:embed="rId3" cstate="email">
            <a:alphaModFix/>
            <a:extLst>
              <a:ext uri="{28A0092B-C50C-407E-A947-70E740481C1C}">
                <a14:useLocalDpi xmlns:a14="http://schemas.microsoft.com/office/drawing/2010/main"/>
              </a:ext>
            </a:extLst>
          </a:blip>
          <a:srcRect/>
          <a:stretch/>
        </p:blipFill>
        <p:spPr>
          <a:xfrm>
            <a:off x="4155254" y="1453681"/>
            <a:ext cx="4832100" cy="3369300"/>
          </a:xfrm>
          <a:prstGeom prst="rect">
            <a:avLst/>
          </a:prstGeom>
          <a:noFill/>
          <a:ln>
            <a:noFill/>
          </a:ln>
        </p:spPr>
      </p:pic>
      <p:grpSp>
        <p:nvGrpSpPr>
          <p:cNvPr id="622" name="Google Shape;622;p86"/>
          <p:cNvGrpSpPr/>
          <p:nvPr/>
        </p:nvGrpSpPr>
        <p:grpSpPr>
          <a:xfrm>
            <a:off x="3413144" y="1211891"/>
            <a:ext cx="4470634" cy="2897200"/>
            <a:chOff x="4446359" y="1283388"/>
            <a:chExt cx="5960846" cy="3862934"/>
          </a:xfrm>
        </p:grpSpPr>
        <p:sp>
          <p:nvSpPr>
            <p:cNvPr id="623" name="Google Shape;623;p86"/>
            <p:cNvSpPr txBox="1"/>
            <p:nvPr/>
          </p:nvSpPr>
          <p:spPr>
            <a:xfrm>
              <a:off x="4446359" y="2428627"/>
              <a:ext cx="847500" cy="369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Georgia"/>
                  <a:ea typeface="Georgia"/>
                  <a:cs typeface="Georgia"/>
                  <a:sym typeface="Georgia"/>
                </a:rPr>
                <a:t>CRS-1 </a:t>
              </a:r>
              <a:endParaRPr sz="1100"/>
            </a:p>
          </p:txBody>
        </p:sp>
        <p:sp>
          <p:nvSpPr>
            <p:cNvPr id="624" name="Google Shape;624;p86"/>
            <p:cNvSpPr txBox="1"/>
            <p:nvPr/>
          </p:nvSpPr>
          <p:spPr>
            <a:xfrm>
              <a:off x="4513265" y="4777022"/>
              <a:ext cx="713700" cy="369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Georgia"/>
                  <a:ea typeface="Georgia"/>
                  <a:cs typeface="Georgia"/>
                  <a:sym typeface="Georgia"/>
                </a:rPr>
                <a:t>X-59</a:t>
              </a:r>
              <a:endParaRPr sz="1100"/>
            </a:p>
          </p:txBody>
        </p:sp>
        <p:cxnSp>
          <p:nvCxnSpPr>
            <p:cNvPr id="625" name="Google Shape;625;p86"/>
            <p:cNvCxnSpPr/>
            <p:nvPr/>
          </p:nvCxnSpPr>
          <p:spPr>
            <a:xfrm>
              <a:off x="5257800" y="2613293"/>
              <a:ext cx="323400" cy="0"/>
            </a:xfrm>
            <a:prstGeom prst="straightConnector1">
              <a:avLst/>
            </a:prstGeom>
            <a:noFill/>
            <a:ln w="9525" cap="flat" cmpd="sng">
              <a:solidFill>
                <a:schemeClr val="dk1"/>
              </a:solidFill>
              <a:prstDash val="solid"/>
              <a:miter lim="800000"/>
              <a:headEnd type="none" w="sm" len="sm"/>
              <a:tailEnd type="triangle" w="med" len="med"/>
            </a:ln>
          </p:spPr>
        </p:cxnSp>
        <p:cxnSp>
          <p:nvCxnSpPr>
            <p:cNvPr id="626" name="Google Shape;626;p86"/>
            <p:cNvCxnSpPr/>
            <p:nvPr/>
          </p:nvCxnSpPr>
          <p:spPr>
            <a:xfrm>
              <a:off x="5226944" y="4961688"/>
              <a:ext cx="323400" cy="0"/>
            </a:xfrm>
            <a:prstGeom prst="straightConnector1">
              <a:avLst/>
            </a:prstGeom>
            <a:noFill/>
            <a:ln w="9525" cap="flat" cmpd="sng">
              <a:solidFill>
                <a:schemeClr val="dk1"/>
              </a:solidFill>
              <a:prstDash val="solid"/>
              <a:miter lim="800000"/>
              <a:headEnd type="none" w="sm" len="sm"/>
              <a:tailEnd type="triangle" w="med" len="med"/>
            </a:ln>
          </p:spPr>
        </p:cxnSp>
        <p:cxnSp>
          <p:nvCxnSpPr>
            <p:cNvPr id="627" name="Google Shape;627;p86"/>
            <p:cNvCxnSpPr/>
            <p:nvPr/>
          </p:nvCxnSpPr>
          <p:spPr>
            <a:xfrm>
              <a:off x="9107905" y="1708483"/>
              <a:ext cx="1299300" cy="5700"/>
            </a:xfrm>
            <a:prstGeom prst="straightConnector1">
              <a:avLst/>
            </a:prstGeom>
            <a:noFill/>
            <a:ln w="19050" cap="flat" cmpd="sng">
              <a:solidFill>
                <a:schemeClr val="dk1"/>
              </a:solidFill>
              <a:prstDash val="solid"/>
              <a:miter lim="800000"/>
              <a:headEnd type="none" w="sm" len="sm"/>
              <a:tailEnd type="none" w="sm" len="sm"/>
            </a:ln>
          </p:spPr>
        </p:cxnSp>
        <p:cxnSp>
          <p:nvCxnSpPr>
            <p:cNvPr id="628" name="Google Shape;628;p86"/>
            <p:cNvCxnSpPr/>
            <p:nvPr/>
          </p:nvCxnSpPr>
          <p:spPr>
            <a:xfrm>
              <a:off x="7679334" y="1702909"/>
              <a:ext cx="1299300" cy="5700"/>
            </a:xfrm>
            <a:prstGeom prst="straightConnector1">
              <a:avLst/>
            </a:prstGeom>
            <a:noFill/>
            <a:ln w="19050" cap="flat" cmpd="sng">
              <a:solidFill>
                <a:schemeClr val="dk1"/>
              </a:solidFill>
              <a:prstDash val="solid"/>
              <a:miter lim="800000"/>
              <a:headEnd type="none" w="sm" len="sm"/>
              <a:tailEnd type="none" w="sm" len="sm"/>
            </a:ln>
          </p:spPr>
        </p:cxnSp>
        <p:cxnSp>
          <p:nvCxnSpPr>
            <p:cNvPr id="629" name="Google Shape;629;p86"/>
            <p:cNvCxnSpPr/>
            <p:nvPr/>
          </p:nvCxnSpPr>
          <p:spPr>
            <a:xfrm>
              <a:off x="6232734" y="1711270"/>
              <a:ext cx="1299300" cy="5700"/>
            </a:xfrm>
            <a:prstGeom prst="straightConnector1">
              <a:avLst/>
            </a:prstGeom>
            <a:noFill/>
            <a:ln w="19050" cap="flat" cmpd="sng">
              <a:solidFill>
                <a:schemeClr val="dk1"/>
              </a:solidFill>
              <a:prstDash val="solid"/>
              <a:miter lim="800000"/>
              <a:headEnd type="none" w="sm" len="sm"/>
              <a:tailEnd type="none" w="sm" len="sm"/>
            </a:ln>
          </p:spPr>
        </p:cxnSp>
        <p:sp>
          <p:nvSpPr>
            <p:cNvPr id="630" name="Google Shape;630;p86"/>
            <p:cNvSpPr txBox="1"/>
            <p:nvPr/>
          </p:nvSpPr>
          <p:spPr>
            <a:xfrm>
              <a:off x="6232734" y="1289190"/>
              <a:ext cx="1342200" cy="369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Georgia"/>
                  <a:ea typeface="Georgia"/>
                  <a:cs typeface="Georgia"/>
                  <a:sym typeface="Georgia"/>
                </a:rPr>
                <a:t> 20 lbs. ac</a:t>
              </a:r>
              <a:r>
                <a:rPr lang="en" sz="1400" baseline="30000">
                  <a:solidFill>
                    <a:schemeClr val="dk1"/>
                  </a:solidFill>
                  <a:latin typeface="Georgia"/>
                  <a:ea typeface="Georgia"/>
                  <a:cs typeface="Georgia"/>
                  <a:sym typeface="Georgia"/>
                </a:rPr>
                <a:t>-1</a:t>
              </a:r>
              <a:r>
                <a:rPr lang="en" sz="1400">
                  <a:solidFill>
                    <a:schemeClr val="dk1"/>
                  </a:solidFill>
                  <a:latin typeface="Georgia"/>
                  <a:ea typeface="Georgia"/>
                  <a:cs typeface="Georgia"/>
                  <a:sym typeface="Georgia"/>
                </a:rPr>
                <a:t> </a:t>
              </a:r>
              <a:endParaRPr sz="1100"/>
            </a:p>
          </p:txBody>
        </p:sp>
        <p:sp>
          <p:nvSpPr>
            <p:cNvPr id="631" name="Google Shape;631;p86"/>
            <p:cNvSpPr txBox="1"/>
            <p:nvPr/>
          </p:nvSpPr>
          <p:spPr>
            <a:xfrm>
              <a:off x="7611431" y="1283388"/>
              <a:ext cx="1435200" cy="369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Georgia"/>
                  <a:ea typeface="Georgia"/>
                  <a:cs typeface="Georgia"/>
                  <a:sym typeface="Georgia"/>
                </a:rPr>
                <a:t>30 lbs. ac</a:t>
              </a:r>
              <a:r>
                <a:rPr lang="en" sz="1400" baseline="30000">
                  <a:solidFill>
                    <a:schemeClr val="dk1"/>
                  </a:solidFill>
                  <a:latin typeface="Georgia"/>
                  <a:ea typeface="Georgia"/>
                  <a:cs typeface="Georgia"/>
                  <a:sym typeface="Georgia"/>
                </a:rPr>
                <a:t>-1</a:t>
              </a:r>
              <a:endParaRPr sz="1100"/>
            </a:p>
          </p:txBody>
        </p:sp>
        <p:sp>
          <p:nvSpPr>
            <p:cNvPr id="632" name="Google Shape;632;p86"/>
            <p:cNvSpPr txBox="1"/>
            <p:nvPr/>
          </p:nvSpPr>
          <p:spPr>
            <a:xfrm>
              <a:off x="9107905" y="1283388"/>
              <a:ext cx="1299300" cy="369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Georgia"/>
                  <a:ea typeface="Georgia"/>
                  <a:cs typeface="Georgia"/>
                  <a:sym typeface="Georgia"/>
                </a:rPr>
                <a:t>40 lbs. ac</a:t>
              </a:r>
              <a:r>
                <a:rPr lang="en" sz="1400" baseline="30000">
                  <a:solidFill>
                    <a:schemeClr val="dk1"/>
                  </a:solidFill>
                  <a:latin typeface="Georgia"/>
                  <a:ea typeface="Georgia"/>
                  <a:cs typeface="Georgia"/>
                  <a:sym typeface="Georgia"/>
                </a:rPr>
                <a:t>-1</a:t>
              </a:r>
              <a:r>
                <a:rPr lang="en" sz="1400">
                  <a:solidFill>
                    <a:schemeClr val="dk1"/>
                  </a:solidFill>
                  <a:latin typeface="Georgia"/>
                  <a:ea typeface="Georgia"/>
                  <a:cs typeface="Georgia"/>
                  <a:sym typeface="Georgia"/>
                </a:rPr>
                <a:t> </a:t>
              </a:r>
              <a:endParaRPr sz="1100"/>
            </a:p>
          </p:txBody>
        </p:sp>
      </p:grpSp>
      <p:sp>
        <p:nvSpPr>
          <p:cNvPr id="633" name="Google Shape;633;p86"/>
          <p:cNvSpPr txBox="1"/>
          <p:nvPr/>
        </p:nvSpPr>
        <p:spPr>
          <a:xfrm>
            <a:off x="188703" y="1292212"/>
            <a:ext cx="3167700" cy="3416400"/>
          </a:xfrm>
          <a:prstGeom prst="rect">
            <a:avLst/>
          </a:prstGeom>
          <a:noFill/>
          <a:ln>
            <a:noFill/>
          </a:ln>
        </p:spPr>
        <p:txBody>
          <a:bodyPr spcFirstLastPara="1" wrap="square" lIns="68575" tIns="34275" rIns="68575" bIns="34275" anchor="t" anchorCtr="0">
            <a:noAutofit/>
          </a:bodyPr>
          <a:lstStyle/>
          <a:p>
            <a:pPr marL="215900" marR="0" lvl="0" indent="-209550" algn="l" rtl="0">
              <a:spcBef>
                <a:spcPts val="0"/>
              </a:spcBef>
              <a:spcAft>
                <a:spcPts val="0"/>
              </a:spcAft>
              <a:buSzPts val="1500"/>
              <a:buChar char="•"/>
            </a:pPr>
            <a:r>
              <a:rPr lang="en" sz="1500"/>
              <a:t>CRS-1 appeared more vigorous than X-59 throughout most of the growing season </a:t>
            </a:r>
            <a:endParaRPr sz="1100"/>
          </a:p>
          <a:p>
            <a:pPr marL="0" marR="0" lvl="0" indent="0" algn="l" rtl="0">
              <a:spcBef>
                <a:spcPts val="0"/>
              </a:spcBef>
              <a:spcAft>
                <a:spcPts val="0"/>
              </a:spcAft>
              <a:buNone/>
            </a:pPr>
            <a:endParaRPr sz="1500"/>
          </a:p>
          <a:p>
            <a:pPr marL="215900" marR="0" lvl="0" indent="-209550" algn="l" rtl="0">
              <a:spcBef>
                <a:spcPts val="0"/>
              </a:spcBef>
              <a:spcAft>
                <a:spcPts val="0"/>
              </a:spcAft>
              <a:buSzPts val="1500"/>
              <a:buChar char="•"/>
            </a:pPr>
            <a:r>
              <a:rPr lang="en" sz="1500"/>
              <a:t>Plots along the edges of the field appeared weedier than those towards the inside </a:t>
            </a:r>
            <a:endParaRPr sz="1100"/>
          </a:p>
          <a:p>
            <a:pPr marL="215900" marR="0" lvl="0" indent="-114300" algn="l" rtl="0">
              <a:spcBef>
                <a:spcPts val="0"/>
              </a:spcBef>
              <a:spcAft>
                <a:spcPts val="0"/>
              </a:spcAft>
              <a:buClr>
                <a:schemeClr val="dk1"/>
              </a:buClr>
              <a:buSzPts val="1500"/>
              <a:buFont typeface="Arial"/>
              <a:buNone/>
            </a:pPr>
            <a:endParaRPr sz="1500"/>
          </a:p>
          <a:p>
            <a:pPr marL="215900" marR="0" lvl="0" indent="-209550" algn="l" rtl="0">
              <a:spcBef>
                <a:spcPts val="0"/>
              </a:spcBef>
              <a:spcAft>
                <a:spcPts val="0"/>
              </a:spcAft>
              <a:buSzPts val="1500"/>
              <a:buChar char="•"/>
            </a:pPr>
            <a:r>
              <a:rPr lang="en" sz="1500"/>
              <a:t>Plants grew and flowered much quicker than anticipated</a:t>
            </a:r>
            <a:endParaRPr sz="1100"/>
          </a:p>
          <a:p>
            <a:pPr marL="558800" marR="0" lvl="1" indent="-215900" algn="l" rtl="0">
              <a:spcBef>
                <a:spcPts val="0"/>
              </a:spcBef>
              <a:spcAft>
                <a:spcPts val="0"/>
              </a:spcAft>
              <a:buSzPts val="1400"/>
              <a:buChar char="•"/>
            </a:pPr>
            <a:r>
              <a:rPr lang="en" sz="1400" i="0" u="none" strike="noStrike" cap="none"/>
              <a:t>Average plot height doubled week to week from 6/24 – 7/15</a:t>
            </a:r>
            <a:endParaRPr sz="1100"/>
          </a:p>
          <a:p>
            <a:pPr marL="558800" marR="0" lvl="1" indent="-215900" algn="l" rtl="0">
              <a:spcBef>
                <a:spcPts val="0"/>
              </a:spcBef>
              <a:spcAft>
                <a:spcPts val="0"/>
              </a:spcAft>
              <a:buSzPts val="1400"/>
              <a:buChar char="•"/>
            </a:pPr>
            <a:r>
              <a:rPr lang="en" sz="1400" i="0" u="none" strike="noStrike" cap="none"/>
              <a:t>Plots began to flower shortly after the summer solstice (6/21/19)</a:t>
            </a: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628650" y="94942"/>
            <a:ext cx="78867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Times New Roman"/>
              <a:buNone/>
            </a:pPr>
            <a:r>
              <a:rPr lang="en"/>
              <a:t>Regulatory background</a:t>
            </a:r>
            <a:endParaRPr/>
          </a:p>
        </p:txBody>
      </p:sp>
      <p:sp>
        <p:nvSpPr>
          <p:cNvPr id="136" name="Google Shape;136;p24"/>
          <p:cNvSpPr txBox="1">
            <a:spLocks noGrp="1"/>
          </p:cNvSpPr>
          <p:nvPr>
            <p:ph type="body" idx="1"/>
          </p:nvPr>
        </p:nvSpPr>
        <p:spPr>
          <a:xfrm>
            <a:off x="457200" y="835980"/>
            <a:ext cx="8229600" cy="3810000"/>
          </a:xfrm>
          <a:prstGeom prst="rect">
            <a:avLst/>
          </a:prstGeom>
          <a:noFill/>
          <a:ln>
            <a:noFill/>
          </a:ln>
        </p:spPr>
        <p:txBody>
          <a:bodyPr spcFirstLastPara="1" wrap="square" lIns="91425" tIns="45700" rIns="91425" bIns="45700" anchor="t" anchorCtr="0">
            <a:noAutofit/>
          </a:bodyPr>
          <a:lstStyle/>
          <a:p>
            <a:pPr marL="342900" lvl="0" indent="-342900" algn="l" rtl="0">
              <a:spcBef>
                <a:spcPts val="360"/>
              </a:spcBef>
              <a:spcAft>
                <a:spcPts val="0"/>
              </a:spcAft>
              <a:buSzPts val="1800"/>
              <a:buChar char="●"/>
            </a:pPr>
            <a:r>
              <a:rPr lang="en"/>
              <a:t>1970 Controlled Substance Act </a:t>
            </a:r>
            <a:endParaRPr/>
          </a:p>
          <a:p>
            <a:pPr marL="742950" lvl="1" indent="-285750" algn="l" rtl="0">
              <a:spcBef>
                <a:spcPts val="1600"/>
              </a:spcBef>
              <a:spcAft>
                <a:spcPts val="0"/>
              </a:spcAft>
              <a:buSzPts val="1800"/>
              <a:buChar char="○"/>
            </a:pPr>
            <a:r>
              <a:rPr lang="en"/>
              <a:t>Declared all Cannabis varieties as a schedule one controlled substance - under the regulatory authority of DEA </a:t>
            </a:r>
            <a:endParaRPr/>
          </a:p>
          <a:p>
            <a:pPr marL="342900" lvl="0" indent="-342900" algn="l" rtl="0">
              <a:spcBef>
                <a:spcPts val="1600"/>
              </a:spcBef>
              <a:spcAft>
                <a:spcPts val="0"/>
              </a:spcAft>
              <a:buSzPts val="1800"/>
              <a:buChar char="●"/>
            </a:pPr>
            <a:r>
              <a:rPr lang="en"/>
              <a:t>2014 U.S. Farm Bill - sec. 7606</a:t>
            </a:r>
            <a:endParaRPr/>
          </a:p>
          <a:p>
            <a:pPr marL="742950" lvl="1" indent="-285750" algn="l" rtl="0">
              <a:spcBef>
                <a:spcPts val="1600"/>
              </a:spcBef>
              <a:spcAft>
                <a:spcPts val="0"/>
              </a:spcAft>
              <a:buSzPts val="1800"/>
              <a:buChar char="○"/>
            </a:pPr>
            <a:r>
              <a:rPr lang="en"/>
              <a:t>Industrial hemp can be grown or cultivated for research purposes under agricultural pilot programs – deferred to states</a:t>
            </a:r>
            <a:endParaRPr/>
          </a:p>
          <a:p>
            <a:pPr marL="742950" lvl="1" indent="-285750" algn="l" rtl="0">
              <a:spcBef>
                <a:spcPts val="1600"/>
              </a:spcBef>
              <a:spcAft>
                <a:spcPts val="0"/>
              </a:spcAft>
              <a:buSzPts val="1800"/>
              <a:buChar char="○"/>
            </a:pPr>
            <a:r>
              <a:rPr lang="en"/>
              <a:t>39 states defined hemp as distinct and removed barriers to its production</a:t>
            </a:r>
            <a:endParaRPr/>
          </a:p>
          <a:p>
            <a:pPr marL="342900" lvl="0" indent="-342900" algn="l" rtl="0">
              <a:spcBef>
                <a:spcPts val="1600"/>
              </a:spcBef>
              <a:spcAft>
                <a:spcPts val="0"/>
              </a:spcAft>
              <a:buSzPts val="1800"/>
              <a:buChar char="●"/>
            </a:pPr>
            <a:r>
              <a:rPr lang="en"/>
              <a:t>2018 U.S. Farm Bill - sec. 2667</a:t>
            </a:r>
            <a:endParaRPr/>
          </a:p>
          <a:p>
            <a:pPr marL="742950" lvl="1" indent="-285750" algn="l" rtl="0">
              <a:spcBef>
                <a:spcPts val="1600"/>
              </a:spcBef>
              <a:spcAft>
                <a:spcPts val="1600"/>
              </a:spcAft>
              <a:buSzPts val="1800"/>
              <a:buChar char="○"/>
            </a:pPr>
            <a:r>
              <a:rPr lang="en"/>
              <a:t>Removes hemp from the controlled substances and restrictions on cultivation as long as contains no more than 0.3 % THC</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pic>
        <p:nvPicPr>
          <p:cNvPr id="638" name="Google Shape;638;p87" descr="A screenshot of a cell phon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13403" y="677437"/>
            <a:ext cx="6455089" cy="4161272"/>
          </a:xfrm>
          <a:prstGeom prst="rect">
            <a:avLst/>
          </a:prstGeom>
          <a:noFill/>
          <a:ln>
            <a:noFill/>
          </a:ln>
        </p:spPr>
      </p:pic>
      <p:sp>
        <p:nvSpPr>
          <p:cNvPr id="639" name="Google Shape;639;p87"/>
          <p:cNvSpPr txBox="1"/>
          <p:nvPr/>
        </p:nvSpPr>
        <p:spPr>
          <a:xfrm>
            <a:off x="0" y="4866501"/>
            <a:ext cx="3573000" cy="276900"/>
          </a:xfrm>
          <a:prstGeom prst="rect">
            <a:avLst/>
          </a:prstGeom>
          <a:solidFill>
            <a:srgbClr val="A5A5A5">
              <a:alpha val="49800"/>
            </a:srgbClr>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chemeClr val="lt1"/>
                </a:solidFill>
                <a:latin typeface="Georgia"/>
                <a:ea typeface="Georgia"/>
                <a:cs typeface="Georgia"/>
                <a:sym typeface="Georgia"/>
              </a:rPr>
              <a:t>Preliminary data – not for publishing</a:t>
            </a:r>
            <a:endParaRPr sz="11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p88" descr="A screenshot of a cell phon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7567" y="1288473"/>
            <a:ext cx="4556735" cy="2937500"/>
          </a:xfrm>
          <a:prstGeom prst="rect">
            <a:avLst/>
          </a:prstGeom>
          <a:noFill/>
          <a:ln>
            <a:noFill/>
          </a:ln>
        </p:spPr>
      </p:pic>
      <p:pic>
        <p:nvPicPr>
          <p:cNvPr id="645" name="Google Shape;645;p88" descr="A screenshot of a cell phone&#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78350" y="1288473"/>
            <a:ext cx="4556735" cy="2937500"/>
          </a:xfrm>
          <a:prstGeom prst="rect">
            <a:avLst/>
          </a:prstGeom>
          <a:noFill/>
          <a:ln>
            <a:noFill/>
          </a:ln>
        </p:spPr>
      </p:pic>
      <p:sp>
        <p:nvSpPr>
          <p:cNvPr id="646" name="Google Shape;646;p88"/>
          <p:cNvSpPr txBox="1"/>
          <p:nvPr/>
        </p:nvSpPr>
        <p:spPr>
          <a:xfrm>
            <a:off x="0" y="4866501"/>
            <a:ext cx="3573000" cy="276900"/>
          </a:xfrm>
          <a:prstGeom prst="rect">
            <a:avLst/>
          </a:prstGeom>
          <a:solidFill>
            <a:srgbClr val="A5A5A5">
              <a:alpha val="49800"/>
            </a:srgbClr>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chemeClr val="lt1"/>
                </a:solidFill>
                <a:latin typeface="Georgia"/>
                <a:ea typeface="Georgia"/>
                <a:cs typeface="Georgia"/>
                <a:sym typeface="Georgia"/>
              </a:rPr>
              <a:t>Preliminary data – not for publishing</a:t>
            </a:r>
            <a:endParaRPr sz="11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89" descr="A screenshot of a cell phon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68836" y="682474"/>
            <a:ext cx="6802135" cy="4380575"/>
          </a:xfrm>
          <a:prstGeom prst="rect">
            <a:avLst/>
          </a:prstGeom>
          <a:noFill/>
          <a:ln>
            <a:noFill/>
          </a:ln>
        </p:spPr>
      </p:pic>
      <p:sp>
        <p:nvSpPr>
          <p:cNvPr id="652" name="Google Shape;652;p89"/>
          <p:cNvSpPr txBox="1"/>
          <p:nvPr/>
        </p:nvSpPr>
        <p:spPr>
          <a:xfrm>
            <a:off x="-7738" y="4866501"/>
            <a:ext cx="3556200" cy="276900"/>
          </a:xfrm>
          <a:prstGeom prst="rect">
            <a:avLst/>
          </a:prstGeom>
          <a:solidFill>
            <a:srgbClr val="A5A5A5">
              <a:alpha val="49800"/>
            </a:srgbClr>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chemeClr val="lt1"/>
                </a:solidFill>
                <a:latin typeface="Georgia"/>
                <a:ea typeface="Georgia"/>
                <a:cs typeface="Georgia"/>
                <a:sym typeface="Georgia"/>
              </a:rPr>
              <a:t>Preliminary data – not for publishing</a:t>
            </a:r>
            <a:endParaRPr sz="11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Google Shape;657;p90" descr="A screenshot of a video gam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5234" y="1280569"/>
            <a:ext cx="4500675" cy="2901360"/>
          </a:xfrm>
          <a:prstGeom prst="rect">
            <a:avLst/>
          </a:prstGeom>
          <a:noFill/>
          <a:ln>
            <a:noFill/>
          </a:ln>
        </p:spPr>
      </p:pic>
      <p:pic>
        <p:nvPicPr>
          <p:cNvPr id="658" name="Google Shape;658;p9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49582" y="1280569"/>
            <a:ext cx="4500675" cy="2901360"/>
          </a:xfrm>
          <a:prstGeom prst="rect">
            <a:avLst/>
          </a:prstGeom>
          <a:noFill/>
          <a:ln>
            <a:noFill/>
          </a:ln>
        </p:spPr>
      </p:pic>
      <p:sp>
        <p:nvSpPr>
          <p:cNvPr id="659" name="Google Shape;659;p90"/>
          <p:cNvSpPr txBox="1"/>
          <p:nvPr/>
        </p:nvSpPr>
        <p:spPr>
          <a:xfrm>
            <a:off x="0" y="4866501"/>
            <a:ext cx="3573000" cy="276900"/>
          </a:xfrm>
          <a:prstGeom prst="rect">
            <a:avLst/>
          </a:prstGeom>
          <a:solidFill>
            <a:srgbClr val="A5A5A5">
              <a:alpha val="49800"/>
            </a:srgbClr>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chemeClr val="lt1"/>
                </a:solidFill>
                <a:latin typeface="Georgia"/>
                <a:ea typeface="Georgia"/>
                <a:cs typeface="Georgia"/>
                <a:sym typeface="Georgia"/>
              </a:rPr>
              <a:t>Preliminary data – not for publishing</a:t>
            </a:r>
            <a:endParaRPr sz="11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91" descr="A screenshot of a cell phon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04646" y="736806"/>
            <a:ext cx="6734710" cy="4337153"/>
          </a:xfrm>
          <a:prstGeom prst="rect">
            <a:avLst/>
          </a:prstGeom>
          <a:noFill/>
          <a:ln>
            <a:noFill/>
          </a:ln>
        </p:spPr>
      </p:pic>
      <p:sp>
        <p:nvSpPr>
          <p:cNvPr id="665" name="Google Shape;665;p91"/>
          <p:cNvSpPr txBox="1"/>
          <p:nvPr/>
        </p:nvSpPr>
        <p:spPr>
          <a:xfrm>
            <a:off x="0" y="4901125"/>
            <a:ext cx="3454200" cy="276900"/>
          </a:xfrm>
          <a:prstGeom prst="rect">
            <a:avLst/>
          </a:prstGeom>
          <a:solidFill>
            <a:srgbClr val="A5A5A5">
              <a:alpha val="49800"/>
            </a:srgbClr>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chemeClr val="lt1"/>
                </a:solidFill>
                <a:latin typeface="Georgia"/>
                <a:ea typeface="Georgia"/>
                <a:cs typeface="Georgia"/>
                <a:sym typeface="Georgia"/>
              </a:rPr>
              <a:t>Preliminary data – not for publishing</a:t>
            </a: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143" name="Google Shape;143;p2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6858000" cy="5143500"/>
          </a:xfrm>
          <a:prstGeom prst="rect">
            <a:avLst/>
          </a:prstGeom>
          <a:noFill/>
          <a:ln>
            <a:noFill/>
          </a:ln>
        </p:spPr>
      </p:pic>
      <p:sp>
        <p:nvSpPr>
          <p:cNvPr id="144" name="Google Shape;144;p25"/>
          <p:cNvSpPr txBox="1"/>
          <p:nvPr/>
        </p:nvSpPr>
        <p:spPr>
          <a:xfrm>
            <a:off x="1714525" y="3193900"/>
            <a:ext cx="2724000" cy="1333200"/>
          </a:xfrm>
          <a:prstGeom prst="rect">
            <a:avLst/>
          </a:prstGeom>
          <a:solidFill>
            <a:srgbClr val="FFFFFF">
              <a:alpha val="6369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•THC 0.3% or below</a:t>
            </a:r>
            <a:endParaRPr/>
          </a:p>
          <a:p>
            <a:pPr marL="0" lvl="0" indent="0" algn="l" rtl="0">
              <a:spcBef>
                <a:spcPts val="0"/>
              </a:spcBef>
              <a:spcAft>
                <a:spcPts val="0"/>
              </a:spcAft>
              <a:buNone/>
            </a:pPr>
            <a:r>
              <a:rPr lang="en"/>
              <a:t>•Can be grown for:</a:t>
            </a:r>
            <a:endParaRPr/>
          </a:p>
          <a:p>
            <a:pPr marL="0" lvl="0" indent="0" algn="l" rtl="0">
              <a:spcBef>
                <a:spcPts val="0"/>
              </a:spcBef>
              <a:spcAft>
                <a:spcPts val="0"/>
              </a:spcAft>
              <a:buNone/>
            </a:pPr>
            <a:r>
              <a:rPr lang="en"/>
              <a:t>•Grain</a:t>
            </a:r>
            <a:endParaRPr/>
          </a:p>
          <a:p>
            <a:pPr marL="0" lvl="0" indent="0" algn="l" rtl="0">
              <a:spcBef>
                <a:spcPts val="0"/>
              </a:spcBef>
              <a:spcAft>
                <a:spcPts val="0"/>
              </a:spcAft>
              <a:buNone/>
            </a:pPr>
            <a:r>
              <a:rPr lang="en"/>
              <a:t>•Fiber</a:t>
            </a:r>
            <a:endParaRPr/>
          </a:p>
          <a:p>
            <a:pPr marL="0" lvl="0" indent="0" algn="l" rtl="0">
              <a:spcBef>
                <a:spcPts val="0"/>
              </a:spcBef>
              <a:spcAft>
                <a:spcPts val="0"/>
              </a:spcAft>
              <a:buNone/>
            </a:pPr>
            <a:r>
              <a:rPr lang="en"/>
              <a:t>•Cannabinoids such as CBD</a:t>
            </a:r>
            <a:endParaRPr/>
          </a:p>
        </p:txBody>
      </p:sp>
      <p:sp>
        <p:nvSpPr>
          <p:cNvPr id="145" name="Google Shape;145;p25"/>
          <p:cNvSpPr txBox="1">
            <a:spLocks noGrp="1"/>
          </p:cNvSpPr>
          <p:nvPr>
            <p:ph type="title" idx="4294967295"/>
          </p:nvPr>
        </p:nvSpPr>
        <p:spPr>
          <a:xfrm>
            <a:off x="311700" y="19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Industrial hemp is low-THC cannabis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6"/>
          <p:cNvSpPr txBox="1"/>
          <p:nvPr/>
        </p:nvSpPr>
        <p:spPr>
          <a:xfrm>
            <a:off x="146950" y="1165850"/>
            <a:ext cx="4957800" cy="3000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Erect, bushy, annual herb</a:t>
            </a:r>
            <a:endParaRPr sz="1800"/>
          </a:p>
          <a:p>
            <a:pPr marL="914400" lvl="1" indent="-342900" algn="l" rtl="0">
              <a:spcBef>
                <a:spcPts val="0"/>
              </a:spcBef>
              <a:spcAft>
                <a:spcPts val="0"/>
              </a:spcAft>
              <a:buSzPts val="1800"/>
              <a:buChar char="○"/>
            </a:pPr>
            <a:r>
              <a:rPr lang="en" sz="1800"/>
              <a:t>Seed to seed in one year</a:t>
            </a:r>
            <a:endParaRPr sz="1800"/>
          </a:p>
          <a:p>
            <a:pPr marL="457200" lvl="0" indent="0" algn="l" rtl="0">
              <a:spcBef>
                <a:spcPts val="0"/>
              </a:spcBef>
              <a:spcAft>
                <a:spcPts val="0"/>
              </a:spcAft>
              <a:buNone/>
            </a:pPr>
            <a:endParaRPr sz="1800"/>
          </a:p>
          <a:p>
            <a:pPr marL="457200" lvl="0" indent="-342900" algn="l" rtl="0">
              <a:spcBef>
                <a:spcPts val="0"/>
              </a:spcBef>
              <a:spcAft>
                <a:spcPts val="0"/>
              </a:spcAft>
              <a:buSzPts val="1800"/>
              <a:buChar char="●"/>
            </a:pPr>
            <a:r>
              <a:rPr lang="en" sz="1800"/>
              <a:t>Dioecious</a:t>
            </a:r>
            <a:endParaRPr sz="1800"/>
          </a:p>
          <a:p>
            <a:pPr marL="914400" lvl="1" indent="-342900" algn="l" rtl="0">
              <a:spcBef>
                <a:spcPts val="0"/>
              </a:spcBef>
              <a:spcAft>
                <a:spcPts val="0"/>
              </a:spcAft>
              <a:buSzPts val="1800"/>
              <a:buChar char="○"/>
            </a:pPr>
            <a:r>
              <a:rPr lang="en" sz="1800"/>
              <a:t>Males and female flowers are typically on separate plants</a:t>
            </a:r>
            <a:endParaRPr sz="1800"/>
          </a:p>
          <a:p>
            <a:pPr marL="457200" lvl="0" indent="-342900" algn="l" rtl="0">
              <a:spcBef>
                <a:spcPts val="0"/>
              </a:spcBef>
              <a:spcAft>
                <a:spcPts val="0"/>
              </a:spcAft>
              <a:buSzPts val="1800"/>
              <a:buChar char="●"/>
            </a:pPr>
            <a:r>
              <a:rPr lang="en" sz="1800"/>
              <a:t>Wind pollinated</a:t>
            </a:r>
            <a:endParaRPr sz="1800"/>
          </a:p>
          <a:p>
            <a:pPr marL="457200" lvl="0" indent="0" algn="l" rtl="0">
              <a:spcBef>
                <a:spcPts val="0"/>
              </a:spcBef>
              <a:spcAft>
                <a:spcPts val="0"/>
              </a:spcAft>
              <a:buNone/>
            </a:pPr>
            <a:endParaRPr sz="1800"/>
          </a:p>
          <a:p>
            <a:pPr marL="457200" lvl="0" indent="-342900" algn="l" rtl="0">
              <a:spcBef>
                <a:spcPts val="0"/>
              </a:spcBef>
              <a:spcAft>
                <a:spcPts val="0"/>
              </a:spcAft>
              <a:buSzPts val="1800"/>
              <a:buChar char="●"/>
            </a:pPr>
            <a:r>
              <a:rPr lang="en" sz="1800"/>
              <a:t>Photoperiod sensitive</a:t>
            </a:r>
            <a:endParaRPr sz="1800"/>
          </a:p>
          <a:p>
            <a:pPr marL="914400" lvl="1" indent="-342900" algn="l" rtl="0">
              <a:spcBef>
                <a:spcPts val="0"/>
              </a:spcBef>
              <a:spcAft>
                <a:spcPts val="0"/>
              </a:spcAft>
              <a:buSzPts val="1800"/>
              <a:buChar char="○"/>
            </a:pPr>
            <a:r>
              <a:rPr lang="en" sz="1800"/>
              <a:t>Vegetative &gt;14 hours of light</a:t>
            </a:r>
            <a:endParaRPr sz="1800"/>
          </a:p>
          <a:p>
            <a:pPr marL="914400" lvl="1" indent="-342900" algn="l" rtl="0">
              <a:spcBef>
                <a:spcPts val="0"/>
              </a:spcBef>
              <a:spcAft>
                <a:spcPts val="0"/>
              </a:spcAft>
              <a:buSzPts val="1800"/>
              <a:buChar char="○"/>
            </a:pPr>
            <a:r>
              <a:rPr lang="en" sz="1800"/>
              <a:t>Reproductive &lt;14 hours of light</a:t>
            </a:r>
            <a:endParaRPr sz="1800"/>
          </a:p>
        </p:txBody>
      </p:sp>
      <p:sp>
        <p:nvSpPr>
          <p:cNvPr id="151" name="Google Shape;151;p26"/>
          <p:cNvSpPr txBox="1">
            <a:spLocks noGrp="1"/>
          </p:cNvSpPr>
          <p:nvPr>
            <p:ph type="title" idx="4294967295"/>
          </p:nvPr>
        </p:nvSpPr>
        <p:spPr>
          <a:xfrm>
            <a:off x="628650" y="94942"/>
            <a:ext cx="78867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Times New Roman"/>
              <a:buNone/>
            </a:pPr>
            <a:r>
              <a:rPr lang="en" sz="4000" i="1">
                <a:latin typeface="Corbel"/>
                <a:ea typeface="Corbel"/>
                <a:cs typeface="Corbel"/>
                <a:sym typeface="Corbel"/>
              </a:rPr>
              <a:t>Cannabis sativa </a:t>
            </a:r>
            <a:r>
              <a:rPr lang="en" sz="4000">
                <a:latin typeface="Corbel"/>
                <a:ea typeface="Corbel"/>
                <a:cs typeface="Corbel"/>
                <a:sym typeface="Corbel"/>
              </a:rPr>
              <a:t>L.</a:t>
            </a:r>
            <a:endParaRPr/>
          </a:p>
        </p:txBody>
      </p:sp>
      <p:pic>
        <p:nvPicPr>
          <p:cNvPr id="152" name="Google Shape;152;p26"/>
          <p:cNvPicPr preferRelativeResize="0"/>
          <p:nvPr/>
        </p:nvPicPr>
        <p:blipFill>
          <a:blip r:embed="rId3">
            <a:alphaModFix/>
          </a:blip>
          <a:stretch>
            <a:fillRect/>
          </a:stretch>
        </p:blipFill>
        <p:spPr>
          <a:xfrm>
            <a:off x="5286375" y="1089142"/>
            <a:ext cx="3228975" cy="36099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4979</Words>
  <Application>Microsoft Macintosh PowerPoint</Application>
  <PresentationFormat>On-screen Show (16:9)</PresentationFormat>
  <Paragraphs>663</Paragraphs>
  <Slides>74</Slides>
  <Notes>74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74</vt:i4>
      </vt:variant>
    </vt:vector>
  </HeadingPairs>
  <TitlesOfParts>
    <vt:vector size="81" baseType="lpstr">
      <vt:lpstr>Georgia</vt:lpstr>
      <vt:lpstr>Times New Roman</vt:lpstr>
      <vt:lpstr>Calibri</vt:lpstr>
      <vt:lpstr> Arial</vt:lpstr>
      <vt:lpstr>Corbel</vt:lpstr>
      <vt:lpstr>Arial</vt:lpstr>
      <vt:lpstr>Simple Light</vt:lpstr>
      <vt:lpstr>Hemp Production  *mostly for CBD and other major cannabinoids</vt:lpstr>
      <vt:lpstr>Hemp Extension</vt:lpstr>
      <vt:lpstr>Outline:</vt:lpstr>
      <vt:lpstr>Brief Background + Legal Considerations</vt:lpstr>
      <vt:lpstr>History</vt:lpstr>
      <vt:lpstr>PowerPoint Presentation</vt:lpstr>
      <vt:lpstr>Regulatory background</vt:lpstr>
      <vt:lpstr>Industrial hemp is low-THC cannabis</vt:lpstr>
      <vt:lpstr>Cannabis sativa L.</vt:lpstr>
      <vt:lpstr>Setting Up for Success: Pre-Season Considerations</vt:lpstr>
      <vt:lpstr>Risk Management and Insurance</vt:lpstr>
      <vt:lpstr>Labor</vt:lpstr>
      <vt:lpstr>Field Prep, Layout, and Planting</vt:lpstr>
      <vt:lpstr>Field Layout</vt:lpstr>
      <vt:lpstr>Field Layout</vt:lpstr>
      <vt:lpstr>Tillage and Planting </vt:lpstr>
      <vt:lpstr>PowerPoint Presentation</vt:lpstr>
      <vt:lpstr>Soil Fertility Basics</vt:lpstr>
      <vt:lpstr>Fertilizer Overview</vt:lpstr>
      <vt:lpstr>Specific Recommendations are Still Being Developed, but...</vt:lpstr>
      <vt:lpstr>Don’t forget your secondary and micronutrients</vt:lpstr>
      <vt:lpstr>Fertility Trial </vt:lpstr>
      <vt:lpstr>Plant Management and Sexing</vt:lpstr>
      <vt:lpstr>Identifying Male vs Female Preflowers</vt:lpstr>
      <vt:lpstr>Quality Control Strategies - Light Deprivation</vt:lpstr>
      <vt:lpstr>Quality Control Strategies - Topping + Pruning</vt:lpstr>
      <vt:lpstr>Weed, Pest, and Disease Management</vt:lpstr>
      <vt:lpstr>Pest Management - insects</vt:lpstr>
      <vt:lpstr>Pest Management - insects</vt:lpstr>
      <vt:lpstr>Pest Management - insects</vt:lpstr>
      <vt:lpstr>Pest Management - insects</vt:lpstr>
      <vt:lpstr>Disease Management</vt:lpstr>
      <vt:lpstr>Disease Management - Powdery Mildew</vt:lpstr>
      <vt:lpstr>Disease Management - Botrytis</vt:lpstr>
      <vt:lpstr>Disease Management - Septoria</vt:lpstr>
      <vt:lpstr>Pest Management - Vertebrates</vt:lpstr>
      <vt:lpstr>Pest management key points</vt:lpstr>
      <vt:lpstr>Additional Resources</vt:lpstr>
      <vt:lpstr>Testing Requirements and Methods</vt:lpstr>
      <vt:lpstr>Test Early, Test Often</vt:lpstr>
      <vt:lpstr>Cannabinoid Testing</vt:lpstr>
      <vt:lpstr>Cannabinoid Testing</vt:lpstr>
      <vt:lpstr>Certificate of Analysis</vt:lpstr>
      <vt:lpstr>Additional testing</vt:lpstr>
      <vt:lpstr>Harvest</vt:lpstr>
      <vt:lpstr>Harvest Overview</vt:lpstr>
      <vt:lpstr>Step 1 - Cut Plants</vt:lpstr>
      <vt:lpstr>Step 2  - Hanging/Drying</vt:lpstr>
      <vt:lpstr>Hanging/Drying Considerations</vt:lpstr>
      <vt:lpstr>Step 3  - “Bucking”</vt:lpstr>
      <vt:lpstr>Post-Harvest Handling and Storage</vt:lpstr>
      <vt:lpstr>Trimming</vt:lpstr>
      <vt:lpstr>Storage Considerations</vt:lpstr>
      <vt:lpstr>Processing 101 - What the Grower Needs to Know</vt:lpstr>
      <vt:lpstr>Processing</vt:lpstr>
      <vt:lpstr>CBD Extraction</vt:lpstr>
      <vt:lpstr>Full Spectrum Oil</vt:lpstr>
      <vt:lpstr>Further processing steps</vt:lpstr>
      <vt:lpstr>CBD Distillate</vt:lpstr>
      <vt:lpstr>CBD Isolate</vt:lpstr>
      <vt:lpstr>Toll Processing agreements</vt:lpstr>
      <vt:lpstr>Marketing and Quality Control</vt:lpstr>
      <vt:lpstr>Markets Overview</vt:lpstr>
      <vt:lpstr>Market Projections</vt:lpstr>
      <vt:lpstr>Grain and Fiber Hemp</vt:lpstr>
      <vt:lpstr>Plant grain at your own risk</vt:lpstr>
      <vt:lpstr>UW cultivar and nitrogen research</vt:lpstr>
      <vt:lpstr>PowerPoint Presentation</vt:lpstr>
      <vt:lpstr>Emergence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Hemp Production  *mostly for CBD and other major cannabinoids</dc:title>
  <cp:lastModifiedBy>DYLAN BRUCE</cp:lastModifiedBy>
  <cp:revision>4</cp:revision>
  <dcterms:modified xsi:type="dcterms:W3CDTF">2020-01-27T16:23:44Z</dcterms:modified>
</cp:coreProperties>
</file>