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41"/>
  </p:notesMasterIdLst>
  <p:handoutMasterIdLst>
    <p:handoutMasterId r:id="rId42"/>
  </p:handoutMasterIdLst>
  <p:sldIdLst>
    <p:sldId id="256" r:id="rId2"/>
    <p:sldId id="313" r:id="rId3"/>
    <p:sldId id="278" r:id="rId4"/>
    <p:sldId id="257" r:id="rId5"/>
    <p:sldId id="290" r:id="rId6"/>
    <p:sldId id="279" r:id="rId7"/>
    <p:sldId id="293" r:id="rId8"/>
    <p:sldId id="280" r:id="rId9"/>
    <p:sldId id="281" r:id="rId10"/>
    <p:sldId id="282" r:id="rId11"/>
    <p:sldId id="283" r:id="rId12"/>
    <p:sldId id="285" r:id="rId13"/>
    <p:sldId id="292" r:id="rId14"/>
    <p:sldId id="291" r:id="rId15"/>
    <p:sldId id="284" r:id="rId16"/>
    <p:sldId id="286" r:id="rId17"/>
    <p:sldId id="318" r:id="rId18"/>
    <p:sldId id="289" r:id="rId19"/>
    <p:sldId id="297" r:id="rId20"/>
    <p:sldId id="314" r:id="rId21"/>
    <p:sldId id="287" r:id="rId22"/>
    <p:sldId id="294" r:id="rId23"/>
    <p:sldId id="277" r:id="rId24"/>
    <p:sldId id="296" r:id="rId25"/>
    <p:sldId id="315" r:id="rId26"/>
    <p:sldId id="298" r:id="rId27"/>
    <p:sldId id="316" r:id="rId28"/>
    <p:sldId id="300" r:id="rId29"/>
    <p:sldId id="301" r:id="rId30"/>
    <p:sldId id="302" r:id="rId31"/>
    <p:sldId id="303" r:id="rId32"/>
    <p:sldId id="304" r:id="rId33"/>
    <p:sldId id="305" r:id="rId34"/>
    <p:sldId id="317" r:id="rId35"/>
    <p:sldId id="306" r:id="rId36"/>
    <p:sldId id="308" r:id="rId37"/>
    <p:sldId id="312" r:id="rId38"/>
    <p:sldId id="309"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A02"/>
    <a:srgbClr val="ECD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64" autoAdjust="0"/>
    <p:restoredTop sz="81970"/>
  </p:normalViewPr>
  <p:slideViewPr>
    <p:cSldViewPr snapToGrid="0" snapToObjects="1">
      <p:cViewPr varScale="1">
        <p:scale>
          <a:sx n="83" d="100"/>
          <a:sy n="83" d="100"/>
        </p:scale>
        <p:origin x="2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B485F-2494-094D-84E5-BD09AE0A6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D8A68D-EE67-7D48-B9A5-AC2BAE776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39C181-7E58-BA4A-A448-8D58578BD44B}" type="datetimeFigureOut">
              <a:rPr lang="en-US" smtClean="0"/>
              <a:t>1/24/20</a:t>
            </a:fld>
            <a:endParaRPr lang="en-US"/>
          </a:p>
        </p:txBody>
      </p:sp>
      <p:sp>
        <p:nvSpPr>
          <p:cNvPr id="4" name="Footer Placeholder 3">
            <a:extLst>
              <a:ext uri="{FF2B5EF4-FFF2-40B4-BE49-F238E27FC236}">
                <a16:creationId xmlns:a16="http://schemas.microsoft.com/office/drawing/2014/main" id="{94AE584C-495C-C04D-9E7C-F32B25828A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D4592C-9DF3-4243-9287-1528A939C8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0DC8EC-8070-C84B-889F-3678E065FFE5}" type="slidenum">
              <a:rPr lang="en-US" smtClean="0"/>
              <a:t>‹#›</a:t>
            </a:fld>
            <a:endParaRPr lang="en-US"/>
          </a:p>
        </p:txBody>
      </p:sp>
    </p:spTree>
    <p:extLst>
      <p:ext uri="{BB962C8B-B14F-4D97-AF65-F5344CB8AC3E}">
        <p14:creationId xmlns:p14="http://schemas.microsoft.com/office/powerpoint/2010/main" val="4061829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C85FD-D9F1-7449-A225-B0084471BD87}" type="datetimeFigureOut">
              <a:rPr lang="en-US" smtClean="0"/>
              <a:t>1/24/20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E8BF8-9005-1146-9B19-7AD652146020}" type="slidenum">
              <a:rPr lang="en-US" smtClean="0"/>
              <a:t>‹#›</a:t>
            </a:fld>
            <a:endParaRPr lang="en-US"/>
          </a:p>
        </p:txBody>
      </p:sp>
    </p:spTree>
    <p:extLst>
      <p:ext uri="{BB962C8B-B14F-4D97-AF65-F5344CB8AC3E}">
        <p14:creationId xmlns:p14="http://schemas.microsoft.com/office/powerpoint/2010/main" val="317024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a:t>
            </a:fld>
            <a:endParaRPr lang="en-US"/>
          </a:p>
        </p:txBody>
      </p:sp>
    </p:spTree>
    <p:extLst>
      <p:ext uri="{BB962C8B-B14F-4D97-AF65-F5344CB8AC3E}">
        <p14:creationId xmlns:p14="http://schemas.microsoft.com/office/powerpoint/2010/main" val="428485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10</a:t>
            </a:fld>
            <a:endParaRPr lang="en-US"/>
          </a:p>
        </p:txBody>
      </p:sp>
    </p:spTree>
    <p:extLst>
      <p:ext uri="{BB962C8B-B14F-4D97-AF65-F5344CB8AC3E}">
        <p14:creationId xmlns:p14="http://schemas.microsoft.com/office/powerpoint/2010/main" val="98816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11</a:t>
            </a:fld>
            <a:endParaRPr lang="en-US"/>
          </a:p>
        </p:txBody>
      </p:sp>
    </p:spTree>
    <p:extLst>
      <p:ext uri="{BB962C8B-B14F-4D97-AF65-F5344CB8AC3E}">
        <p14:creationId xmlns:p14="http://schemas.microsoft.com/office/powerpoint/2010/main" val="23617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solidFill>
                  <a:schemeClr val="bg2"/>
                </a:solidFill>
                <a:latin typeface="Arial" panose="020B0604020202020204" pitchFamily="34" charset="0"/>
              </a:rPr>
              <a:t>There are many causes, including pesticide use, varroa mites, disease, loss of habitat and floral resources.</a:t>
            </a:r>
          </a:p>
          <a:p>
            <a:pPr eaLnBrk="1" hangingPunct="1"/>
            <a:endParaRPr lang="en-US" dirty="0">
              <a:solidFill>
                <a:schemeClr val="bg2"/>
              </a:solidFill>
              <a:latin typeface="Arial" panose="020B0604020202020204" pitchFamily="34" charset="0"/>
            </a:endParaRPr>
          </a:p>
          <a:p>
            <a:pPr eaLnBrk="1" hangingPunct="1"/>
            <a:r>
              <a:rPr lang="en-US" dirty="0">
                <a:solidFill>
                  <a:schemeClr val="bg2"/>
                </a:solidFill>
                <a:latin typeface="Arial" panose="020B0604020202020204" pitchFamily="34" charset="0"/>
              </a:rPr>
              <a:t>This is all affecting wild bee populations as well, yet there is strength in diversity.</a:t>
            </a:r>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12</a:t>
            </a:fld>
            <a:endParaRPr lang="en-US"/>
          </a:p>
        </p:txBody>
      </p:sp>
    </p:spTree>
    <p:extLst>
      <p:ext uri="{BB962C8B-B14F-4D97-AF65-F5344CB8AC3E}">
        <p14:creationId xmlns:p14="http://schemas.microsoft.com/office/powerpoint/2010/main" val="62220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14</a:t>
            </a:fld>
            <a:endParaRPr lang="en-US"/>
          </a:p>
        </p:txBody>
      </p:sp>
    </p:spTree>
    <p:extLst>
      <p:ext uri="{BB962C8B-B14F-4D97-AF65-F5344CB8AC3E}">
        <p14:creationId xmlns:p14="http://schemas.microsoft.com/office/powerpoint/2010/main" val="134175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16</a:t>
            </a:fld>
            <a:endParaRPr lang="en-US"/>
          </a:p>
        </p:txBody>
      </p:sp>
    </p:spTree>
    <p:extLst>
      <p:ext uri="{BB962C8B-B14F-4D97-AF65-F5344CB8AC3E}">
        <p14:creationId xmlns:p14="http://schemas.microsoft.com/office/powerpoint/2010/main" val="46510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collected historical (2000–2011) data on yield and honey bee hive stocking density from 38 commercial cranberry growers in central Wisconsin. Using mixed- model regression analyses we found that cranberry yield was strongly, positively correlated with hive density but this effect diminished as the proportion of the surrounding landscape in woodland increased. Thus, at cranberry marshes in low-woodland landscapes (e.g., &lt;42% woodland within 1 km), increasing the density of honey bees increased yields by about1000 kg/hive, while cranberry marshes in high woodland landscapes saw no effect of adding honey bees. These results suggest that honey bees, like wild bees, are influenced by non-crop areas in the surrounding landscape and that landscape context should be considered when making management recommendations for the use of honey bees for crop pollination.”</a:t>
            </a:r>
          </a:p>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17</a:t>
            </a:fld>
            <a:endParaRPr lang="en-US"/>
          </a:p>
        </p:txBody>
      </p:sp>
    </p:spTree>
    <p:extLst>
      <p:ext uri="{BB962C8B-B14F-4D97-AF65-F5344CB8AC3E}">
        <p14:creationId xmlns:p14="http://schemas.microsoft.com/office/powerpoint/2010/main" val="1092565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18</a:t>
            </a:fld>
            <a:endParaRPr lang="en-US"/>
          </a:p>
        </p:txBody>
      </p:sp>
    </p:spTree>
    <p:extLst>
      <p:ext uri="{BB962C8B-B14F-4D97-AF65-F5344CB8AC3E}">
        <p14:creationId xmlns:p14="http://schemas.microsoft.com/office/powerpoint/2010/main" val="390650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19</a:t>
            </a:fld>
            <a:endParaRPr lang="en-US"/>
          </a:p>
        </p:txBody>
      </p:sp>
    </p:spTree>
    <p:extLst>
      <p:ext uri="{BB962C8B-B14F-4D97-AF65-F5344CB8AC3E}">
        <p14:creationId xmlns:p14="http://schemas.microsoft.com/office/powerpoint/2010/main" val="3208381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20</a:t>
            </a:fld>
            <a:endParaRPr lang="en-US"/>
          </a:p>
        </p:txBody>
      </p:sp>
    </p:spTree>
    <p:extLst>
      <p:ext uri="{BB962C8B-B14F-4D97-AF65-F5344CB8AC3E}">
        <p14:creationId xmlns:p14="http://schemas.microsoft.com/office/powerpoint/2010/main" val="227243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Kennedy abstract results: “Bee abundance and richness were higher in diversified and organic fields and in landscapes</a:t>
            </a:r>
          </a:p>
          <a:p>
            <a:r>
              <a:rPr lang="en-US" sz="1200" kern="1200" dirty="0">
                <a:solidFill>
                  <a:schemeClr val="tx1"/>
                </a:solidFill>
                <a:effectLst/>
                <a:latin typeface="+mn-lt"/>
                <a:ea typeface="+mn-ea"/>
                <a:cs typeface="+mn-cs"/>
              </a:rPr>
              <a:t>comprising more high-quality habitats; bee richness on conventional fields with low diversity benefited</a:t>
            </a:r>
          </a:p>
          <a:p>
            <a:r>
              <a:rPr lang="en-US" sz="1200" kern="1200" dirty="0">
                <a:solidFill>
                  <a:schemeClr val="tx1"/>
                </a:solidFill>
                <a:effectLst/>
                <a:latin typeface="+mn-lt"/>
                <a:ea typeface="+mn-ea"/>
                <a:cs typeface="+mn-cs"/>
              </a:rPr>
              <a:t>most from high-quality surrounding land cover. Landscape configuration effects were weak. Bee</a:t>
            </a:r>
          </a:p>
          <a:p>
            <a:r>
              <a:rPr lang="en-US" sz="1200" kern="1200" dirty="0">
                <a:solidFill>
                  <a:schemeClr val="tx1"/>
                </a:solidFill>
                <a:effectLst/>
                <a:latin typeface="+mn-lt"/>
                <a:ea typeface="+mn-ea"/>
                <a:cs typeface="+mn-cs"/>
              </a:rPr>
              <a:t>responses varied slightly by biome. Our synthesis reveals that pollinator persistence will depend on both</a:t>
            </a:r>
          </a:p>
          <a:p>
            <a:r>
              <a:rPr lang="en-US" sz="1200" kern="1200" dirty="0">
                <a:solidFill>
                  <a:schemeClr val="tx1"/>
                </a:solidFill>
                <a:effectLst/>
                <a:latin typeface="+mn-lt"/>
                <a:ea typeface="+mn-ea"/>
                <a:cs typeface="+mn-cs"/>
              </a:rPr>
              <a:t>the maintenance of high-quality habitats around farms and on local management practices that may offset</a:t>
            </a:r>
          </a:p>
          <a:p>
            <a:r>
              <a:rPr lang="en-US" sz="1200" kern="1200" dirty="0">
                <a:solidFill>
                  <a:schemeClr val="tx1"/>
                </a:solidFill>
                <a:effectLst/>
                <a:latin typeface="+mn-lt"/>
                <a:ea typeface="+mn-ea"/>
                <a:cs typeface="+mn-cs"/>
              </a:rPr>
              <a:t>impacts of intensive monoculture agriculture.”</a:t>
            </a:r>
          </a:p>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21</a:t>
            </a:fld>
            <a:endParaRPr lang="en-US"/>
          </a:p>
        </p:txBody>
      </p:sp>
    </p:spTree>
    <p:extLst>
      <p:ext uri="{BB962C8B-B14F-4D97-AF65-F5344CB8AC3E}">
        <p14:creationId xmlns:p14="http://schemas.microsoft.com/office/powerpoint/2010/main" val="32895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a:t>
            </a:fld>
            <a:endParaRPr lang="en-US"/>
          </a:p>
        </p:txBody>
      </p:sp>
    </p:spTree>
    <p:extLst>
      <p:ext uri="{BB962C8B-B14F-4D97-AF65-F5344CB8AC3E}">
        <p14:creationId xmlns:p14="http://schemas.microsoft.com/office/powerpoint/2010/main" val="396483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22</a:t>
            </a:fld>
            <a:endParaRPr lang="en-US"/>
          </a:p>
        </p:txBody>
      </p:sp>
    </p:spTree>
    <p:extLst>
      <p:ext uri="{BB962C8B-B14F-4D97-AF65-F5344CB8AC3E}">
        <p14:creationId xmlns:p14="http://schemas.microsoft.com/office/powerpoint/2010/main" val="60072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23</a:t>
            </a:fld>
            <a:endParaRPr lang="en-US"/>
          </a:p>
        </p:txBody>
      </p:sp>
    </p:spTree>
    <p:extLst>
      <p:ext uri="{BB962C8B-B14F-4D97-AF65-F5344CB8AC3E}">
        <p14:creationId xmlns:p14="http://schemas.microsoft.com/office/powerpoint/2010/main" val="3067769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simple!</a:t>
            </a:r>
          </a:p>
        </p:txBody>
      </p:sp>
      <p:sp>
        <p:nvSpPr>
          <p:cNvPr id="4" name="Slide Number Placeholder 3"/>
          <p:cNvSpPr>
            <a:spLocks noGrp="1"/>
          </p:cNvSpPr>
          <p:nvPr>
            <p:ph type="sldNum" sz="quarter" idx="5"/>
          </p:nvPr>
        </p:nvSpPr>
        <p:spPr/>
        <p:txBody>
          <a:bodyPr/>
          <a:lstStyle/>
          <a:p>
            <a:fld id="{ABCE8BF8-9005-1146-9B19-7AD652146020}" type="slidenum">
              <a:rPr lang="en-US" smtClean="0"/>
              <a:t>24</a:t>
            </a:fld>
            <a:endParaRPr lang="en-US"/>
          </a:p>
        </p:txBody>
      </p:sp>
    </p:spTree>
    <p:extLst>
      <p:ext uri="{BB962C8B-B14F-4D97-AF65-F5344CB8AC3E}">
        <p14:creationId xmlns:p14="http://schemas.microsoft.com/office/powerpoint/2010/main" val="19494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26</a:t>
            </a:fld>
            <a:endParaRPr lang="en-US"/>
          </a:p>
        </p:txBody>
      </p:sp>
    </p:spTree>
    <p:extLst>
      <p:ext uri="{BB962C8B-B14F-4D97-AF65-F5344CB8AC3E}">
        <p14:creationId xmlns:p14="http://schemas.microsoft.com/office/powerpoint/2010/main" val="2064829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28</a:t>
            </a:fld>
            <a:endParaRPr lang="en-US"/>
          </a:p>
        </p:txBody>
      </p:sp>
    </p:spTree>
    <p:extLst>
      <p:ext uri="{BB962C8B-B14F-4D97-AF65-F5344CB8AC3E}">
        <p14:creationId xmlns:p14="http://schemas.microsoft.com/office/powerpoint/2010/main" val="1036051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29</a:t>
            </a:fld>
            <a:endParaRPr lang="en-US"/>
          </a:p>
        </p:txBody>
      </p:sp>
    </p:spTree>
    <p:extLst>
      <p:ext uri="{BB962C8B-B14F-4D97-AF65-F5344CB8AC3E}">
        <p14:creationId xmlns:p14="http://schemas.microsoft.com/office/powerpoint/2010/main" val="417900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30</a:t>
            </a:fld>
            <a:endParaRPr lang="en-US"/>
          </a:p>
        </p:txBody>
      </p:sp>
    </p:spTree>
    <p:extLst>
      <p:ext uri="{BB962C8B-B14F-4D97-AF65-F5344CB8AC3E}">
        <p14:creationId xmlns:p14="http://schemas.microsoft.com/office/powerpoint/2010/main" val="2455944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natural habitat on and around your farm sustain your local wild bee community – that’s why we include the option to observe prairie and woodlands.</a:t>
            </a:r>
          </a:p>
          <a:p>
            <a:endParaRPr lang="en-US" dirty="0"/>
          </a:p>
          <a:p>
            <a:r>
              <a:rPr lang="en-US" dirty="0"/>
              <a:t>Crop type: you will be able to indicate what crop species you are observing – it’s being programmed now.</a:t>
            </a:r>
          </a:p>
        </p:txBody>
      </p:sp>
      <p:sp>
        <p:nvSpPr>
          <p:cNvPr id="4" name="Slide Number Placeholder 3"/>
          <p:cNvSpPr>
            <a:spLocks noGrp="1"/>
          </p:cNvSpPr>
          <p:nvPr>
            <p:ph type="sldNum" sz="quarter" idx="5"/>
          </p:nvPr>
        </p:nvSpPr>
        <p:spPr/>
        <p:txBody>
          <a:bodyPr/>
          <a:lstStyle/>
          <a:p>
            <a:fld id="{ABCE8BF8-9005-1146-9B19-7AD652146020}" type="slidenum">
              <a:rPr lang="en-US" smtClean="0"/>
              <a:t>31</a:t>
            </a:fld>
            <a:endParaRPr lang="en-US"/>
          </a:p>
        </p:txBody>
      </p:sp>
    </p:spTree>
    <p:extLst>
      <p:ext uri="{BB962C8B-B14F-4D97-AF65-F5344CB8AC3E}">
        <p14:creationId xmlns:p14="http://schemas.microsoft.com/office/powerpoint/2010/main" val="117128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32</a:t>
            </a:fld>
            <a:endParaRPr lang="en-US"/>
          </a:p>
        </p:txBody>
      </p:sp>
    </p:spTree>
    <p:extLst>
      <p:ext uri="{BB962C8B-B14F-4D97-AF65-F5344CB8AC3E}">
        <p14:creationId xmlns:p14="http://schemas.microsoft.com/office/powerpoint/2010/main" val="401207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33</a:t>
            </a:fld>
            <a:endParaRPr lang="en-US"/>
          </a:p>
        </p:txBody>
      </p:sp>
    </p:spTree>
    <p:extLst>
      <p:ext uri="{BB962C8B-B14F-4D97-AF65-F5344CB8AC3E}">
        <p14:creationId xmlns:p14="http://schemas.microsoft.com/office/powerpoint/2010/main" val="252024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a:t>
            </a:fld>
            <a:endParaRPr lang="en-US"/>
          </a:p>
        </p:txBody>
      </p:sp>
    </p:spTree>
    <p:extLst>
      <p:ext uri="{BB962C8B-B14F-4D97-AF65-F5344CB8AC3E}">
        <p14:creationId xmlns:p14="http://schemas.microsoft.com/office/powerpoint/2010/main" val="3737590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34</a:t>
            </a:fld>
            <a:endParaRPr lang="en-US"/>
          </a:p>
        </p:txBody>
      </p:sp>
    </p:spTree>
    <p:extLst>
      <p:ext uri="{BB962C8B-B14F-4D97-AF65-F5344CB8AC3E}">
        <p14:creationId xmlns:p14="http://schemas.microsoft.com/office/powerpoint/2010/main" val="2812252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35</a:t>
            </a:fld>
            <a:endParaRPr lang="en-US"/>
          </a:p>
        </p:txBody>
      </p:sp>
    </p:spTree>
    <p:extLst>
      <p:ext uri="{BB962C8B-B14F-4D97-AF65-F5344CB8AC3E}">
        <p14:creationId xmlns:p14="http://schemas.microsoft.com/office/powerpoint/2010/main" val="4133367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data will help us to develop pollination models, so that we can eventually say with the app - yes you have a strong wild be community, or no your wild bee community is not providing full pollination. In the meantime, the data you collect is available to you to explore and observe any trends.</a:t>
            </a:r>
          </a:p>
        </p:txBody>
      </p:sp>
      <p:sp>
        <p:nvSpPr>
          <p:cNvPr id="4" name="Slide Number Placeholder 3"/>
          <p:cNvSpPr>
            <a:spLocks noGrp="1"/>
          </p:cNvSpPr>
          <p:nvPr>
            <p:ph type="sldNum" sz="quarter" idx="5"/>
          </p:nvPr>
        </p:nvSpPr>
        <p:spPr/>
        <p:txBody>
          <a:bodyPr/>
          <a:lstStyle/>
          <a:p>
            <a:fld id="{ABCE8BF8-9005-1146-9B19-7AD652146020}" type="slidenum">
              <a:rPr lang="en-US" smtClean="0"/>
              <a:t>36</a:t>
            </a:fld>
            <a:endParaRPr lang="en-US"/>
          </a:p>
        </p:txBody>
      </p:sp>
    </p:spTree>
    <p:extLst>
      <p:ext uri="{BB962C8B-B14F-4D97-AF65-F5344CB8AC3E}">
        <p14:creationId xmlns:p14="http://schemas.microsoft.com/office/powerpoint/2010/main" val="722175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37</a:t>
            </a:fld>
            <a:endParaRPr lang="en-US"/>
          </a:p>
        </p:txBody>
      </p:sp>
    </p:spTree>
    <p:extLst>
      <p:ext uri="{BB962C8B-B14F-4D97-AF65-F5344CB8AC3E}">
        <p14:creationId xmlns:p14="http://schemas.microsoft.com/office/powerpoint/2010/main" val="1397026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inaugural year, we’re offering $50 to encourage you to help us collect data. Complete 3 surveys each day for a total of 3 days, and then send a W-9 form to </a:t>
            </a:r>
            <a:r>
              <a:rPr lang="en-US" dirty="0" err="1"/>
              <a:t>pollinators@wisc.edu</a:t>
            </a:r>
            <a:r>
              <a:rPr lang="en-US" dirty="0"/>
              <a:t> to receive a $50 honorarium.</a:t>
            </a:r>
          </a:p>
        </p:txBody>
      </p:sp>
      <p:sp>
        <p:nvSpPr>
          <p:cNvPr id="4" name="Slide Number Placeholder 3"/>
          <p:cNvSpPr>
            <a:spLocks noGrp="1"/>
          </p:cNvSpPr>
          <p:nvPr>
            <p:ph type="sldNum" sz="quarter" idx="5"/>
          </p:nvPr>
        </p:nvSpPr>
        <p:spPr/>
        <p:txBody>
          <a:bodyPr/>
          <a:lstStyle/>
          <a:p>
            <a:fld id="{ABCE8BF8-9005-1146-9B19-7AD652146020}" type="slidenum">
              <a:rPr lang="en-US" smtClean="0"/>
              <a:t>38</a:t>
            </a:fld>
            <a:endParaRPr lang="en-US"/>
          </a:p>
        </p:txBody>
      </p:sp>
    </p:spTree>
    <p:extLst>
      <p:ext uri="{BB962C8B-B14F-4D97-AF65-F5344CB8AC3E}">
        <p14:creationId xmlns:p14="http://schemas.microsoft.com/office/powerpoint/2010/main" val="3095340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39</a:t>
            </a:fld>
            <a:endParaRPr lang="en-US"/>
          </a:p>
        </p:txBody>
      </p:sp>
    </p:spTree>
    <p:extLst>
      <p:ext uri="{BB962C8B-B14F-4D97-AF65-F5344CB8AC3E}">
        <p14:creationId xmlns:p14="http://schemas.microsoft.com/office/powerpoint/2010/main" val="58300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4</a:t>
            </a:fld>
            <a:endParaRPr lang="en-US"/>
          </a:p>
        </p:txBody>
      </p:sp>
    </p:spTree>
    <p:extLst>
      <p:ext uri="{BB962C8B-B14F-4D97-AF65-F5344CB8AC3E}">
        <p14:creationId xmlns:p14="http://schemas.microsoft.com/office/powerpoint/2010/main" val="137023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5</a:t>
            </a:fld>
            <a:endParaRPr lang="en-US"/>
          </a:p>
        </p:txBody>
      </p:sp>
    </p:spTree>
    <p:extLst>
      <p:ext uri="{BB962C8B-B14F-4D97-AF65-F5344CB8AC3E}">
        <p14:creationId xmlns:p14="http://schemas.microsoft.com/office/powerpoint/2010/main" val="231950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Bees are also crucial to Wisconsin’s ecosystems, foraging on and pollinating 85% of all flowering plants. </a:t>
            </a:r>
          </a:p>
        </p:txBody>
      </p:sp>
      <p:sp>
        <p:nvSpPr>
          <p:cNvPr id="4" name="Slide Number Placeholder 3"/>
          <p:cNvSpPr>
            <a:spLocks noGrp="1"/>
          </p:cNvSpPr>
          <p:nvPr>
            <p:ph type="sldNum" sz="quarter" idx="5"/>
          </p:nvPr>
        </p:nvSpPr>
        <p:spPr/>
        <p:txBody>
          <a:bodyPr/>
          <a:lstStyle/>
          <a:p>
            <a:fld id="{ABCE8BF8-9005-1146-9B19-7AD652146020}" type="slidenum">
              <a:rPr lang="en-US" smtClean="0"/>
              <a:t>6</a:t>
            </a:fld>
            <a:endParaRPr lang="en-US"/>
          </a:p>
        </p:txBody>
      </p:sp>
    </p:spTree>
    <p:extLst>
      <p:ext uri="{BB962C8B-B14F-4D97-AF65-F5344CB8AC3E}">
        <p14:creationId xmlns:p14="http://schemas.microsoft.com/office/powerpoint/2010/main" val="56237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pollination can lead to poor fruit set and poor fruit quality.</a:t>
            </a:r>
          </a:p>
        </p:txBody>
      </p:sp>
      <p:sp>
        <p:nvSpPr>
          <p:cNvPr id="4" name="Slide Number Placeholder 3"/>
          <p:cNvSpPr>
            <a:spLocks noGrp="1"/>
          </p:cNvSpPr>
          <p:nvPr>
            <p:ph type="sldNum" sz="quarter" idx="5"/>
          </p:nvPr>
        </p:nvSpPr>
        <p:spPr/>
        <p:txBody>
          <a:bodyPr/>
          <a:lstStyle/>
          <a:p>
            <a:fld id="{ABCE8BF8-9005-1146-9B19-7AD652146020}" type="slidenum">
              <a:rPr lang="en-US" smtClean="0"/>
              <a:t>7</a:t>
            </a:fld>
            <a:endParaRPr lang="en-US"/>
          </a:p>
        </p:txBody>
      </p:sp>
    </p:spTree>
    <p:extLst>
      <p:ext uri="{BB962C8B-B14F-4D97-AF65-F5344CB8AC3E}">
        <p14:creationId xmlns:p14="http://schemas.microsoft.com/office/powerpoint/2010/main" val="339765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8</a:t>
            </a:fld>
            <a:endParaRPr lang="en-US"/>
          </a:p>
        </p:txBody>
      </p:sp>
    </p:spTree>
    <p:extLst>
      <p:ext uri="{BB962C8B-B14F-4D97-AF65-F5344CB8AC3E}">
        <p14:creationId xmlns:p14="http://schemas.microsoft.com/office/powerpoint/2010/main" val="165601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E8BF8-9005-1146-9B19-7AD652146020}" type="slidenum">
              <a:rPr lang="en-US" smtClean="0"/>
              <a:t>9</a:t>
            </a:fld>
            <a:endParaRPr lang="en-US"/>
          </a:p>
        </p:txBody>
      </p:sp>
    </p:spTree>
    <p:extLst>
      <p:ext uri="{BB962C8B-B14F-4D97-AF65-F5344CB8AC3E}">
        <p14:creationId xmlns:p14="http://schemas.microsoft.com/office/powerpoint/2010/main" val="255365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F711-6948-6D49-A426-B00D6D83B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2720CB-27C2-2D45-BB79-B959891C3A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2D96F-B7A6-8E47-8E3E-90FD7B7CFA6B}"/>
              </a:ext>
            </a:extLst>
          </p:cNvPr>
          <p:cNvSpPr>
            <a:spLocks noGrp="1"/>
          </p:cNvSpPr>
          <p:nvPr>
            <p:ph type="dt" sz="half" idx="10"/>
          </p:nvPr>
        </p:nvSpPr>
        <p:spPr/>
        <p:txBody>
          <a:bodyPr/>
          <a:lstStyle/>
          <a:p>
            <a:fld id="{4BA999CC-3634-2746-AC7D-65DB580EE99E}" type="datetimeFigureOut">
              <a:rPr lang="en-US" smtClean="0"/>
              <a:t>1/24/20</a:t>
            </a:fld>
            <a:endParaRPr lang="en-US"/>
          </a:p>
        </p:txBody>
      </p:sp>
      <p:sp>
        <p:nvSpPr>
          <p:cNvPr id="5" name="Footer Placeholder 4">
            <a:extLst>
              <a:ext uri="{FF2B5EF4-FFF2-40B4-BE49-F238E27FC236}">
                <a16:creationId xmlns:a16="http://schemas.microsoft.com/office/drawing/2014/main" id="{68C0E396-5D16-C642-902D-597BBA7B6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3DEA-2933-DA4F-B428-4F4FC444293D}"/>
              </a:ext>
            </a:extLst>
          </p:cNvPr>
          <p:cNvSpPr>
            <a:spLocks noGrp="1"/>
          </p:cNvSpPr>
          <p:nvPr>
            <p:ph type="sldNum" sz="quarter" idx="12"/>
          </p:nvPr>
        </p:nvSpPr>
        <p:spPr/>
        <p:txBody>
          <a:bodyPr/>
          <a:lstStyle/>
          <a:p>
            <a:fld id="{86C1C37F-F444-514F-9936-E26F57330A3E}" type="slidenum">
              <a:rPr lang="en-US" smtClean="0"/>
              <a:t>‹#›</a:t>
            </a:fld>
            <a:endParaRPr lang="en-US"/>
          </a:p>
        </p:txBody>
      </p:sp>
    </p:spTree>
    <p:extLst>
      <p:ext uri="{BB962C8B-B14F-4D97-AF65-F5344CB8AC3E}">
        <p14:creationId xmlns:p14="http://schemas.microsoft.com/office/powerpoint/2010/main" val="295939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4A1C-3582-FD4C-9E64-ABCE6B161C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FF6F88-8D2D-F34D-A3F7-9D91D4F437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60E2-B73B-0448-9B13-89AC06D75A51}"/>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5" name="Footer Placeholder 4">
            <a:extLst>
              <a:ext uri="{FF2B5EF4-FFF2-40B4-BE49-F238E27FC236}">
                <a16:creationId xmlns:a16="http://schemas.microsoft.com/office/drawing/2014/main" id="{A5E5B089-6CC3-A742-AC15-B60FE693B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6442B-77AB-234E-89DB-1C4724D4DA05}"/>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69625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ACBC6-B91E-9D46-9306-2408A7822E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319DEE-5D08-D44B-A360-C34242B868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F5281-21EC-7743-B649-842725D4902F}"/>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5" name="Footer Placeholder 4">
            <a:extLst>
              <a:ext uri="{FF2B5EF4-FFF2-40B4-BE49-F238E27FC236}">
                <a16:creationId xmlns:a16="http://schemas.microsoft.com/office/drawing/2014/main" id="{328397E2-733D-B444-A1AA-9FAA31653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584E2-D40C-3843-9C75-584FC30D1FBF}"/>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067718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92C82-A379-4545-9012-2E0C55996908}" type="datetimeFigureOut">
              <a:rPr lang="en-US" smtClean="0"/>
              <a:t>1/24/20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6" name="Rectangle 5">
            <a:extLst>
              <a:ext uri="{FF2B5EF4-FFF2-40B4-BE49-F238E27FC236}">
                <a16:creationId xmlns:a16="http://schemas.microsoft.com/office/drawing/2014/main" id="{89F16AF7-FA30-40F5-8881-23EDE9BD9D6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90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DA95-865E-7B4F-97CA-C2B82C7F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674E8-DF2A-4A4F-9C01-FF0D03A747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62853-DB25-9744-ABEE-737F94D99FDA}"/>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5" name="Footer Placeholder 4">
            <a:extLst>
              <a:ext uri="{FF2B5EF4-FFF2-40B4-BE49-F238E27FC236}">
                <a16:creationId xmlns:a16="http://schemas.microsoft.com/office/drawing/2014/main" id="{B9056A1F-E6F8-0B4F-AB17-15E306A11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6D000-E427-624D-A989-0E87488B29BE}"/>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97999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98F5-2B3C-8C4F-B11F-D80148ACBA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5D861C-AC56-DB4E-8E60-C8EFE3A6D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F58B85-972B-C14F-9FA3-556F271AB527}"/>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5" name="Footer Placeholder 4">
            <a:extLst>
              <a:ext uri="{FF2B5EF4-FFF2-40B4-BE49-F238E27FC236}">
                <a16:creationId xmlns:a16="http://schemas.microsoft.com/office/drawing/2014/main" id="{52B58AEC-CB8B-744B-9770-DBC97543A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07C11-90EA-0A40-80B0-0DE2A99EC26E}"/>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814634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DC34-74DA-7C4B-9C8E-1FA923B0D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FB7FF-E954-5340-88E2-BF237D610D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2A07E-5434-C34D-83CC-2D0E0567EA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82EE00-92D0-9548-A0E8-BFA81FD68969}"/>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6" name="Footer Placeholder 5">
            <a:extLst>
              <a:ext uri="{FF2B5EF4-FFF2-40B4-BE49-F238E27FC236}">
                <a16:creationId xmlns:a16="http://schemas.microsoft.com/office/drawing/2014/main" id="{3142F007-6D00-D347-A213-48676E3E1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F5AE5-95D2-9441-88C3-CEB034310AAA}"/>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62262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A511-EA69-0749-8018-E1060B112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50C91-2CD6-934C-9D1C-AD4F699F7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E331D0-1AFB-0541-8814-C2CB371158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DEE9C-D36C-EA49-9292-64826188C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345AB8-1471-024F-A37B-F28CD635FF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C1D5A-E936-594A-9AD0-F82CB51DACA3}"/>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8" name="Footer Placeholder 7">
            <a:extLst>
              <a:ext uri="{FF2B5EF4-FFF2-40B4-BE49-F238E27FC236}">
                <a16:creationId xmlns:a16="http://schemas.microsoft.com/office/drawing/2014/main" id="{DD0CD061-D2ED-004F-87A9-A80D0AA364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D78CE-BF0C-B946-BA5E-6F55ABEC7419}"/>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74649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4C6F-CCA7-644D-96EF-8B12484112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A56859-57A9-554E-8038-0E158CBA0A20}"/>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4" name="Footer Placeholder 3">
            <a:extLst>
              <a:ext uri="{FF2B5EF4-FFF2-40B4-BE49-F238E27FC236}">
                <a16:creationId xmlns:a16="http://schemas.microsoft.com/office/drawing/2014/main" id="{0F9CDCEB-1EF7-034E-ADDC-4C19DDE2D9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53C1DD-4380-5C4E-B593-58DA33595361}"/>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31835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CF692-69BF-2841-AFC2-F8581E3A3367}"/>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3" name="Footer Placeholder 2">
            <a:extLst>
              <a:ext uri="{FF2B5EF4-FFF2-40B4-BE49-F238E27FC236}">
                <a16:creationId xmlns:a16="http://schemas.microsoft.com/office/drawing/2014/main" id="{1B555880-670D-1E49-947B-0A273DADF8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20A14-90D3-B643-A462-F87AC57068B4}"/>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402212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52C3-8C17-7B4E-9114-454460130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BC8F-3144-C44F-BCAF-CE15E9660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808223-4761-614B-87FB-01C7F0F85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132C82-F28D-8841-8868-1750AFABEB40}"/>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6" name="Footer Placeholder 5">
            <a:extLst>
              <a:ext uri="{FF2B5EF4-FFF2-40B4-BE49-F238E27FC236}">
                <a16:creationId xmlns:a16="http://schemas.microsoft.com/office/drawing/2014/main" id="{28CF1E63-FC78-C940-9E31-57BA16D78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A79C9-5EB9-4D45-8B95-7A018B7E0B6A}"/>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03697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1E81-B204-1D4D-B72C-790DF14DB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5A362-178F-0F40-B7E8-D6C165A62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AEDC2-4CE2-634C-A303-2FC9E0F38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ED2A2E-0891-994B-9755-1716F074255D}"/>
              </a:ext>
            </a:extLst>
          </p:cNvPr>
          <p:cNvSpPr>
            <a:spLocks noGrp="1"/>
          </p:cNvSpPr>
          <p:nvPr>
            <p:ph type="dt" sz="half" idx="10"/>
          </p:nvPr>
        </p:nvSpPr>
        <p:spPr/>
        <p:txBody>
          <a:bodyPr/>
          <a:lstStyle/>
          <a:p>
            <a:fld id="{E6B92C82-A379-4545-9012-2E0C55996908}" type="datetimeFigureOut">
              <a:rPr lang="en-US" smtClean="0"/>
              <a:t>1/24/20</a:t>
            </a:fld>
            <a:endParaRPr lang="en-US"/>
          </a:p>
        </p:txBody>
      </p:sp>
      <p:sp>
        <p:nvSpPr>
          <p:cNvPr id="6" name="Footer Placeholder 5">
            <a:extLst>
              <a:ext uri="{FF2B5EF4-FFF2-40B4-BE49-F238E27FC236}">
                <a16:creationId xmlns:a16="http://schemas.microsoft.com/office/drawing/2014/main" id="{1023D7EB-CA99-924A-8500-079FD4EE1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5AE5-5714-4E41-801F-0CA88E6609B6}"/>
              </a:ext>
            </a:extLst>
          </p:cNvPr>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66964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78C9B-78D8-AA43-951A-3E4AB54DA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F226C7-70AB-4E41-8757-25AED2A9F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EE141-D090-EF44-A861-B8349433C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2C82-A379-4545-9012-2E0C55996908}" type="datetimeFigureOut">
              <a:rPr lang="en-US" smtClean="0"/>
              <a:t>1/24/20</a:t>
            </a:fld>
            <a:endParaRPr lang="en-US"/>
          </a:p>
        </p:txBody>
      </p:sp>
      <p:sp>
        <p:nvSpPr>
          <p:cNvPr id="5" name="Footer Placeholder 4">
            <a:extLst>
              <a:ext uri="{FF2B5EF4-FFF2-40B4-BE49-F238E27FC236}">
                <a16:creationId xmlns:a16="http://schemas.microsoft.com/office/drawing/2014/main" id="{212BC27B-9D58-8D43-8708-30FF0DBBE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1D513F-FBB2-EB46-A945-FD0B0F752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0296985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hyperlink" Target="http://www.pollinators.wisc.edu/wibee"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hyperlink" Target="http://www.pollinators.wisc.edu/wibee"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0.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2.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3.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openxmlformats.org/officeDocument/2006/relationships/hyperlink" Target="http://www.pollinators.wisc.edu/wibee"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tiff"/><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5373" y="915358"/>
            <a:ext cx="11441254" cy="1719971"/>
          </a:xfrm>
        </p:spPr>
        <p:txBody>
          <a:bodyPr>
            <a:normAutofit fontScale="90000"/>
          </a:bodyPr>
          <a:lstStyle/>
          <a:p>
            <a:pPr algn="ctr"/>
            <a:r>
              <a:rPr 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The WiBee App: </a:t>
            </a:r>
            <a:r>
              <a:rPr lang="en-US" sz="54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 new tool to explore wild bee pollinators on your farm</a:t>
            </a:r>
            <a:endParaRPr 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Subtitle 2"/>
          <p:cNvSpPr>
            <a:spLocks noGrp="1"/>
          </p:cNvSpPr>
          <p:nvPr>
            <p:ph type="subTitle" idx="1"/>
          </p:nvPr>
        </p:nvSpPr>
        <p:spPr>
          <a:xfrm>
            <a:off x="581372" y="2788092"/>
            <a:ext cx="11029256" cy="593995"/>
          </a:xfrm>
        </p:spPr>
        <p:txBody>
          <a:bodyPr>
            <a:normAutofit fontScale="77500" lnSpcReduction="20000"/>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Katy </a:t>
            </a:r>
            <a:r>
              <a:rPr lang="en-US" sz="3200" b="1" dirty="0" err="1">
                <a:solidFill>
                  <a:schemeClr val="bg1"/>
                </a:solidFill>
                <a:latin typeface="Lato" panose="020F0502020204030203" pitchFamily="34" charset="0"/>
                <a:ea typeface="Lato" panose="020F0502020204030203" pitchFamily="34" charset="0"/>
                <a:cs typeface="Lato" panose="020F0502020204030203" pitchFamily="34" charset="0"/>
              </a:rPr>
              <a:t>Thostenson</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Hannah Gaines Day, Jeremy Hemberger, Claudio Gratton</a:t>
            </a:r>
          </a:p>
        </p:txBody>
      </p:sp>
      <p:pic>
        <p:nvPicPr>
          <p:cNvPr id="6" name="Picture 5">
            <a:extLst>
              <a:ext uri="{FF2B5EF4-FFF2-40B4-BE49-F238E27FC236}">
                <a16:creationId xmlns:a16="http://schemas.microsoft.com/office/drawing/2014/main" id="{D324B878-7984-694B-BF67-661932EB0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2276" y="5003931"/>
            <a:ext cx="3962400" cy="1286968"/>
          </a:xfrm>
          <a:prstGeom prst="rect">
            <a:avLst/>
          </a:prstGeom>
        </p:spPr>
      </p:pic>
      <p:pic>
        <p:nvPicPr>
          <p:cNvPr id="9" name="Picture 8">
            <a:extLst>
              <a:ext uri="{FF2B5EF4-FFF2-40B4-BE49-F238E27FC236}">
                <a16:creationId xmlns:a16="http://schemas.microsoft.com/office/drawing/2014/main" id="{8ABC6A82-3CD7-9F4D-A082-457D300D00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9326" y="4764175"/>
            <a:ext cx="5699963" cy="1526724"/>
          </a:xfrm>
          <a:prstGeom prst="rect">
            <a:avLst/>
          </a:prstGeom>
        </p:spPr>
      </p:pic>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43366-805E-B647-80D5-7D1A140D515C}"/>
              </a:ext>
            </a:extLst>
          </p:cNvPr>
          <p:cNvSpPr txBox="1"/>
          <p:nvPr/>
        </p:nvSpPr>
        <p:spPr>
          <a:xfrm>
            <a:off x="800100" y="5108551"/>
            <a:ext cx="10591800" cy="1464231"/>
          </a:xfrm>
          <a:prstGeom prst="roundRect">
            <a:avLst/>
          </a:prstGeom>
          <a:solidFill>
            <a:schemeClr val="tx1">
              <a:alpha val="60000"/>
            </a:schemeClr>
          </a:solidFill>
        </p:spPr>
        <p:txBody>
          <a:bodyPr wrap="square" rtlCol="0">
            <a:spAutoFit/>
          </a:bodyPr>
          <a:lstStyle/>
          <a:p>
            <a:pPr algn="ctr"/>
            <a:r>
              <a:rPr lang="en-US" sz="4000" b="1" dirty="0">
                <a:solidFill>
                  <a:schemeClr val="accent4"/>
                </a:solidFill>
                <a:latin typeface="Lato Heavy" panose="020F0502020204030203" pitchFamily="34" charset="0"/>
                <a:ea typeface="Lato Heavy" panose="020F0502020204030203" pitchFamily="34" charset="0"/>
                <a:cs typeface="Lato Heavy" panose="020F0502020204030203" pitchFamily="34" charset="0"/>
              </a:rPr>
              <a:t>Honey bees </a:t>
            </a: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are generalist foragers.</a:t>
            </a:r>
          </a:p>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 single hive can have 60,000 bees.</a:t>
            </a:r>
          </a:p>
        </p:txBody>
      </p:sp>
      <p:sp>
        <p:nvSpPr>
          <p:cNvPr id="3" name="TextBox 2">
            <a:extLst>
              <a:ext uri="{FF2B5EF4-FFF2-40B4-BE49-F238E27FC236}">
                <a16:creationId xmlns:a16="http://schemas.microsoft.com/office/drawing/2014/main" id="{F34C9F72-1A7D-034A-AE0B-66A21FFD48BC}"/>
              </a:ext>
            </a:extLst>
          </p:cNvPr>
          <p:cNvSpPr txBox="1"/>
          <p:nvPr/>
        </p:nvSpPr>
        <p:spPr>
          <a:xfrm>
            <a:off x="9057126" y="372188"/>
            <a:ext cx="2909588" cy="369332"/>
          </a:xfrm>
          <a:prstGeom prst="rect">
            <a:avLst/>
          </a:prstGeom>
          <a:solidFill>
            <a:schemeClr val="tx1">
              <a:alpha val="73000"/>
            </a:schemeClr>
          </a:solidFill>
        </p:spPr>
        <p:txBody>
          <a:bodyPr wrap="square" rtlCol="0">
            <a:spAutoFit/>
          </a:bodyPr>
          <a:lstStyle/>
          <a:p>
            <a:r>
              <a:rPr lang="en-US" dirty="0">
                <a:solidFill>
                  <a:schemeClr val="bg1"/>
                </a:solidFill>
              </a:rPr>
              <a:t>Photo by Maddy Vierbuchen</a:t>
            </a:r>
          </a:p>
        </p:txBody>
      </p:sp>
    </p:spTree>
    <p:extLst>
      <p:ext uri="{BB962C8B-B14F-4D97-AF65-F5344CB8AC3E}">
        <p14:creationId xmlns:p14="http://schemas.microsoft.com/office/powerpoint/2010/main" val="211122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077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571B5-3448-D244-9E9F-8181E957B6EE}"/>
              </a:ext>
            </a:extLst>
          </p:cNvPr>
          <p:cNvSpPr txBox="1"/>
          <p:nvPr/>
        </p:nvSpPr>
        <p:spPr>
          <a:xfrm>
            <a:off x="416451" y="416452"/>
            <a:ext cx="11072191" cy="1077218"/>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Beekeepers’ high annual honey bee colony losses can lead to </a:t>
            </a:r>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higher hive rental costs for growers</a:t>
            </a:r>
          </a:p>
        </p:txBody>
      </p:sp>
      <p:pic>
        <p:nvPicPr>
          <p:cNvPr id="4" name="Picture 3">
            <a:extLst>
              <a:ext uri="{FF2B5EF4-FFF2-40B4-BE49-F238E27FC236}">
                <a16:creationId xmlns:a16="http://schemas.microsoft.com/office/drawing/2014/main" id="{2E00C597-B177-8D41-8C9F-3451D88CE0C0}"/>
              </a:ext>
            </a:extLst>
          </p:cNvPr>
          <p:cNvPicPr>
            <a:picLocks noChangeAspect="1"/>
          </p:cNvPicPr>
          <p:nvPr/>
        </p:nvPicPr>
        <p:blipFill>
          <a:blip r:embed="rId3"/>
          <a:stretch>
            <a:fillRect/>
          </a:stretch>
        </p:blipFill>
        <p:spPr>
          <a:xfrm>
            <a:off x="2171119" y="1493670"/>
            <a:ext cx="7562854" cy="5065879"/>
          </a:xfrm>
          <a:prstGeom prst="rect">
            <a:avLst/>
          </a:prstGeom>
        </p:spPr>
      </p:pic>
      <p:sp>
        <p:nvSpPr>
          <p:cNvPr id="5" name="TextBox 4">
            <a:extLst>
              <a:ext uri="{FF2B5EF4-FFF2-40B4-BE49-F238E27FC236}">
                <a16:creationId xmlns:a16="http://schemas.microsoft.com/office/drawing/2014/main" id="{DAFD5F44-4F09-F04E-9D8E-BA437002B2F9}"/>
              </a:ext>
            </a:extLst>
          </p:cNvPr>
          <p:cNvSpPr txBox="1"/>
          <p:nvPr/>
        </p:nvSpPr>
        <p:spPr>
          <a:xfrm>
            <a:off x="9453966" y="4804475"/>
            <a:ext cx="2495227" cy="1200329"/>
          </a:xfrm>
          <a:prstGeom prst="rect">
            <a:avLst/>
          </a:prstGeom>
          <a:noFill/>
          <a:ln>
            <a:solidFill>
              <a:schemeClr val="tx1"/>
            </a:solidFill>
          </a:ln>
        </p:spPr>
        <p:txBody>
          <a:bodyPr wrap="square" rtlCol="0">
            <a:spAutoFit/>
          </a:bodyPr>
          <a:lstStyle/>
          <a:p>
            <a:r>
              <a:rPr lang="en-US" dirty="0"/>
              <a:t>Chart based on data from an annual survey of beekeepers (Bee Informed Partnership)</a:t>
            </a:r>
          </a:p>
        </p:txBody>
      </p:sp>
    </p:spTree>
    <p:extLst>
      <p:ext uri="{BB962C8B-B14F-4D97-AF65-F5344CB8AC3E}">
        <p14:creationId xmlns:p14="http://schemas.microsoft.com/office/powerpoint/2010/main" val="37877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B5F66-DF6A-AD44-8776-AA94545707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8366202" y="4351867"/>
            <a:ext cx="3825798" cy="2506133"/>
          </a:xfrm>
          <a:prstGeom prst="rect">
            <a:avLst/>
          </a:prstGeom>
        </p:spPr>
      </p:pic>
      <p:pic>
        <p:nvPicPr>
          <p:cNvPr id="10" name="Picture 9">
            <a:extLst>
              <a:ext uri="{FF2B5EF4-FFF2-40B4-BE49-F238E27FC236}">
                <a16:creationId xmlns:a16="http://schemas.microsoft.com/office/drawing/2014/main" id="{617988B2-E8BD-5049-AC68-430092DE5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6202" y="0"/>
            <a:ext cx="3825798" cy="2546351"/>
          </a:xfrm>
          <a:prstGeom prst="rect">
            <a:avLst/>
          </a:prstGeom>
        </p:spPr>
      </p:pic>
      <p:pic>
        <p:nvPicPr>
          <p:cNvPr id="12" name="Picture 11">
            <a:extLst>
              <a:ext uri="{FF2B5EF4-FFF2-40B4-BE49-F238E27FC236}">
                <a16:creationId xmlns:a16="http://schemas.microsoft.com/office/drawing/2014/main" id="{13D9209F-DD59-1C4B-AB1E-B88F4EBAAC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3101" y="4351867"/>
            <a:ext cx="3759200" cy="2511398"/>
          </a:xfrm>
          <a:prstGeom prst="rect">
            <a:avLst/>
          </a:prstGeom>
        </p:spPr>
      </p:pic>
      <p:pic>
        <p:nvPicPr>
          <p:cNvPr id="14" name="Picture 13">
            <a:extLst>
              <a:ext uri="{FF2B5EF4-FFF2-40B4-BE49-F238E27FC236}">
                <a16:creationId xmlns:a16="http://schemas.microsoft.com/office/drawing/2014/main" id="{35BB342D-E799-7041-9A8E-F8DBB2046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759200" cy="2506133"/>
          </a:xfrm>
          <a:prstGeom prst="rect">
            <a:avLst/>
          </a:prstGeom>
        </p:spPr>
      </p:pic>
      <p:pic>
        <p:nvPicPr>
          <p:cNvPr id="16" name="Picture 15">
            <a:extLst>
              <a:ext uri="{FF2B5EF4-FFF2-40B4-BE49-F238E27FC236}">
                <a16:creationId xmlns:a16="http://schemas.microsoft.com/office/drawing/2014/main" id="{D9C21206-C4D5-E74E-A310-1F4DFE5982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3101" y="-1"/>
            <a:ext cx="3759200" cy="2506133"/>
          </a:xfrm>
          <a:prstGeom prst="rect">
            <a:avLst/>
          </a:prstGeom>
        </p:spPr>
      </p:pic>
      <p:pic>
        <p:nvPicPr>
          <p:cNvPr id="18" name="Picture 17">
            <a:extLst>
              <a:ext uri="{FF2B5EF4-FFF2-40B4-BE49-F238E27FC236}">
                <a16:creationId xmlns:a16="http://schemas.microsoft.com/office/drawing/2014/main" id="{295ED01E-18FE-D54F-9A25-A525F086F3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4351867"/>
            <a:ext cx="3759200" cy="2506133"/>
          </a:xfrm>
          <a:prstGeom prst="rect">
            <a:avLst/>
          </a:prstGeom>
        </p:spPr>
      </p:pic>
      <p:sp>
        <p:nvSpPr>
          <p:cNvPr id="19" name="TextBox 18">
            <a:extLst>
              <a:ext uri="{FF2B5EF4-FFF2-40B4-BE49-F238E27FC236}">
                <a16:creationId xmlns:a16="http://schemas.microsoft.com/office/drawing/2014/main" id="{FD1C5411-7F0C-3C46-A100-AFC2D8343415}"/>
              </a:ext>
            </a:extLst>
          </p:cNvPr>
          <p:cNvSpPr txBox="1"/>
          <p:nvPr/>
        </p:nvSpPr>
        <p:spPr>
          <a:xfrm>
            <a:off x="429826" y="3085724"/>
            <a:ext cx="11332349" cy="646331"/>
          </a:xfrm>
          <a:prstGeom prst="rect">
            <a:avLst/>
          </a:prstGeom>
          <a:noFill/>
        </p:spPr>
        <p:txBody>
          <a:bodyPr wrap="square" rtlCol="0">
            <a:spAutoFit/>
          </a:bodyPr>
          <a:lstStyle/>
          <a:p>
            <a:r>
              <a:rPr lang="en-US" sz="3600" b="1" dirty="0">
                <a:latin typeface="Lato" panose="020F0502020204030203" pitchFamily="34" charset="0"/>
                <a:ea typeface="Lato" panose="020F0502020204030203" pitchFamily="34" charset="0"/>
                <a:cs typeface="Lato" panose="020F0502020204030203" pitchFamily="34" charset="0"/>
              </a:rPr>
              <a:t>Wisconsin has over 400 species of native, wild bees.</a:t>
            </a:r>
          </a:p>
        </p:txBody>
      </p:sp>
    </p:spTree>
    <p:extLst>
      <p:ext uri="{BB962C8B-B14F-4D97-AF65-F5344CB8AC3E}">
        <p14:creationId xmlns:p14="http://schemas.microsoft.com/office/powerpoint/2010/main" val="280397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3AFCA-F7EE-4844-B38F-7EE7F1433705}"/>
              </a:ext>
            </a:extLst>
          </p:cNvPr>
          <p:cNvSpPr txBox="1"/>
          <p:nvPr/>
        </p:nvSpPr>
        <p:spPr>
          <a:xfrm>
            <a:off x="491065" y="558799"/>
            <a:ext cx="11256987" cy="1200329"/>
          </a:xfrm>
          <a:prstGeom prst="rect">
            <a:avLst/>
          </a:prstGeom>
          <a:noFill/>
        </p:spPr>
        <p:txBody>
          <a:bodyPr wrap="square" rtlCol="0">
            <a:spAutoFit/>
          </a:bodyPr>
          <a:lstStyle/>
          <a:p>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A diverse and abundant </a:t>
            </a:r>
            <a:r>
              <a:rPr lang="en-US" sz="3600" b="1" dirty="0">
                <a:solidFill>
                  <a:schemeClr val="accent4"/>
                </a:solidFill>
                <a:latin typeface="Lato" panose="020F0502020204030203" pitchFamily="34" charset="0"/>
                <a:ea typeface="Lato" panose="020F0502020204030203" pitchFamily="34" charset="0"/>
                <a:cs typeface="Lato" panose="020F0502020204030203" pitchFamily="34" charset="0"/>
              </a:rPr>
              <a:t>wild bee community</a:t>
            </a:r>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 provides these benefits:</a:t>
            </a:r>
          </a:p>
        </p:txBody>
      </p:sp>
      <p:sp>
        <p:nvSpPr>
          <p:cNvPr id="5" name="TextBox 4">
            <a:extLst>
              <a:ext uri="{FF2B5EF4-FFF2-40B4-BE49-F238E27FC236}">
                <a16:creationId xmlns:a16="http://schemas.microsoft.com/office/drawing/2014/main" id="{52C3FEA6-8D5E-C648-A32B-DA2CAB492F0E}"/>
              </a:ext>
            </a:extLst>
          </p:cNvPr>
          <p:cNvSpPr txBox="1"/>
          <p:nvPr/>
        </p:nvSpPr>
        <p:spPr>
          <a:xfrm>
            <a:off x="491065" y="1902797"/>
            <a:ext cx="5046137" cy="5447645"/>
          </a:xfrm>
          <a:prstGeom prst="rect">
            <a:avLst/>
          </a:prstGeom>
          <a:noFill/>
        </p:spPr>
        <p:txBody>
          <a:bodyPr wrap="square" rtlCol="0">
            <a:spAutoFit/>
          </a:bodyPr>
          <a:lstStyle/>
          <a:p>
            <a:pPr marL="571500" indent="-571500">
              <a:spcAft>
                <a:spcPts val="1800"/>
              </a:spcAft>
              <a:buFont typeface="Arial" panose="020B0604020202020204" pitchFamily="34" charset="0"/>
              <a:buChar char="•"/>
            </a:pPr>
            <a:r>
              <a:rPr lang="en-US" sz="3200" b="1" dirty="0">
                <a:solidFill>
                  <a:srgbClr val="FFC000"/>
                </a:solidFill>
                <a:latin typeface="Lato" panose="020F0502020204030203" pitchFamily="34" charset="0"/>
                <a:ea typeface="Lato" panose="020F0502020204030203" pitchFamily="34" charset="0"/>
                <a:cs typeface="Lato" panose="020F0502020204030203" pitchFamily="34" charset="0"/>
              </a:rPr>
              <a:t>Active earlier</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in season and in cooler temps</a:t>
            </a:r>
          </a:p>
          <a:p>
            <a:pPr marL="571500" indent="-571500">
              <a:spcAft>
                <a:spcPts val="1800"/>
              </a:spcAft>
              <a:buFont typeface="Arial" panose="020B0604020202020204" pitchFamily="34" charset="0"/>
              <a:buChar char="•"/>
            </a:pPr>
            <a:r>
              <a:rPr lang="en-US" sz="3200" b="1" dirty="0">
                <a:solidFill>
                  <a:srgbClr val="FFC000"/>
                </a:solidFill>
                <a:latin typeface="Lato" panose="020F0502020204030203" pitchFamily="34" charset="0"/>
                <a:ea typeface="Lato" panose="020F0502020204030203" pitchFamily="34" charset="0"/>
                <a:cs typeface="Lato" panose="020F0502020204030203" pitchFamily="34" charset="0"/>
              </a:rPr>
              <a:t>Buzz pollinate</a:t>
            </a:r>
          </a:p>
          <a:p>
            <a:pPr marL="571500" indent="-571500">
              <a:spcAft>
                <a:spcPts val="1800"/>
              </a:spcAft>
              <a:buFont typeface="Arial" panose="020B0604020202020204" pitchFamily="34" charset="0"/>
              <a:buChar char="•"/>
            </a:pPr>
            <a:r>
              <a:rPr lang="en-US" sz="3200" b="1" dirty="0">
                <a:solidFill>
                  <a:srgbClr val="FFC000"/>
                </a:solidFill>
                <a:latin typeface="Lato" panose="020F0502020204030203" pitchFamily="34" charset="0"/>
                <a:ea typeface="Lato" panose="020F0502020204030203" pitchFamily="34" charset="0"/>
                <a:cs typeface="Lato" panose="020F0502020204030203" pitchFamily="34" charset="0"/>
              </a:rPr>
              <a:t>Deposit</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3200" b="1" dirty="0">
                <a:solidFill>
                  <a:srgbClr val="FFC000"/>
                </a:solidFill>
                <a:latin typeface="Lato" panose="020F0502020204030203" pitchFamily="34" charset="0"/>
                <a:ea typeface="Lato" panose="020F0502020204030203" pitchFamily="34" charset="0"/>
                <a:cs typeface="Lato" panose="020F0502020204030203" pitchFamily="34" charset="0"/>
              </a:rPr>
              <a:t>more pollen per visit </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compared to honey bee</a:t>
            </a:r>
          </a:p>
          <a:p>
            <a:pPr marL="571500" indent="-571500">
              <a:spcAft>
                <a:spcPts val="1800"/>
              </a:spcAft>
              <a:buFont typeface="Arial" panose="020B0604020202020204" pitchFamily="34" charset="0"/>
              <a:buChar cha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Less susceptible to honey bee disease</a:t>
            </a:r>
          </a:p>
          <a:p>
            <a:pPr>
              <a:spcAft>
                <a:spcPts val="1800"/>
              </a:spcAft>
            </a:pP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01A4D7D7-E988-E343-90DC-CE83F52B9F0E}"/>
              </a:ext>
            </a:extLst>
          </p:cNvPr>
          <p:cNvSpPr txBox="1"/>
          <p:nvPr/>
        </p:nvSpPr>
        <p:spPr>
          <a:xfrm>
            <a:off x="8619067" y="6250762"/>
            <a:ext cx="3572933" cy="369332"/>
          </a:xfrm>
          <a:prstGeom prst="rect">
            <a:avLst/>
          </a:prstGeom>
          <a:noFill/>
        </p:spPr>
        <p:txBody>
          <a:bodyPr wrap="square" rtlCol="0">
            <a:spAutoFit/>
          </a:bodyPr>
          <a:lstStyle/>
          <a:p>
            <a:r>
              <a:rPr lang="en-US" dirty="0">
                <a:solidFill>
                  <a:schemeClr val="bg1"/>
                </a:solidFill>
              </a:rPr>
              <a:t>Photo by Flickr user </a:t>
            </a:r>
            <a:r>
              <a:rPr lang="en-US" dirty="0" err="1">
                <a:solidFill>
                  <a:schemeClr val="bg1"/>
                </a:solidFill>
              </a:rPr>
              <a:t>coniferconifer</a:t>
            </a:r>
            <a:endParaRPr lang="en-US" dirty="0">
              <a:solidFill>
                <a:schemeClr val="bg1"/>
              </a:solidFill>
            </a:endParaRPr>
          </a:p>
        </p:txBody>
      </p:sp>
    </p:spTree>
    <p:extLst>
      <p:ext uri="{BB962C8B-B14F-4D97-AF65-F5344CB8AC3E}">
        <p14:creationId xmlns:p14="http://schemas.microsoft.com/office/powerpoint/2010/main" val="339926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E3814-1720-8342-8DDF-411810A6287B}"/>
              </a:ext>
            </a:extLst>
          </p:cNvPr>
          <p:cNvSpPr txBox="1"/>
          <p:nvPr/>
        </p:nvSpPr>
        <p:spPr>
          <a:xfrm>
            <a:off x="982133" y="5046132"/>
            <a:ext cx="10752666" cy="1323439"/>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ea typeface="Lato" panose="020F0502020204030203" pitchFamily="34" charset="0"/>
                <a:cs typeface="Lato" panose="020F0502020204030203" pitchFamily="34" charset="0"/>
              </a:rPr>
              <a:t>Can I rely on wild bees for pollination instead of honey bees?</a:t>
            </a:r>
          </a:p>
        </p:txBody>
      </p:sp>
    </p:spTree>
    <p:extLst>
      <p:ext uri="{BB962C8B-B14F-4D97-AF65-F5344CB8AC3E}">
        <p14:creationId xmlns:p14="http://schemas.microsoft.com/office/powerpoint/2010/main" val="167867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82CC3-C6D8-0F47-8638-4613EDB452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684"/>
          <a:stretch/>
        </p:blipFill>
        <p:spPr>
          <a:xfrm>
            <a:off x="1" y="759218"/>
            <a:ext cx="6837218" cy="1891459"/>
          </a:xfrm>
          <a:prstGeom prst="rect">
            <a:avLst/>
          </a:prstGeom>
        </p:spPr>
        <p:style>
          <a:lnRef idx="2">
            <a:schemeClr val="accent3"/>
          </a:lnRef>
          <a:fillRef idx="1">
            <a:schemeClr val="lt1"/>
          </a:fillRef>
          <a:effectRef idx="0">
            <a:schemeClr val="accent3"/>
          </a:effectRef>
          <a:fontRef idx="minor">
            <a:schemeClr val="dk1"/>
          </a:fontRef>
        </p:style>
      </p:pic>
      <p:pic>
        <p:nvPicPr>
          <p:cNvPr id="7" name="Picture 6">
            <a:extLst>
              <a:ext uri="{FF2B5EF4-FFF2-40B4-BE49-F238E27FC236}">
                <a16:creationId xmlns:a16="http://schemas.microsoft.com/office/drawing/2014/main" id="{020C7AD9-BB75-BC4A-85A1-44A3251B15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25520" y="631548"/>
            <a:ext cx="3726153" cy="2883074"/>
          </a:xfrm>
          <a:prstGeom prst="rect">
            <a:avLst/>
          </a:prstGeom>
        </p:spPr>
      </p:pic>
      <p:sp>
        <p:nvSpPr>
          <p:cNvPr id="6" name="TextBox 5">
            <a:extLst>
              <a:ext uri="{FF2B5EF4-FFF2-40B4-BE49-F238E27FC236}">
                <a16:creationId xmlns:a16="http://schemas.microsoft.com/office/drawing/2014/main" id="{A3EDE27C-42C1-D14A-BE21-E094788A982A}"/>
              </a:ext>
            </a:extLst>
          </p:cNvPr>
          <p:cNvSpPr txBox="1"/>
          <p:nvPr/>
        </p:nvSpPr>
        <p:spPr>
          <a:xfrm>
            <a:off x="800100" y="5108551"/>
            <a:ext cx="10591800" cy="1464231"/>
          </a:xfrm>
          <a:prstGeom prst="roundRect">
            <a:avLst/>
          </a:prstGeom>
          <a:solidFill>
            <a:schemeClr val="tx1">
              <a:alpha val="60000"/>
            </a:scheme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Fruit set increases with increasing wild bee species, regardless of honey bees</a:t>
            </a:r>
          </a:p>
        </p:txBody>
      </p:sp>
      <p:pic>
        <p:nvPicPr>
          <p:cNvPr id="3" name="Picture 2">
            <a:extLst>
              <a:ext uri="{FF2B5EF4-FFF2-40B4-BE49-F238E27FC236}">
                <a16:creationId xmlns:a16="http://schemas.microsoft.com/office/drawing/2014/main" id="{19949AF3-F036-AF4F-A836-5CD2BB9AA8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3148519"/>
            <a:ext cx="6837219" cy="1384052"/>
          </a:xfrm>
          <a:prstGeom prst="rect">
            <a:avLst/>
          </a:prstGeom>
        </p:spPr>
      </p:pic>
    </p:spTree>
    <p:extLst>
      <p:ext uri="{BB962C8B-B14F-4D97-AF65-F5344CB8AC3E}">
        <p14:creationId xmlns:p14="http://schemas.microsoft.com/office/powerpoint/2010/main" val="251957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EDE27C-42C1-D14A-BE21-E094788A982A}"/>
              </a:ext>
            </a:extLst>
          </p:cNvPr>
          <p:cNvSpPr txBox="1"/>
          <p:nvPr/>
        </p:nvSpPr>
        <p:spPr>
          <a:xfrm>
            <a:off x="800100" y="5108551"/>
            <a:ext cx="10591800" cy="1464231"/>
          </a:xfrm>
          <a:prstGeom prst="roundRect">
            <a:avLst/>
          </a:prstGeom>
          <a:solidFill>
            <a:schemeClr val="tx1">
              <a:alpha val="60000"/>
            </a:scheme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Honey bees, like wild bees, are influenced by non-crop areas in the nearby landscape</a:t>
            </a:r>
          </a:p>
        </p:txBody>
      </p:sp>
      <p:pic>
        <p:nvPicPr>
          <p:cNvPr id="3" name="Picture 2">
            <a:extLst>
              <a:ext uri="{FF2B5EF4-FFF2-40B4-BE49-F238E27FC236}">
                <a16:creationId xmlns:a16="http://schemas.microsoft.com/office/drawing/2014/main" id="{BD9E1F56-A4B0-1148-AC88-1B71B4C1CC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53483"/>
            <a:ext cx="9102436" cy="1702728"/>
          </a:xfrm>
          <a:prstGeom prst="rect">
            <a:avLst/>
          </a:prstGeom>
        </p:spPr>
      </p:pic>
    </p:spTree>
    <p:extLst>
      <p:ext uri="{BB962C8B-B14F-4D97-AF65-F5344CB8AC3E}">
        <p14:creationId xmlns:p14="http://schemas.microsoft.com/office/powerpoint/2010/main" val="228941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05C579-C4CA-674F-8099-D72D3DA670C0}"/>
              </a:ext>
            </a:extLst>
          </p:cNvPr>
          <p:cNvSpPr txBox="1"/>
          <p:nvPr/>
        </p:nvSpPr>
        <p:spPr>
          <a:xfrm>
            <a:off x="127000" y="5147733"/>
            <a:ext cx="11938000" cy="1323439"/>
          </a:xfrm>
          <a:prstGeom prst="rect">
            <a:avLst/>
          </a:prstGeom>
          <a:solidFill>
            <a:schemeClr val="tx1">
              <a:alpha val="81000"/>
            </a:schemeClr>
          </a:solidFill>
        </p:spPr>
        <p:txBody>
          <a:bodyPr wrap="square" rtlCol="0">
            <a:spAutoFit/>
          </a:bodyPr>
          <a:lstStyle/>
          <a:p>
            <a:pPr algn="ctr"/>
            <a:r>
              <a:rPr lang="en-US" sz="4000" b="1" dirty="0">
                <a:solidFill>
                  <a:schemeClr val="bg1"/>
                </a:solidFill>
                <a:latin typeface="Lato" panose="020F0502020204030203" pitchFamily="34" charset="0"/>
                <a:ea typeface="Lato" panose="020F0502020204030203" pitchFamily="34" charset="0"/>
                <a:cs typeface="Lato" panose="020F0502020204030203" pitchFamily="34" charset="0"/>
              </a:rPr>
              <a:t>Our solution: Develop a grower citizen science tool to expand our data to model wild bee pollination.</a:t>
            </a:r>
          </a:p>
        </p:txBody>
      </p:sp>
    </p:spTree>
    <p:extLst>
      <p:ext uri="{BB962C8B-B14F-4D97-AF65-F5344CB8AC3E}">
        <p14:creationId xmlns:p14="http://schemas.microsoft.com/office/powerpoint/2010/main" val="1544827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94F76-A104-8A48-828B-92C1236BD661}"/>
              </a:ext>
            </a:extLst>
          </p:cNvPr>
          <p:cNvSpPr txBox="1"/>
          <p:nvPr/>
        </p:nvSpPr>
        <p:spPr>
          <a:xfrm>
            <a:off x="800100" y="5108551"/>
            <a:ext cx="10591800" cy="783193"/>
          </a:xfrm>
          <a:prstGeom prst="roundRect">
            <a:avLst/>
          </a:prstGeom>
          <a:solidFill>
            <a:srgbClr val="FFC000">
              <a:alpha val="85000"/>
            </a:srgb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Why do we need citizen science?</a:t>
            </a:r>
          </a:p>
        </p:txBody>
      </p:sp>
      <p:sp>
        <p:nvSpPr>
          <p:cNvPr id="9" name="Oval 8">
            <a:extLst>
              <a:ext uri="{FF2B5EF4-FFF2-40B4-BE49-F238E27FC236}">
                <a16:creationId xmlns:a16="http://schemas.microsoft.com/office/drawing/2014/main" id="{74C591FC-275A-8448-BF43-7FC8F03AED7B}"/>
              </a:ext>
            </a:extLst>
          </p:cNvPr>
          <p:cNvSpPr/>
          <p:nvPr/>
        </p:nvSpPr>
        <p:spPr>
          <a:xfrm>
            <a:off x="423583" y="5016053"/>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a:t>
            </a:r>
          </a:p>
        </p:txBody>
      </p:sp>
    </p:spTree>
    <p:extLst>
      <p:ext uri="{BB962C8B-B14F-4D97-AF65-F5344CB8AC3E}">
        <p14:creationId xmlns:p14="http://schemas.microsoft.com/office/powerpoint/2010/main" val="1494335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875" y="1012605"/>
            <a:ext cx="11441254" cy="646331"/>
          </a:xfrm>
        </p:spPr>
        <p:txBody>
          <a:bodyPr>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What is WiBee: The Wisconsin Wild Bee App?</a:t>
            </a:r>
          </a:p>
        </p:txBody>
      </p:sp>
      <p:sp>
        <p:nvSpPr>
          <p:cNvPr id="9" name="Subtitle 2">
            <a:extLst>
              <a:ext uri="{FF2B5EF4-FFF2-40B4-BE49-F238E27FC236}">
                <a16:creationId xmlns:a16="http://schemas.microsoft.com/office/drawing/2014/main" id="{10DF29CE-B44F-C24F-AD9C-4C6A79D29EAA}"/>
              </a:ext>
            </a:extLst>
          </p:cNvPr>
          <p:cNvSpPr>
            <a:spLocks noGrp="1"/>
          </p:cNvSpPr>
          <p:nvPr>
            <p:ph type="subTitle" idx="1"/>
          </p:nvPr>
        </p:nvSpPr>
        <p:spPr>
          <a:xfrm>
            <a:off x="768626" y="2186608"/>
            <a:ext cx="10654748" cy="3836505"/>
          </a:xfrm>
          <a:solidFill>
            <a:schemeClr val="tx1">
              <a:alpha val="69000"/>
            </a:schemeClr>
          </a:solidFill>
        </p:spPr>
        <p:txBody>
          <a:bodyPr lIns="182880" tIns="274320" rIns="182880" bIns="274320">
            <a:noAutofit/>
          </a:bodyPr>
          <a:lstStyle/>
          <a:p>
            <a:pPr algn="l">
              <a:spcAft>
                <a:spcPts val="1800"/>
              </a:spcAft>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WiBee is a </a:t>
            </a:r>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citizen science smartphone app </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designed for growers to </a:t>
            </a:r>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survey the bees visiting your blooming crops</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a:t>
            </a:r>
          </a:p>
          <a:p>
            <a:pPr algn="l">
              <a:spcAft>
                <a:spcPts val="1800"/>
              </a:spcAft>
            </a:pPr>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Conduct simple 5 minute bee surveys</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and track the pollinators visiting your crops over time.</a:t>
            </a:r>
          </a:p>
          <a:p>
            <a:pPr algn="l"/>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Collect data and</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3200" b="1" dirty="0">
                <a:solidFill>
                  <a:schemeClr val="accent4"/>
                </a:solidFill>
                <a:latin typeface="Lato" panose="020F0502020204030203" pitchFamily="34" charset="0"/>
                <a:ea typeface="Lato" panose="020F0502020204030203" pitchFamily="34" charset="0"/>
                <a:cs typeface="Lato" panose="020F0502020204030203" pitchFamily="34" charset="0"/>
              </a:rPr>
              <a:t>contribute to pollinator science</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 and our understanding of Wisconsin’s wild bee communities!</a:t>
            </a:r>
          </a:p>
        </p:txBody>
      </p:sp>
    </p:spTree>
    <p:extLst>
      <p:ext uri="{BB962C8B-B14F-4D97-AF65-F5344CB8AC3E}">
        <p14:creationId xmlns:p14="http://schemas.microsoft.com/office/powerpoint/2010/main" val="24862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03C1A4-3B8E-4B4E-B3CB-D4158D9290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3671764"/>
          </a:xfrm>
          <a:prstGeom prst="rect">
            <a:avLst/>
          </a:prstGeom>
        </p:spPr>
      </p:pic>
      <p:pic>
        <p:nvPicPr>
          <p:cNvPr id="3" name="Picture 2">
            <a:extLst>
              <a:ext uri="{FF2B5EF4-FFF2-40B4-BE49-F238E27FC236}">
                <a16:creationId xmlns:a16="http://schemas.microsoft.com/office/drawing/2014/main" id="{5E1D72DD-787F-864E-BF30-84A3EAB8BE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8470" y="3602810"/>
            <a:ext cx="7043530" cy="3319671"/>
          </a:xfrm>
          <a:prstGeom prst="rect">
            <a:avLst/>
          </a:prstGeom>
        </p:spPr>
      </p:pic>
      <p:pic>
        <p:nvPicPr>
          <p:cNvPr id="5" name="Picture 4">
            <a:extLst>
              <a:ext uri="{FF2B5EF4-FFF2-40B4-BE49-F238E27FC236}">
                <a16:creationId xmlns:a16="http://schemas.microsoft.com/office/drawing/2014/main" id="{92F5AF57-2AB1-1944-BB69-902AA1A80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1101"/>
            <a:ext cx="5148470" cy="6864627"/>
          </a:xfrm>
          <a:prstGeom prst="rect">
            <a:avLst/>
          </a:prstGeom>
        </p:spPr>
      </p:pic>
      <p:sp>
        <p:nvSpPr>
          <p:cNvPr id="8" name="TextBox 7">
            <a:extLst>
              <a:ext uri="{FF2B5EF4-FFF2-40B4-BE49-F238E27FC236}">
                <a16:creationId xmlns:a16="http://schemas.microsoft.com/office/drawing/2014/main" id="{58AA297A-6888-E540-9A61-E3985BCC3B6B}"/>
              </a:ext>
            </a:extLst>
          </p:cNvPr>
          <p:cNvSpPr txBox="1"/>
          <p:nvPr/>
        </p:nvSpPr>
        <p:spPr>
          <a:xfrm>
            <a:off x="341244" y="352093"/>
            <a:ext cx="9737034" cy="754053"/>
          </a:xfrm>
          <a:prstGeom prst="rect">
            <a:avLst/>
          </a:prstGeom>
          <a:solidFill>
            <a:schemeClr val="tx1">
              <a:alpha val="47000"/>
            </a:schemeClr>
          </a:solidFill>
        </p:spPr>
        <p:txBody>
          <a:bodyPr wrap="square" lIns="182880" tIns="91440" rIns="182880" rtlCol="0">
            <a:spAutoFit/>
          </a:bodyPr>
          <a:lstStyle/>
          <a:p>
            <a:r>
              <a:rPr lang="en-US" sz="4000" b="1" dirty="0">
                <a:solidFill>
                  <a:schemeClr val="bg1"/>
                </a:solidFill>
                <a:latin typeface="Lato" panose="020F0502020204030203" pitchFamily="34" charset="0"/>
                <a:ea typeface="Lato" panose="020F0502020204030203" pitchFamily="34" charset="0"/>
                <a:cs typeface="Lato" panose="020F0502020204030203" pitchFamily="34" charset="0"/>
              </a:rPr>
              <a:t>We need your help to collect more data:</a:t>
            </a:r>
          </a:p>
        </p:txBody>
      </p:sp>
    </p:spTree>
    <p:extLst>
      <p:ext uri="{BB962C8B-B14F-4D97-AF65-F5344CB8AC3E}">
        <p14:creationId xmlns:p14="http://schemas.microsoft.com/office/powerpoint/2010/main" val="370056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3D315D-DD69-6D46-941A-81E86204281C}"/>
              </a:ext>
            </a:extLst>
          </p:cNvPr>
          <p:cNvSpPr txBox="1"/>
          <p:nvPr/>
        </p:nvSpPr>
        <p:spPr>
          <a:xfrm>
            <a:off x="8500534" y="6197598"/>
            <a:ext cx="3572933" cy="369332"/>
          </a:xfrm>
          <a:prstGeom prst="rect">
            <a:avLst/>
          </a:prstGeom>
          <a:noFill/>
        </p:spPr>
        <p:txBody>
          <a:bodyPr wrap="square" rtlCol="0">
            <a:spAutoFit/>
          </a:bodyPr>
          <a:lstStyle/>
          <a:p>
            <a:r>
              <a:rPr lang="en-US" dirty="0">
                <a:solidFill>
                  <a:schemeClr val="bg1"/>
                </a:solidFill>
              </a:rPr>
              <a:t>Photo by Gilles San Martin (Flickr)</a:t>
            </a:r>
          </a:p>
        </p:txBody>
      </p:sp>
      <p:pic>
        <p:nvPicPr>
          <p:cNvPr id="6" name="Picture 5">
            <a:extLst>
              <a:ext uri="{FF2B5EF4-FFF2-40B4-BE49-F238E27FC236}">
                <a16:creationId xmlns:a16="http://schemas.microsoft.com/office/drawing/2014/main" id="{ED0C029C-499E-E94C-BEA5-D0424378A4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244" y="1409423"/>
            <a:ext cx="8543043" cy="1665817"/>
          </a:xfrm>
          <a:prstGeom prst="rect">
            <a:avLst/>
          </a:prstGeom>
        </p:spPr>
      </p:pic>
      <p:sp>
        <p:nvSpPr>
          <p:cNvPr id="5" name="TextBox 4">
            <a:extLst>
              <a:ext uri="{FF2B5EF4-FFF2-40B4-BE49-F238E27FC236}">
                <a16:creationId xmlns:a16="http://schemas.microsoft.com/office/drawing/2014/main" id="{B1FC7550-EDAD-AE46-A25A-69D0BC356B15}"/>
              </a:ext>
            </a:extLst>
          </p:cNvPr>
          <p:cNvSpPr txBox="1"/>
          <p:nvPr/>
        </p:nvSpPr>
        <p:spPr>
          <a:xfrm>
            <a:off x="341244" y="352093"/>
            <a:ext cx="10174356" cy="754053"/>
          </a:xfrm>
          <a:prstGeom prst="rect">
            <a:avLst/>
          </a:prstGeom>
          <a:solidFill>
            <a:schemeClr val="tx1">
              <a:alpha val="47000"/>
            </a:schemeClr>
          </a:solidFill>
        </p:spPr>
        <p:txBody>
          <a:bodyPr wrap="square" lIns="182880" tIns="91440" rIns="182880" rtlCol="0">
            <a:spAutoFit/>
          </a:bodyPr>
          <a:lstStyle/>
          <a:p>
            <a:r>
              <a:rPr lang="en-US" sz="4000" b="1" dirty="0">
                <a:solidFill>
                  <a:schemeClr val="bg1"/>
                </a:solidFill>
                <a:latin typeface="Lato" panose="020F0502020204030203" pitchFamily="34" charset="0"/>
                <a:ea typeface="Lato" panose="020F0502020204030203" pitchFamily="34" charset="0"/>
                <a:cs typeface="Lato" panose="020F0502020204030203" pitchFamily="34" charset="0"/>
              </a:rPr>
              <a:t>Bee communities vary at a local farm level:</a:t>
            </a:r>
          </a:p>
        </p:txBody>
      </p:sp>
    </p:spTree>
    <p:extLst>
      <p:ext uri="{BB962C8B-B14F-4D97-AF65-F5344CB8AC3E}">
        <p14:creationId xmlns:p14="http://schemas.microsoft.com/office/powerpoint/2010/main" val="28675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94F76-A104-8A48-828B-92C1236BD661}"/>
              </a:ext>
            </a:extLst>
          </p:cNvPr>
          <p:cNvSpPr txBox="1"/>
          <p:nvPr/>
        </p:nvSpPr>
        <p:spPr>
          <a:xfrm>
            <a:off x="800100" y="5379484"/>
            <a:ext cx="10591800" cy="783193"/>
          </a:xfrm>
          <a:prstGeom prst="roundRect">
            <a:avLst/>
          </a:prstGeom>
          <a:solidFill>
            <a:srgbClr val="FFC000">
              <a:alpha val="85000"/>
            </a:srgb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How does the WiBee app work?</a:t>
            </a:r>
          </a:p>
        </p:txBody>
      </p:sp>
      <p:sp>
        <p:nvSpPr>
          <p:cNvPr id="9" name="Oval 8">
            <a:extLst>
              <a:ext uri="{FF2B5EF4-FFF2-40B4-BE49-F238E27FC236}">
                <a16:creationId xmlns:a16="http://schemas.microsoft.com/office/drawing/2014/main" id="{74C591FC-275A-8448-BF43-7FC8F03AED7B}"/>
              </a:ext>
            </a:extLst>
          </p:cNvPr>
          <p:cNvSpPr/>
          <p:nvPr/>
        </p:nvSpPr>
        <p:spPr>
          <a:xfrm>
            <a:off x="423583" y="5286986"/>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3</a:t>
            </a:r>
          </a:p>
        </p:txBody>
      </p:sp>
    </p:spTree>
    <p:extLst>
      <p:ext uri="{BB962C8B-B14F-4D97-AF65-F5344CB8AC3E}">
        <p14:creationId xmlns:p14="http://schemas.microsoft.com/office/powerpoint/2010/main" val="256540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5373" y="648653"/>
            <a:ext cx="11441254" cy="862642"/>
          </a:xfrm>
        </p:spPr>
        <p:txBody>
          <a:bodyPr>
            <a:normAutofit/>
          </a:bodyPr>
          <a:lstStyle/>
          <a:p>
            <a:pPr algn="ctr"/>
            <a:r>
              <a:rPr lang="en-US" sz="4800" b="1" dirty="0">
                <a:solidFill>
                  <a:schemeClr val="tx1"/>
                </a:solidFill>
                <a:latin typeface="Lato Heavy" panose="020F0502020204030203" pitchFamily="34" charset="0"/>
                <a:ea typeface="Lato Heavy" panose="020F0502020204030203" pitchFamily="34" charset="0"/>
                <a:cs typeface="Lato Heavy" panose="020F0502020204030203" pitchFamily="34" charset="0"/>
              </a:rPr>
              <a:t>WiBee: The Wisconsin Wild Bee App</a:t>
            </a:r>
          </a:p>
        </p:txBody>
      </p:sp>
      <p:pic>
        <p:nvPicPr>
          <p:cNvPr id="11" name="Picture 10">
            <a:extLst>
              <a:ext uri="{FF2B5EF4-FFF2-40B4-BE49-F238E27FC236}">
                <a16:creationId xmlns:a16="http://schemas.microsoft.com/office/drawing/2014/main" id="{7EF3C477-419A-3A4E-859E-9FFD4C25E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8714" y="1778001"/>
            <a:ext cx="2147717" cy="46482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5AE49B59-1892-D149-8C2B-8E2875C47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289" y="1739902"/>
            <a:ext cx="2159453" cy="46736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C5D64978-C081-E242-BEAF-EC309C01E7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5864" y="1765291"/>
            <a:ext cx="2159453" cy="46736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18DCC657-4EBB-654E-83BA-BD0BDEF5C6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0985" y="3759200"/>
            <a:ext cx="3674530" cy="1422399"/>
          </a:xfrm>
          <a:prstGeom prst="rect">
            <a:avLst/>
          </a:prstGeom>
        </p:spPr>
      </p:pic>
      <p:pic>
        <p:nvPicPr>
          <p:cNvPr id="17" name="Picture 16">
            <a:extLst>
              <a:ext uri="{FF2B5EF4-FFF2-40B4-BE49-F238E27FC236}">
                <a16:creationId xmlns:a16="http://schemas.microsoft.com/office/drawing/2014/main" id="{B2F28057-DE53-844A-B58C-369A0C8455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27900" y="2692185"/>
            <a:ext cx="3060700" cy="1028807"/>
          </a:xfrm>
          <a:prstGeom prst="rect">
            <a:avLst/>
          </a:prstGeom>
        </p:spPr>
      </p:pic>
    </p:spTree>
    <p:extLst>
      <p:ext uri="{BB962C8B-B14F-4D97-AF65-F5344CB8AC3E}">
        <p14:creationId xmlns:p14="http://schemas.microsoft.com/office/powerpoint/2010/main" val="167109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6404" y="555849"/>
            <a:ext cx="4163084" cy="1108525"/>
          </a:xfrm>
        </p:spPr>
        <p:txBody>
          <a:bodyPr>
            <a:normAutofit fontScale="90000"/>
          </a:bodyPr>
          <a:lstStyle/>
          <a:p>
            <a:pPr>
              <a:lnSpc>
                <a:spcPct val="100000"/>
              </a:lnSpc>
            </a:pP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Complete 5 minute bee surveys</a:t>
            </a:r>
          </a:p>
        </p:txBody>
      </p:sp>
      <p:pic>
        <p:nvPicPr>
          <p:cNvPr id="11" name="Picture 10">
            <a:extLst>
              <a:ext uri="{FF2B5EF4-FFF2-40B4-BE49-F238E27FC236}">
                <a16:creationId xmlns:a16="http://schemas.microsoft.com/office/drawing/2014/main" id="{7EF3C477-419A-3A4E-859E-9FFD4C25E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6981" y="1801756"/>
            <a:ext cx="2147717" cy="46482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C5D64978-C081-E242-BEAF-EC309C01E7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8220" y="1746404"/>
            <a:ext cx="2159453" cy="46736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 name="Straight Arrow Connector 3">
            <a:extLst>
              <a:ext uri="{FF2B5EF4-FFF2-40B4-BE49-F238E27FC236}">
                <a16:creationId xmlns:a16="http://schemas.microsoft.com/office/drawing/2014/main" id="{A2831093-2F88-A346-8C57-1D904B7608C0}"/>
              </a:ext>
            </a:extLst>
          </p:cNvPr>
          <p:cNvCxnSpPr/>
          <p:nvPr/>
        </p:nvCxnSpPr>
        <p:spPr>
          <a:xfrm>
            <a:off x="5579815" y="3725011"/>
            <a:ext cx="762000" cy="0"/>
          </a:xfrm>
          <a:prstGeom prst="straightConnector1">
            <a:avLst/>
          </a:prstGeom>
          <a:ln w="1174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6C8A33F-2FD5-E84F-8220-1E32E4D1C1A4}"/>
              </a:ext>
            </a:extLst>
          </p:cNvPr>
          <p:cNvSpPr txBox="1">
            <a:spLocks/>
          </p:cNvSpPr>
          <p:nvPr/>
        </p:nvSpPr>
        <p:spPr>
          <a:xfrm>
            <a:off x="6341815" y="446316"/>
            <a:ext cx="4138047" cy="1218058"/>
          </a:xfrm>
          <a:prstGeom prst="rect">
            <a:avLst/>
          </a:prstGeom>
        </p:spPr>
        <p:txBody>
          <a:bodyPr vert="horz" lIns="91440" tIns="45720" rIns="91440" bIns="45720" rtlCol="0" anchor="b">
            <a:noAutofit/>
          </a:bodyPr>
          <a:lstStyle>
            <a:lvl1pPr>
              <a:lnSpc>
                <a:spcPct val="90000"/>
              </a:lnSpc>
              <a:spcBef>
                <a:spcPct val="0"/>
              </a:spcBef>
              <a:buNone/>
              <a:defRPr sz="4000" b="1">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pPr algn="ctr">
              <a:lnSpc>
                <a:spcPct val="100000"/>
              </a:lnSpc>
            </a:pPr>
            <a:r>
              <a:rPr lang="en-US" sz="3600" dirty="0"/>
              <a:t>View your data in real-time</a:t>
            </a:r>
          </a:p>
        </p:txBody>
      </p:sp>
    </p:spTree>
    <p:extLst>
      <p:ext uri="{BB962C8B-B14F-4D97-AF65-F5344CB8AC3E}">
        <p14:creationId xmlns:p14="http://schemas.microsoft.com/office/powerpoint/2010/main" val="411077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D9981-8950-5543-9CD5-3D627FE28906}"/>
              </a:ext>
            </a:extLst>
          </p:cNvPr>
          <p:cNvSpPr txBox="1">
            <a:spLocks/>
          </p:cNvSpPr>
          <p:nvPr/>
        </p:nvSpPr>
        <p:spPr>
          <a:xfrm>
            <a:off x="852965" y="726330"/>
            <a:ext cx="4462953" cy="294676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latin typeface="Lato Heavy" panose="020F0502020204030203" pitchFamily="34" charset="0"/>
                <a:ea typeface="Lato Heavy" panose="020F0502020204030203" pitchFamily="34" charset="0"/>
                <a:cs typeface="Lato Heavy" panose="020F0502020204030203" pitchFamily="34" charset="0"/>
              </a:rPr>
              <a:t>For tips on collecting data, read our </a:t>
            </a:r>
            <a:r>
              <a:rPr lang="en-US" sz="4000" b="1" dirty="0">
                <a:solidFill>
                  <a:schemeClr val="accent4"/>
                </a:solidFill>
                <a:latin typeface="Lato Heavy" panose="020F0502020204030203" pitchFamily="34" charset="0"/>
                <a:ea typeface="Lato Heavy" panose="020F0502020204030203" pitchFamily="34" charset="0"/>
                <a:cs typeface="Lato Heavy" panose="020F0502020204030203" pitchFamily="34" charset="0"/>
              </a:rPr>
              <a:t>one-page guide </a:t>
            </a:r>
            <a:r>
              <a:rPr lang="en-US" sz="4000" b="1" dirty="0">
                <a:latin typeface="Lato Heavy" panose="020F0502020204030203" pitchFamily="34" charset="0"/>
                <a:ea typeface="Lato Heavy" panose="020F0502020204030203" pitchFamily="34" charset="0"/>
                <a:cs typeface="Lato Heavy" panose="020F0502020204030203" pitchFamily="34" charset="0"/>
              </a:rPr>
              <a:t>on our website</a:t>
            </a:r>
          </a:p>
        </p:txBody>
      </p:sp>
      <p:pic>
        <p:nvPicPr>
          <p:cNvPr id="6" name="Picture 5">
            <a:extLst>
              <a:ext uri="{FF2B5EF4-FFF2-40B4-BE49-F238E27FC236}">
                <a16:creationId xmlns:a16="http://schemas.microsoft.com/office/drawing/2014/main" id="{210AFE5F-F35B-1645-B7F2-4CF124C9D2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2543" y="0"/>
            <a:ext cx="5299364" cy="6858000"/>
          </a:xfrm>
          <a:prstGeom prst="rect">
            <a:avLst/>
          </a:prstGeom>
        </p:spPr>
      </p:pic>
      <p:sp>
        <p:nvSpPr>
          <p:cNvPr id="5" name="TextBox 4">
            <a:extLst>
              <a:ext uri="{FF2B5EF4-FFF2-40B4-BE49-F238E27FC236}">
                <a16:creationId xmlns:a16="http://schemas.microsoft.com/office/drawing/2014/main" id="{148188D4-CD44-744B-B691-E8D3935A106F}"/>
              </a:ext>
            </a:extLst>
          </p:cNvPr>
          <p:cNvSpPr txBox="1"/>
          <p:nvPr/>
        </p:nvSpPr>
        <p:spPr>
          <a:xfrm>
            <a:off x="852965" y="4246535"/>
            <a:ext cx="4989896" cy="523220"/>
          </a:xfrm>
          <a:prstGeom prst="rect">
            <a:avLst/>
          </a:prstGeom>
          <a:noFill/>
        </p:spPr>
        <p:txBody>
          <a:bodyPr wrap="square" rtlCol="0">
            <a:spAutoFit/>
          </a:bodyPr>
          <a:lstStyle/>
          <a:p>
            <a:r>
              <a:rPr lang="en-US" sz="2800" dirty="0">
                <a:hlinkClick r:id="rId3"/>
              </a:rPr>
              <a:t>www.pollinators.wisc.edu/wibee</a:t>
            </a:r>
            <a:r>
              <a:rPr lang="en-US" sz="2800" dirty="0"/>
              <a:t> </a:t>
            </a:r>
          </a:p>
        </p:txBody>
      </p:sp>
    </p:spTree>
    <p:extLst>
      <p:ext uri="{BB962C8B-B14F-4D97-AF65-F5344CB8AC3E}">
        <p14:creationId xmlns:p14="http://schemas.microsoft.com/office/powerpoint/2010/main" val="1913551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5373" y="477683"/>
            <a:ext cx="11441254" cy="862642"/>
          </a:xfrm>
        </p:spPr>
        <p:txBody>
          <a:bodyPr>
            <a:norm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WiBee: The Wisconsin Wild Bee App</a:t>
            </a:r>
          </a:p>
        </p:txBody>
      </p:sp>
      <p:pic>
        <p:nvPicPr>
          <p:cNvPr id="9" name="Picture 8">
            <a:extLst>
              <a:ext uri="{FF2B5EF4-FFF2-40B4-BE49-F238E27FC236}">
                <a16:creationId xmlns:a16="http://schemas.microsoft.com/office/drawing/2014/main" id="{C5D64978-C081-E242-BEAF-EC309C01E7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9702" y="1623821"/>
            <a:ext cx="2159453" cy="46736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 name="Straight Arrow Connector 3">
            <a:extLst>
              <a:ext uri="{FF2B5EF4-FFF2-40B4-BE49-F238E27FC236}">
                <a16:creationId xmlns:a16="http://schemas.microsoft.com/office/drawing/2014/main" id="{A2831093-2F88-A346-8C57-1D904B7608C0}"/>
              </a:ext>
            </a:extLst>
          </p:cNvPr>
          <p:cNvCxnSpPr/>
          <p:nvPr/>
        </p:nvCxnSpPr>
        <p:spPr>
          <a:xfrm>
            <a:off x="4366127" y="3649694"/>
            <a:ext cx="762000" cy="0"/>
          </a:xfrm>
          <a:prstGeom prst="straightConnector1">
            <a:avLst/>
          </a:prstGeom>
          <a:ln w="1174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2CECE2-9852-1F4F-8AEE-9885954204F8}"/>
              </a:ext>
            </a:extLst>
          </p:cNvPr>
          <p:cNvSpPr txBox="1"/>
          <p:nvPr/>
        </p:nvSpPr>
        <p:spPr>
          <a:xfrm>
            <a:off x="5605099" y="1747098"/>
            <a:ext cx="6586901" cy="4427046"/>
          </a:xfrm>
          <a:prstGeom prst="rect">
            <a:avLst/>
          </a:prstGeom>
          <a:noFill/>
        </p:spPr>
        <p:txBody>
          <a:bodyPr wrap="square" rtlCol="0">
            <a:spAutoFit/>
          </a:bodyPr>
          <a:lstStyle/>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Bumble bees</a:t>
            </a:r>
          </a:p>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Honey bees</a:t>
            </a:r>
          </a:p>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Large dark bees</a:t>
            </a:r>
          </a:p>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Small dark bees</a:t>
            </a:r>
          </a:p>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Green bees</a:t>
            </a:r>
          </a:p>
          <a:p>
            <a:pPr marL="742950" indent="-742950">
              <a:lnSpc>
                <a:spcPct val="150000"/>
              </a:lnSpc>
              <a:buFont typeface="+mj-lt"/>
              <a:buAutoNum type="arabicPeriod"/>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Non-bees (e.g. flies, wasps)</a:t>
            </a:r>
          </a:p>
        </p:txBody>
      </p:sp>
    </p:spTree>
    <p:extLst>
      <p:ext uri="{BB962C8B-B14F-4D97-AF65-F5344CB8AC3E}">
        <p14:creationId xmlns:p14="http://schemas.microsoft.com/office/powerpoint/2010/main" val="2831164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D9981-8950-5543-9CD5-3D627FE28906}"/>
              </a:ext>
            </a:extLst>
          </p:cNvPr>
          <p:cNvSpPr txBox="1">
            <a:spLocks/>
          </p:cNvSpPr>
          <p:nvPr/>
        </p:nvSpPr>
        <p:spPr>
          <a:xfrm>
            <a:off x="852965" y="726330"/>
            <a:ext cx="4462953" cy="294676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latin typeface="Lato Heavy" panose="020F0502020204030203" pitchFamily="34" charset="0"/>
                <a:ea typeface="Lato Heavy" panose="020F0502020204030203" pitchFamily="34" charset="0"/>
                <a:cs typeface="Lato Heavy" panose="020F0502020204030203" pitchFamily="34" charset="0"/>
              </a:rPr>
              <a:t>Learn to identify bees with our </a:t>
            </a:r>
            <a:r>
              <a:rPr lang="en-US" sz="4000" b="1" dirty="0">
                <a:solidFill>
                  <a:schemeClr val="accent4"/>
                </a:solidFill>
                <a:latin typeface="Lato Heavy" panose="020F0502020204030203" pitchFamily="34" charset="0"/>
                <a:ea typeface="Lato Heavy" panose="020F0502020204030203" pitchFamily="34" charset="0"/>
                <a:cs typeface="Lato Heavy" panose="020F0502020204030203" pitchFamily="34" charset="0"/>
              </a:rPr>
              <a:t>two-page guide </a:t>
            </a:r>
            <a:r>
              <a:rPr lang="en-US" sz="4000" b="1" dirty="0">
                <a:latin typeface="Lato Heavy" panose="020F0502020204030203" pitchFamily="34" charset="0"/>
                <a:ea typeface="Lato Heavy" panose="020F0502020204030203" pitchFamily="34" charset="0"/>
                <a:cs typeface="Lato Heavy" panose="020F0502020204030203" pitchFamily="34" charset="0"/>
              </a:rPr>
              <a:t>or with ID pages on our </a:t>
            </a:r>
            <a:r>
              <a:rPr lang="en-US" sz="4000" b="1" dirty="0">
                <a:solidFill>
                  <a:schemeClr val="accent4"/>
                </a:solidFill>
                <a:latin typeface="Lato Heavy" panose="020F0502020204030203" pitchFamily="34" charset="0"/>
                <a:ea typeface="Lato Heavy" panose="020F0502020204030203" pitchFamily="34" charset="0"/>
                <a:cs typeface="Lato Heavy" panose="020F0502020204030203" pitchFamily="34" charset="0"/>
              </a:rPr>
              <a:t>website</a:t>
            </a:r>
          </a:p>
        </p:txBody>
      </p:sp>
      <p:pic>
        <p:nvPicPr>
          <p:cNvPr id="3" name="Picture 2">
            <a:extLst>
              <a:ext uri="{FF2B5EF4-FFF2-40B4-BE49-F238E27FC236}">
                <a16:creationId xmlns:a16="http://schemas.microsoft.com/office/drawing/2014/main" id="{B17E16D7-3C1E-CC44-9109-DBA1B98DBA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3023" y="0"/>
            <a:ext cx="5299364" cy="6858000"/>
          </a:xfrm>
          <a:prstGeom prst="rect">
            <a:avLst/>
          </a:prstGeom>
        </p:spPr>
      </p:pic>
      <p:sp>
        <p:nvSpPr>
          <p:cNvPr id="5" name="TextBox 4">
            <a:extLst>
              <a:ext uri="{FF2B5EF4-FFF2-40B4-BE49-F238E27FC236}">
                <a16:creationId xmlns:a16="http://schemas.microsoft.com/office/drawing/2014/main" id="{B0D66200-915C-B14E-BF60-AADE74B99FC3}"/>
              </a:ext>
            </a:extLst>
          </p:cNvPr>
          <p:cNvSpPr txBox="1"/>
          <p:nvPr/>
        </p:nvSpPr>
        <p:spPr>
          <a:xfrm>
            <a:off x="852965" y="4246535"/>
            <a:ext cx="4989896" cy="523220"/>
          </a:xfrm>
          <a:prstGeom prst="rect">
            <a:avLst/>
          </a:prstGeom>
          <a:noFill/>
        </p:spPr>
        <p:txBody>
          <a:bodyPr wrap="square" rtlCol="0">
            <a:spAutoFit/>
          </a:bodyPr>
          <a:lstStyle/>
          <a:p>
            <a:r>
              <a:rPr lang="en-US" sz="2800" dirty="0">
                <a:hlinkClick r:id="rId3"/>
              </a:rPr>
              <a:t>www.pollinators.wisc.edu/wibee</a:t>
            </a:r>
            <a:r>
              <a:rPr lang="en-US" sz="2800" dirty="0"/>
              <a:t> </a:t>
            </a:r>
          </a:p>
        </p:txBody>
      </p:sp>
    </p:spTree>
    <p:extLst>
      <p:ext uri="{BB962C8B-B14F-4D97-AF65-F5344CB8AC3E}">
        <p14:creationId xmlns:p14="http://schemas.microsoft.com/office/powerpoint/2010/main" val="2513885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95E119-891A-1C43-A300-5A75616506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0215" y="256674"/>
            <a:ext cx="2957701" cy="6401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812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5AECF-87EF-BB44-9B30-80BA1F8299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8" y="223773"/>
            <a:ext cx="2983833" cy="6457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F49C3A-5CFC-BF4B-90AF-A81404125AB8}"/>
              </a:ext>
            </a:extLst>
          </p:cNvPr>
          <p:cNvSpPr txBox="1"/>
          <p:nvPr/>
        </p:nvSpPr>
        <p:spPr>
          <a:xfrm>
            <a:off x="850232" y="818147"/>
            <a:ext cx="3320716" cy="2123658"/>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Find a 3x3 foot area to observe:</a:t>
            </a:r>
          </a:p>
        </p:txBody>
      </p:sp>
    </p:spTree>
    <p:extLst>
      <p:ext uri="{BB962C8B-B14F-4D97-AF65-F5344CB8AC3E}">
        <p14:creationId xmlns:p14="http://schemas.microsoft.com/office/powerpoint/2010/main" val="90051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94F76-A104-8A48-828B-92C1236BD661}"/>
              </a:ext>
            </a:extLst>
          </p:cNvPr>
          <p:cNvSpPr txBox="1"/>
          <p:nvPr/>
        </p:nvSpPr>
        <p:spPr>
          <a:xfrm>
            <a:off x="800100" y="629317"/>
            <a:ext cx="10591800" cy="783193"/>
          </a:xfrm>
          <a:prstGeom prst="roundRect">
            <a:avLst/>
          </a:prstGeom>
          <a:solidFill>
            <a:srgbClr val="FFC000"/>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Thank you growers for your input!</a:t>
            </a:r>
          </a:p>
        </p:txBody>
      </p:sp>
      <p:sp>
        <p:nvSpPr>
          <p:cNvPr id="5" name="TextBox 4">
            <a:extLst>
              <a:ext uri="{FF2B5EF4-FFF2-40B4-BE49-F238E27FC236}">
                <a16:creationId xmlns:a16="http://schemas.microsoft.com/office/drawing/2014/main" id="{017DBBD2-6370-5E44-83C3-6EF749539D6A}"/>
              </a:ext>
            </a:extLst>
          </p:cNvPr>
          <p:cNvSpPr txBox="1"/>
          <p:nvPr/>
        </p:nvSpPr>
        <p:spPr>
          <a:xfrm>
            <a:off x="800100" y="1643108"/>
            <a:ext cx="10591800" cy="2962513"/>
          </a:xfrm>
          <a:prstGeom prst="roundRect">
            <a:avLst/>
          </a:prstGeom>
          <a:solidFill>
            <a:srgbClr val="FFC000"/>
          </a:solidFill>
        </p:spPr>
        <p:txBody>
          <a:bodyPr wrap="square" numCol="2" rtlCol="0">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Atoms to Apples</a:t>
            </a:r>
          </a:p>
          <a:p>
            <a:r>
              <a:rPr lang="en-US" sz="2800" b="1" dirty="0" err="1">
                <a:solidFill>
                  <a:schemeClr val="bg1"/>
                </a:solidFill>
                <a:latin typeface="Lato" panose="020F0502020204030203" pitchFamily="34" charset="0"/>
                <a:ea typeface="Lato" panose="020F0502020204030203" pitchFamily="34" charset="0"/>
                <a:cs typeface="Lato" panose="020F0502020204030203" pitchFamily="34" charset="0"/>
              </a:rPr>
              <a:t>Brightonwoods</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Door Creek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Ela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Gwenyn Hill Farm</a:t>
            </a:r>
          </a:p>
          <a:p>
            <a:r>
              <a:rPr lang="en-US" sz="2800" b="1" dirty="0" err="1">
                <a:solidFill>
                  <a:schemeClr val="bg1"/>
                </a:solidFill>
                <a:latin typeface="Lato" panose="020F0502020204030203" pitchFamily="34" charset="0"/>
                <a:ea typeface="Lato" panose="020F0502020204030203" pitchFamily="34" charset="0"/>
                <a:cs typeface="Lato" panose="020F0502020204030203" pitchFamily="34" charset="0"/>
              </a:rPr>
              <a:t>Hafs</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Road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IPM Institute of North America</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2800" b="1" dirty="0" err="1">
                <a:solidFill>
                  <a:schemeClr val="bg1"/>
                </a:solidFill>
                <a:latin typeface="Lato" panose="020F0502020204030203" pitchFamily="34" charset="0"/>
                <a:ea typeface="Lato" panose="020F0502020204030203" pitchFamily="34" charset="0"/>
                <a:cs typeface="Lato" panose="020F0502020204030203" pitchFamily="34" charset="0"/>
              </a:rPr>
              <a:t>Lapacek’s</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Orchard</a:t>
            </a:r>
          </a:p>
          <a:p>
            <a:r>
              <a:rPr lang="en-US" sz="2800" b="1" dirty="0" err="1">
                <a:solidFill>
                  <a:schemeClr val="bg1"/>
                </a:solidFill>
                <a:latin typeface="Lato" panose="020F0502020204030203" pitchFamily="34" charset="0"/>
                <a:ea typeface="Lato" panose="020F0502020204030203" pitchFamily="34" charset="0"/>
                <a:cs typeface="Lato" panose="020F0502020204030203" pitchFamily="34" charset="0"/>
              </a:rPr>
              <a:t>Munchkey</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Apples</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Pleasant Springs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Ten Eyck Orchard</a:t>
            </a:r>
          </a:p>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The Apple Hut</a:t>
            </a:r>
          </a:p>
        </p:txBody>
      </p:sp>
      <p:sp>
        <p:nvSpPr>
          <p:cNvPr id="6" name="TextBox 5">
            <a:extLst>
              <a:ext uri="{FF2B5EF4-FFF2-40B4-BE49-F238E27FC236}">
                <a16:creationId xmlns:a16="http://schemas.microsoft.com/office/drawing/2014/main" id="{2F5EFBF9-78EF-F94D-A489-E7F213D3198A}"/>
              </a:ext>
            </a:extLst>
          </p:cNvPr>
          <p:cNvSpPr txBox="1"/>
          <p:nvPr/>
        </p:nvSpPr>
        <p:spPr>
          <a:xfrm>
            <a:off x="800100" y="4836219"/>
            <a:ext cx="10591800" cy="1702594"/>
          </a:xfrm>
          <a:prstGeom prst="roundRect">
            <a:avLst/>
          </a:prstGeom>
          <a:solidFill>
            <a:srgbClr val="FFC000"/>
          </a:solidFill>
        </p:spPr>
        <p:txBody>
          <a:bodyPr wrap="square" rtlCol="0">
            <a:spAutoFit/>
          </a:bodyPr>
          <a:lstStyle/>
          <a:p>
            <a:pPr lvl="0" defTabSz="457200">
              <a:spcBef>
                <a:spcPts val="1200"/>
              </a:spcBef>
              <a:defRPr/>
            </a:pPr>
            <a:r>
              <a:rPr lang="en-US" sz="2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The WiBee App was developed by Dan Imhoff, Caracal Inc.</a:t>
            </a:r>
          </a:p>
          <a:p>
            <a:pPr lvl="0" defTabSz="457200">
              <a:spcBef>
                <a:spcPts val="1200"/>
              </a:spcBef>
              <a:defRPr/>
            </a:pPr>
            <a:r>
              <a:rPr lang="en-US" sz="2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Funding for the program was provided by a </a:t>
            </a:r>
            <a:r>
              <a:rPr lang="en-US" sz="28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Baldwin Wisconsin Idea Endowment grant and Gwenyn Hill Farm </a:t>
            </a:r>
          </a:p>
        </p:txBody>
      </p:sp>
    </p:spTree>
    <p:extLst>
      <p:ext uri="{BB962C8B-B14F-4D97-AF65-F5344CB8AC3E}">
        <p14:creationId xmlns:p14="http://schemas.microsoft.com/office/powerpoint/2010/main" val="155115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17C58B-89D2-2146-9FE2-215BEF11B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7" y="239815"/>
            <a:ext cx="2983833" cy="6457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6F8F5889-65F8-C440-B126-9E2C19370948}"/>
              </a:ext>
            </a:extLst>
          </p:cNvPr>
          <p:cNvSpPr txBox="1"/>
          <p:nvPr/>
        </p:nvSpPr>
        <p:spPr>
          <a:xfrm>
            <a:off x="850232" y="818147"/>
            <a:ext cx="3320716" cy="2800767"/>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Describe your survey habitat and conditions:</a:t>
            </a:r>
          </a:p>
        </p:txBody>
      </p:sp>
    </p:spTree>
    <p:extLst>
      <p:ext uri="{BB962C8B-B14F-4D97-AF65-F5344CB8AC3E}">
        <p14:creationId xmlns:p14="http://schemas.microsoft.com/office/powerpoint/2010/main" val="270098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C0C3A5-A7A3-3C4C-8E64-5A4C6CFDB5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7" y="228390"/>
            <a:ext cx="2983833" cy="6457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87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CEED2-B468-F141-ADFD-A98DD63242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025" y="196306"/>
            <a:ext cx="2983833" cy="645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6296FBCF-CE00-C64A-BF20-EB8F808BF4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49130" y="1367789"/>
            <a:ext cx="6832600" cy="4114800"/>
          </a:xfrm>
          <a:prstGeom prst="rect">
            <a:avLst/>
          </a:prstGeom>
          <a:solidFill>
            <a:schemeClr val="bg1"/>
          </a:solidFill>
        </p:spPr>
      </p:pic>
    </p:spTree>
    <p:extLst>
      <p:ext uri="{BB962C8B-B14F-4D97-AF65-F5344CB8AC3E}">
        <p14:creationId xmlns:p14="http://schemas.microsoft.com/office/powerpoint/2010/main" val="148392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6E2DA-25DD-9047-8DAC-B9694C0C16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7" y="228390"/>
            <a:ext cx="2983834" cy="645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6F017E3-D5F0-5E46-B367-A222C7135449}"/>
              </a:ext>
            </a:extLst>
          </p:cNvPr>
          <p:cNvSpPr txBox="1"/>
          <p:nvPr/>
        </p:nvSpPr>
        <p:spPr>
          <a:xfrm>
            <a:off x="850232" y="818147"/>
            <a:ext cx="3320716" cy="2800767"/>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Observe and record flower visits for 5 mins:</a:t>
            </a:r>
          </a:p>
        </p:txBody>
      </p:sp>
    </p:spTree>
    <p:extLst>
      <p:ext uri="{BB962C8B-B14F-4D97-AF65-F5344CB8AC3E}">
        <p14:creationId xmlns:p14="http://schemas.microsoft.com/office/powerpoint/2010/main" val="91305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7CFF1D-53F6-8D44-A94E-9BA501A6D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6" y="228390"/>
            <a:ext cx="2983835" cy="6457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6F017E3-D5F0-5E46-B367-A222C7135449}"/>
              </a:ext>
            </a:extLst>
          </p:cNvPr>
          <p:cNvSpPr txBox="1"/>
          <p:nvPr/>
        </p:nvSpPr>
        <p:spPr>
          <a:xfrm>
            <a:off x="850232" y="818147"/>
            <a:ext cx="3320716" cy="2800767"/>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Fix any ID mistakes and submit your survey:</a:t>
            </a:r>
          </a:p>
        </p:txBody>
      </p:sp>
    </p:spTree>
    <p:extLst>
      <p:ext uri="{BB962C8B-B14F-4D97-AF65-F5344CB8AC3E}">
        <p14:creationId xmlns:p14="http://schemas.microsoft.com/office/powerpoint/2010/main" val="203993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BFA1B-9187-694B-BD74-B9ACC2C87F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7146" y="228390"/>
            <a:ext cx="2983835" cy="6457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CF0C5ED2-CD24-D848-A208-C3334F6369A4}"/>
              </a:ext>
            </a:extLst>
          </p:cNvPr>
          <p:cNvSpPr txBox="1"/>
          <p:nvPr/>
        </p:nvSpPr>
        <p:spPr>
          <a:xfrm>
            <a:off x="850232" y="818147"/>
            <a:ext cx="3320716" cy="2800767"/>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Complete 3 surveys a day, for 3 days:</a:t>
            </a:r>
          </a:p>
        </p:txBody>
      </p:sp>
    </p:spTree>
    <p:extLst>
      <p:ext uri="{BB962C8B-B14F-4D97-AF65-F5344CB8AC3E}">
        <p14:creationId xmlns:p14="http://schemas.microsoft.com/office/powerpoint/2010/main" val="21417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F017E3-D5F0-5E46-B367-A222C7135449}"/>
              </a:ext>
            </a:extLst>
          </p:cNvPr>
          <p:cNvSpPr txBox="1"/>
          <p:nvPr/>
        </p:nvSpPr>
        <p:spPr>
          <a:xfrm>
            <a:off x="850232" y="818147"/>
            <a:ext cx="3320716" cy="2123658"/>
          </a:xfrm>
          <a:prstGeom prst="rect">
            <a:avLst/>
          </a:prstGeom>
          <a:noFill/>
        </p:spPr>
        <p:txBody>
          <a:bodyPr wrap="square" rtlCol="0">
            <a:spAutoFit/>
          </a:bodyPr>
          <a:lstStyle/>
          <a:p>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View your data in real time:</a:t>
            </a:r>
          </a:p>
        </p:txBody>
      </p:sp>
      <p:pic>
        <p:nvPicPr>
          <p:cNvPr id="6" name="Picture 5">
            <a:extLst>
              <a:ext uri="{FF2B5EF4-FFF2-40B4-BE49-F238E27FC236}">
                <a16:creationId xmlns:a16="http://schemas.microsoft.com/office/drawing/2014/main" id="{344D38CE-85EA-FE4B-90F5-FCD9143E9E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52849" y="448341"/>
            <a:ext cx="2829630" cy="6120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DE95D16A-0679-EF47-82D5-AC945F4D87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97516" y="448341"/>
            <a:ext cx="2829630" cy="6120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5606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875" y="873119"/>
            <a:ext cx="11441254" cy="646331"/>
          </a:xfrm>
        </p:spPr>
        <p:txBody>
          <a:bodyPr>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Why should I participate?</a:t>
            </a:r>
          </a:p>
        </p:txBody>
      </p:sp>
      <p:sp>
        <p:nvSpPr>
          <p:cNvPr id="3" name="Subtitle 2"/>
          <p:cNvSpPr>
            <a:spLocks noGrp="1"/>
          </p:cNvSpPr>
          <p:nvPr>
            <p:ph type="subTitle" idx="1"/>
          </p:nvPr>
        </p:nvSpPr>
        <p:spPr>
          <a:xfrm>
            <a:off x="359875" y="1845390"/>
            <a:ext cx="11368929" cy="3930307"/>
          </a:xfrm>
        </p:spPr>
        <p:txBody>
          <a:bodyPr wrap="square">
            <a:spAutoFit/>
          </a:bodyPr>
          <a:lstStyle/>
          <a:p>
            <a:pPr marL="457200" indent="-457200" algn="l">
              <a:spcAft>
                <a:spcPts val="1200"/>
              </a:spcAft>
              <a:buFont typeface="Arial" panose="020B0604020202020204" pitchFamily="34" charset="0"/>
              <a:buChar char="•"/>
            </a:pPr>
            <a:r>
              <a:rPr lang="en-US" sz="3600" b="1" dirty="0">
                <a:solidFill>
                  <a:schemeClr val="accent4"/>
                </a:solidFill>
                <a:latin typeface="Lato" panose="020F0502020204030203" pitchFamily="34" charset="0"/>
                <a:ea typeface="Lato" panose="020F0502020204030203" pitchFamily="34" charset="0"/>
                <a:cs typeface="Lato" panose="020F0502020204030203" pitchFamily="34" charset="0"/>
              </a:rPr>
              <a:t>It’s fun – an opportunity </a:t>
            </a:r>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to observe WI bee species</a:t>
            </a:r>
          </a:p>
          <a:p>
            <a:pPr marL="457200" indent="-457200" algn="l">
              <a:spcAft>
                <a:spcPts val="1200"/>
              </a:spcAft>
              <a:buFont typeface="Arial" panose="020B0604020202020204" pitchFamily="34" charset="0"/>
              <a:buChar char="•"/>
            </a:pPr>
            <a:r>
              <a:rPr lang="en-US" sz="3600" b="1" dirty="0">
                <a:solidFill>
                  <a:schemeClr val="accent4"/>
                </a:solidFill>
                <a:latin typeface="Lato" panose="020F0502020204030203" pitchFamily="34" charset="0"/>
                <a:ea typeface="Lato" panose="020F0502020204030203" pitchFamily="34" charset="0"/>
                <a:cs typeface="Lato" panose="020F0502020204030203" pitchFamily="34" charset="0"/>
              </a:rPr>
              <a:t>It’s easy</a:t>
            </a:r>
            <a:r>
              <a:rPr lang="en-US" sz="3600" b="1" dirty="0">
                <a:latin typeface="Lato" panose="020F0502020204030203" pitchFamily="34" charset="0"/>
                <a:ea typeface="Lato" panose="020F0502020204030203" pitchFamily="34" charset="0"/>
                <a:cs typeface="Lato" panose="020F0502020204030203" pitchFamily="34" charset="0"/>
              </a:rPr>
              <a:t> </a:t>
            </a:r>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and takes just 5 minutes to do a survey.</a:t>
            </a:r>
          </a:p>
          <a:p>
            <a:pPr marL="457200" indent="-457200" algn="l">
              <a:spcAft>
                <a:spcPts val="1200"/>
              </a:spcAft>
              <a:buFont typeface="Arial" panose="020B0604020202020204" pitchFamily="34" charset="0"/>
              <a:buChar char="•"/>
            </a:pPr>
            <a:r>
              <a:rPr lang="en-US" sz="3600" b="1" dirty="0">
                <a:solidFill>
                  <a:schemeClr val="accent4"/>
                </a:solidFill>
                <a:latin typeface="Lato" panose="020F0502020204030203" pitchFamily="34" charset="0"/>
                <a:ea typeface="Lato" panose="020F0502020204030203" pitchFamily="34" charset="0"/>
                <a:cs typeface="Lato" panose="020F0502020204030203" pitchFamily="34" charset="0"/>
              </a:rPr>
              <a:t>Your data is yours to explore </a:t>
            </a:r>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 track the pollinators visiting your crops and local wildflowers over time. </a:t>
            </a:r>
          </a:p>
          <a:p>
            <a:pPr marL="457200" indent="-457200" algn="l">
              <a:spcAft>
                <a:spcPts val="1200"/>
              </a:spcAft>
              <a:buFont typeface="Arial" panose="020B0604020202020204" pitchFamily="34" charset="0"/>
              <a:buChar char="•"/>
            </a:pPr>
            <a:r>
              <a:rPr lang="en-US" sz="3600" b="1" dirty="0">
                <a:solidFill>
                  <a:schemeClr val="accent4"/>
                </a:solidFill>
                <a:latin typeface="Lato" panose="020F0502020204030203" pitchFamily="34" charset="0"/>
                <a:ea typeface="Lato" panose="020F0502020204030203" pitchFamily="34" charset="0"/>
                <a:cs typeface="Lato" panose="020F0502020204030203" pitchFamily="34" charset="0"/>
              </a:rPr>
              <a:t>Contribute to pollinator science</a:t>
            </a:r>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 and our understanding of Wisconsin’s wild bee communities! </a:t>
            </a:r>
          </a:p>
        </p:txBody>
      </p:sp>
    </p:spTree>
    <p:extLst>
      <p:ext uri="{BB962C8B-B14F-4D97-AF65-F5344CB8AC3E}">
        <p14:creationId xmlns:p14="http://schemas.microsoft.com/office/powerpoint/2010/main" val="1515490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5373" y="568443"/>
            <a:ext cx="11441254" cy="862642"/>
          </a:xfrm>
        </p:spPr>
        <p:txBody>
          <a:bodyPr>
            <a:normAutofit/>
          </a:bodyPr>
          <a:lstStyle/>
          <a:p>
            <a:pPr algn="ctr"/>
            <a:r>
              <a:rPr lang="en-US" sz="4800" b="1" dirty="0">
                <a:solidFill>
                  <a:schemeClr val="tx1">
                    <a:lumMod val="85000"/>
                    <a:lumOff val="15000"/>
                  </a:schemeClr>
                </a:solidFill>
                <a:latin typeface="Lato Heavy" panose="020F0502020204030203" pitchFamily="34" charset="0"/>
                <a:ea typeface="Lato Heavy" panose="020F0502020204030203" pitchFamily="34" charset="0"/>
                <a:cs typeface="Lato Heavy" panose="020F0502020204030203" pitchFamily="34" charset="0"/>
              </a:rPr>
              <a:t>WiBee: The Wisconsin Wild Bee App</a:t>
            </a:r>
          </a:p>
        </p:txBody>
      </p:sp>
      <p:sp>
        <p:nvSpPr>
          <p:cNvPr id="3" name="TextBox 2">
            <a:extLst>
              <a:ext uri="{FF2B5EF4-FFF2-40B4-BE49-F238E27FC236}">
                <a16:creationId xmlns:a16="http://schemas.microsoft.com/office/drawing/2014/main" id="{229EF4B3-23B7-AE43-A15D-35D065FD7D36}"/>
              </a:ext>
            </a:extLst>
          </p:cNvPr>
          <p:cNvSpPr txBox="1"/>
          <p:nvPr/>
        </p:nvSpPr>
        <p:spPr>
          <a:xfrm>
            <a:off x="600770" y="2293727"/>
            <a:ext cx="10990458" cy="4156473"/>
          </a:xfrm>
          <a:prstGeom prst="rect">
            <a:avLst/>
          </a:prstGeom>
          <a:noFill/>
        </p:spPr>
        <p:txBody>
          <a:bodyPr wrap="square" lIns="182880" tIns="182880" rIns="274320" bIns="182880" rtlCol="0">
            <a:noAutofit/>
          </a:bodyPr>
          <a:lstStyle/>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Download the app</a:t>
            </a:r>
          </a:p>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Learn to identify our 6 pollinator groups</a:t>
            </a:r>
          </a:p>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Read the one-page guide to collecting data</a:t>
            </a:r>
          </a:p>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Survey bees!</a:t>
            </a:r>
          </a:p>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Sign up for our quarterly newsletter on our website</a:t>
            </a:r>
          </a:p>
          <a:p>
            <a:pPr marL="800100" lvl="1" indent="-342900">
              <a:spcAft>
                <a:spcPts val="1200"/>
              </a:spcAft>
              <a:buFont typeface="+mj-lt"/>
              <a:buAutoNum type="arabicPeriod"/>
            </a:pPr>
            <a:r>
              <a:rPr lang="en-US" sz="32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Submit W-9 form to receive $50 for participating</a:t>
            </a:r>
          </a:p>
        </p:txBody>
      </p:sp>
      <p:sp>
        <p:nvSpPr>
          <p:cNvPr id="4" name="TextBox 3">
            <a:extLst>
              <a:ext uri="{FF2B5EF4-FFF2-40B4-BE49-F238E27FC236}">
                <a16:creationId xmlns:a16="http://schemas.microsoft.com/office/drawing/2014/main" id="{C461BF6C-9A31-3D40-B4CF-2CD8C628E861}"/>
              </a:ext>
            </a:extLst>
          </p:cNvPr>
          <p:cNvSpPr txBox="1"/>
          <p:nvPr/>
        </p:nvSpPr>
        <p:spPr>
          <a:xfrm>
            <a:off x="826168" y="1431085"/>
            <a:ext cx="10539663" cy="646331"/>
          </a:xfrm>
          <a:prstGeom prst="rect">
            <a:avLst/>
          </a:prstGeom>
          <a:noFill/>
        </p:spPr>
        <p:txBody>
          <a:bodyPr wrap="square" rtlCol="0">
            <a:spAutoFit/>
          </a:bodyPr>
          <a:lstStyle/>
          <a:p>
            <a:pPr algn="ctr"/>
            <a:r>
              <a:rPr lang="en-US" sz="3600" i="1" dirty="0">
                <a:latin typeface="Lato" panose="020F0502020204030203" pitchFamily="34" charset="0"/>
                <a:ea typeface="Lato" panose="020F0502020204030203" pitchFamily="34" charset="0"/>
                <a:cs typeface="Lato" panose="020F0502020204030203" pitchFamily="34" charset="0"/>
                <a:hlinkClick r:id="rId3"/>
              </a:rPr>
              <a:t>www.pollinators.wisc.edu/wibee</a:t>
            </a:r>
            <a:r>
              <a:rPr lang="en-US" sz="3600" i="1"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989877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94F76-A104-8A48-828B-92C1236BD661}"/>
              </a:ext>
            </a:extLst>
          </p:cNvPr>
          <p:cNvSpPr txBox="1"/>
          <p:nvPr/>
        </p:nvSpPr>
        <p:spPr>
          <a:xfrm>
            <a:off x="800100" y="791442"/>
            <a:ext cx="10591800" cy="783193"/>
          </a:xfrm>
          <a:prstGeom prst="roundRect">
            <a:avLst/>
          </a:prstGeom>
          <a:solidFill>
            <a:srgbClr val="FFC000">
              <a:alpha val="85000"/>
            </a:srgb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Thank you!</a:t>
            </a:r>
          </a:p>
        </p:txBody>
      </p:sp>
      <p:sp>
        <p:nvSpPr>
          <p:cNvPr id="3" name="TextBox 2">
            <a:extLst>
              <a:ext uri="{FF2B5EF4-FFF2-40B4-BE49-F238E27FC236}">
                <a16:creationId xmlns:a16="http://schemas.microsoft.com/office/drawing/2014/main" id="{0D669E2C-178C-674B-8DDA-91608B918B76}"/>
              </a:ext>
            </a:extLst>
          </p:cNvPr>
          <p:cNvSpPr txBox="1"/>
          <p:nvPr/>
        </p:nvSpPr>
        <p:spPr>
          <a:xfrm>
            <a:off x="800100" y="4919495"/>
            <a:ext cx="10591800" cy="1464231"/>
          </a:xfrm>
          <a:prstGeom prst="roundRect">
            <a:avLst/>
          </a:prstGeom>
          <a:solidFill>
            <a:srgbClr val="FFC000">
              <a:alpha val="85000"/>
            </a:srgb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Email us with your questions or feedback: </a:t>
            </a:r>
            <a:r>
              <a:rPr lang="en-US" sz="4000" b="1"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pollinators@wisc.edu</a:t>
            </a:r>
            <a:endPar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257832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243BFEB-F464-4C41-9A46-55E87A6692B6}"/>
              </a:ext>
            </a:extLst>
          </p:cNvPr>
          <p:cNvSpPr/>
          <p:nvPr/>
        </p:nvSpPr>
        <p:spPr>
          <a:xfrm>
            <a:off x="1147483" y="914400"/>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a:t>
            </a:r>
          </a:p>
        </p:txBody>
      </p:sp>
      <p:sp>
        <p:nvSpPr>
          <p:cNvPr id="4" name="TextBox 3">
            <a:extLst>
              <a:ext uri="{FF2B5EF4-FFF2-40B4-BE49-F238E27FC236}">
                <a16:creationId xmlns:a16="http://schemas.microsoft.com/office/drawing/2014/main" id="{CC994F76-A104-8A48-828B-92C1236BD661}"/>
              </a:ext>
            </a:extLst>
          </p:cNvPr>
          <p:cNvSpPr txBox="1"/>
          <p:nvPr/>
        </p:nvSpPr>
        <p:spPr>
          <a:xfrm>
            <a:off x="2544482" y="2906852"/>
            <a:ext cx="9303871" cy="707886"/>
          </a:xfrm>
          <a:prstGeom prst="rect">
            <a:avLst/>
          </a:prstGeom>
          <a:noFill/>
        </p:spPr>
        <p:txBody>
          <a:bodyPr wrap="square" rtlCol="0">
            <a:spAutoFit/>
          </a:bodyPr>
          <a:lstStyle/>
          <a:p>
            <a:r>
              <a:rPr lang="en-US" sz="4000" b="1" dirty="0">
                <a:latin typeface="Lato Heavy" panose="020F0502020204030203" pitchFamily="34" charset="0"/>
                <a:ea typeface="Lato Heavy" panose="020F0502020204030203" pitchFamily="34" charset="0"/>
                <a:cs typeface="Lato Heavy" panose="020F0502020204030203" pitchFamily="34" charset="0"/>
              </a:rPr>
              <a:t>Why do we need citizen science?</a:t>
            </a:r>
          </a:p>
        </p:txBody>
      </p:sp>
      <p:sp>
        <p:nvSpPr>
          <p:cNvPr id="5" name="Oval 4">
            <a:extLst>
              <a:ext uri="{FF2B5EF4-FFF2-40B4-BE49-F238E27FC236}">
                <a16:creationId xmlns:a16="http://schemas.microsoft.com/office/drawing/2014/main" id="{4F182AAE-475C-D846-91D6-797FEFBFD27C}"/>
              </a:ext>
            </a:extLst>
          </p:cNvPr>
          <p:cNvSpPr/>
          <p:nvPr/>
        </p:nvSpPr>
        <p:spPr>
          <a:xfrm>
            <a:off x="1146736" y="2841777"/>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a:t>
            </a:r>
          </a:p>
        </p:txBody>
      </p:sp>
      <p:sp>
        <p:nvSpPr>
          <p:cNvPr id="6" name="TextBox 5">
            <a:extLst>
              <a:ext uri="{FF2B5EF4-FFF2-40B4-BE49-F238E27FC236}">
                <a16:creationId xmlns:a16="http://schemas.microsoft.com/office/drawing/2014/main" id="{FDA6266D-91B9-6A4A-B1D1-4B40667434E8}"/>
              </a:ext>
            </a:extLst>
          </p:cNvPr>
          <p:cNvSpPr txBox="1"/>
          <p:nvPr/>
        </p:nvSpPr>
        <p:spPr>
          <a:xfrm>
            <a:off x="2544482" y="4769154"/>
            <a:ext cx="7888943" cy="707886"/>
          </a:xfrm>
          <a:prstGeom prst="rect">
            <a:avLst/>
          </a:prstGeom>
          <a:noFill/>
        </p:spPr>
        <p:txBody>
          <a:bodyPr wrap="square" rtlCol="0">
            <a:spAutoFit/>
          </a:bodyPr>
          <a:lstStyle/>
          <a:p>
            <a:r>
              <a:rPr lang="en-US" sz="4000" b="1" dirty="0">
                <a:latin typeface="Lato Heavy" panose="020F0502020204030203" pitchFamily="34" charset="0"/>
                <a:ea typeface="Lato Heavy" panose="020F0502020204030203" pitchFamily="34" charset="0"/>
                <a:cs typeface="Lato Heavy" panose="020F0502020204030203" pitchFamily="34" charset="0"/>
              </a:rPr>
              <a:t>How does the WiBee app work?</a:t>
            </a:r>
          </a:p>
        </p:txBody>
      </p:sp>
      <p:sp>
        <p:nvSpPr>
          <p:cNvPr id="7" name="Oval 6">
            <a:extLst>
              <a:ext uri="{FF2B5EF4-FFF2-40B4-BE49-F238E27FC236}">
                <a16:creationId xmlns:a16="http://schemas.microsoft.com/office/drawing/2014/main" id="{E82315B0-F7B1-DC4A-8AF0-688FB5F7EE67}"/>
              </a:ext>
            </a:extLst>
          </p:cNvPr>
          <p:cNvSpPr/>
          <p:nvPr/>
        </p:nvSpPr>
        <p:spPr>
          <a:xfrm>
            <a:off x="1146736" y="4639003"/>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3</a:t>
            </a:r>
          </a:p>
        </p:txBody>
      </p:sp>
      <p:sp>
        <p:nvSpPr>
          <p:cNvPr id="8" name="TextBox 7">
            <a:extLst>
              <a:ext uri="{FF2B5EF4-FFF2-40B4-BE49-F238E27FC236}">
                <a16:creationId xmlns:a16="http://schemas.microsoft.com/office/drawing/2014/main" id="{001F563C-5957-EA42-ABDC-02E55B89C71A}"/>
              </a:ext>
            </a:extLst>
          </p:cNvPr>
          <p:cNvSpPr txBox="1"/>
          <p:nvPr/>
        </p:nvSpPr>
        <p:spPr>
          <a:xfrm>
            <a:off x="2544482" y="1044551"/>
            <a:ext cx="7100048" cy="707886"/>
          </a:xfrm>
          <a:prstGeom prst="rect">
            <a:avLst/>
          </a:prstGeom>
          <a:noFill/>
        </p:spPr>
        <p:txBody>
          <a:bodyPr wrap="square" rtlCol="0">
            <a:spAutoFit/>
          </a:bodyPr>
          <a:lstStyle/>
          <a:p>
            <a:r>
              <a:rPr lang="en-US" sz="4000" b="1" dirty="0">
                <a:latin typeface="Lato Heavy" panose="020F0502020204030203" pitchFamily="34" charset="0"/>
                <a:ea typeface="Lato Heavy" panose="020F0502020204030203" pitchFamily="34" charset="0"/>
                <a:cs typeface="Lato Heavy" panose="020F0502020204030203" pitchFamily="34" charset="0"/>
              </a:rPr>
              <a:t>Why are wild bees important?</a:t>
            </a:r>
          </a:p>
        </p:txBody>
      </p:sp>
    </p:spTree>
    <p:extLst>
      <p:ext uri="{BB962C8B-B14F-4D97-AF65-F5344CB8AC3E}">
        <p14:creationId xmlns:p14="http://schemas.microsoft.com/office/powerpoint/2010/main" val="99922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94F76-A104-8A48-828B-92C1236BD661}"/>
              </a:ext>
            </a:extLst>
          </p:cNvPr>
          <p:cNvSpPr txBox="1"/>
          <p:nvPr/>
        </p:nvSpPr>
        <p:spPr>
          <a:xfrm>
            <a:off x="800100" y="5379484"/>
            <a:ext cx="10591800" cy="783193"/>
          </a:xfrm>
          <a:prstGeom prst="roundRect">
            <a:avLst/>
          </a:prstGeom>
          <a:solidFill>
            <a:srgbClr val="FFC000">
              <a:alpha val="85000"/>
            </a:srgb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Why are wild bees important?</a:t>
            </a:r>
          </a:p>
        </p:txBody>
      </p:sp>
      <p:sp>
        <p:nvSpPr>
          <p:cNvPr id="9" name="Oval 8">
            <a:extLst>
              <a:ext uri="{FF2B5EF4-FFF2-40B4-BE49-F238E27FC236}">
                <a16:creationId xmlns:a16="http://schemas.microsoft.com/office/drawing/2014/main" id="{74C591FC-275A-8448-BF43-7FC8F03AED7B}"/>
              </a:ext>
            </a:extLst>
          </p:cNvPr>
          <p:cNvSpPr/>
          <p:nvPr/>
        </p:nvSpPr>
        <p:spPr>
          <a:xfrm>
            <a:off x="423583" y="5286986"/>
            <a:ext cx="968188" cy="968188"/>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a:t>
            </a:r>
          </a:p>
        </p:txBody>
      </p:sp>
      <p:sp>
        <p:nvSpPr>
          <p:cNvPr id="2" name="TextBox 1">
            <a:extLst>
              <a:ext uri="{FF2B5EF4-FFF2-40B4-BE49-F238E27FC236}">
                <a16:creationId xmlns:a16="http://schemas.microsoft.com/office/drawing/2014/main" id="{592C72FD-0844-ED41-8DFD-16CBF9465E16}"/>
              </a:ext>
            </a:extLst>
          </p:cNvPr>
          <p:cNvSpPr txBox="1"/>
          <p:nvPr/>
        </p:nvSpPr>
        <p:spPr>
          <a:xfrm>
            <a:off x="9236030" y="576148"/>
            <a:ext cx="1794933" cy="461665"/>
          </a:xfrm>
          <a:prstGeom prst="rect">
            <a:avLst/>
          </a:prstGeom>
          <a:noFill/>
          <a:ln>
            <a:solidFill>
              <a:schemeClr val="bg1"/>
            </a:solidFill>
          </a:ln>
        </p:spPr>
        <p:txBody>
          <a:bodyPr wrap="square" rtlCol="0">
            <a:spAutoFit/>
          </a:bodyPr>
          <a:lstStyle/>
          <a:p>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Squash bee</a:t>
            </a:r>
          </a:p>
        </p:txBody>
      </p:sp>
      <p:sp>
        <p:nvSpPr>
          <p:cNvPr id="5" name="TextBox 4">
            <a:extLst>
              <a:ext uri="{FF2B5EF4-FFF2-40B4-BE49-F238E27FC236}">
                <a16:creationId xmlns:a16="http://schemas.microsoft.com/office/drawing/2014/main" id="{75C95BD3-6E8B-1D4B-A7BA-721938CFE03B}"/>
              </a:ext>
            </a:extLst>
          </p:cNvPr>
          <p:cNvSpPr txBox="1"/>
          <p:nvPr/>
        </p:nvSpPr>
        <p:spPr>
          <a:xfrm>
            <a:off x="9236030" y="1167318"/>
            <a:ext cx="3572933" cy="369332"/>
          </a:xfrm>
          <a:prstGeom prst="rect">
            <a:avLst/>
          </a:prstGeom>
          <a:noFill/>
        </p:spPr>
        <p:txBody>
          <a:bodyPr wrap="square" rtlCol="0">
            <a:spAutoFit/>
          </a:bodyPr>
          <a:lstStyle/>
          <a:p>
            <a:r>
              <a:rPr lang="en-US" dirty="0">
                <a:solidFill>
                  <a:schemeClr val="bg1"/>
                </a:solidFill>
              </a:rPr>
              <a:t>Photo by Maddy Vierbuchen</a:t>
            </a:r>
          </a:p>
        </p:txBody>
      </p:sp>
    </p:spTree>
    <p:extLst>
      <p:ext uri="{BB962C8B-B14F-4D97-AF65-F5344CB8AC3E}">
        <p14:creationId xmlns:p14="http://schemas.microsoft.com/office/powerpoint/2010/main" val="1709368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9FDDB4-2E99-B54D-B31E-9B8D0CF9B3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6380" y="5195011"/>
            <a:ext cx="5517661" cy="1616493"/>
          </a:xfrm>
          <a:prstGeom prst="rect">
            <a:avLst/>
          </a:prstGeom>
        </p:spPr>
      </p:pic>
      <p:pic>
        <p:nvPicPr>
          <p:cNvPr id="6" name="Picture 5">
            <a:extLst>
              <a:ext uri="{FF2B5EF4-FFF2-40B4-BE49-F238E27FC236}">
                <a16:creationId xmlns:a16="http://schemas.microsoft.com/office/drawing/2014/main" id="{17ED4D10-C338-7C4B-8947-3CBFA92C87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654454">
            <a:off x="581021" y="899568"/>
            <a:ext cx="1788795" cy="1320144"/>
          </a:xfrm>
          <a:prstGeom prst="rect">
            <a:avLst/>
          </a:prstGeom>
        </p:spPr>
      </p:pic>
      <p:sp>
        <p:nvSpPr>
          <p:cNvPr id="2" name="TextBox 1">
            <a:extLst>
              <a:ext uri="{FF2B5EF4-FFF2-40B4-BE49-F238E27FC236}">
                <a16:creationId xmlns:a16="http://schemas.microsoft.com/office/drawing/2014/main" id="{4F867006-E406-4D4D-8B7A-F6A816F1A247}"/>
              </a:ext>
            </a:extLst>
          </p:cNvPr>
          <p:cNvSpPr txBox="1"/>
          <p:nvPr/>
        </p:nvSpPr>
        <p:spPr>
          <a:xfrm>
            <a:off x="1792039" y="794536"/>
            <a:ext cx="10188150" cy="1530208"/>
          </a:xfrm>
          <a:prstGeom prst="roundRect">
            <a:avLst/>
          </a:prstGeom>
          <a:noFill/>
          <a:ln>
            <a:noFill/>
          </a:ln>
        </p:spPr>
        <p:txBody>
          <a:bodyPr wrap="square" lIns="91440" tIns="0" bIns="91440" rtlCol="0">
            <a:noAutofit/>
          </a:bodyPr>
          <a:lstStyle/>
          <a:p>
            <a:pPr algn="ctr"/>
            <a:r>
              <a:rPr lang="en-US" sz="4000" b="1" dirty="0">
                <a:latin typeface="Lato" panose="020F0502020204030203" pitchFamily="34" charset="0"/>
                <a:ea typeface="Lato" panose="020F0502020204030203" pitchFamily="34" charset="0"/>
                <a:cs typeface="Lato" panose="020F0502020204030203" pitchFamily="34" charset="0"/>
              </a:rPr>
              <a:t>35% of our crop species and 85% of all flowering plants depend on pollinators</a:t>
            </a:r>
          </a:p>
        </p:txBody>
      </p:sp>
      <p:pic>
        <p:nvPicPr>
          <p:cNvPr id="11" name="Picture 10">
            <a:extLst>
              <a:ext uri="{FF2B5EF4-FFF2-40B4-BE49-F238E27FC236}">
                <a16:creationId xmlns:a16="http://schemas.microsoft.com/office/drawing/2014/main" id="{D6508D6E-AA32-6246-BFE1-64A0791F74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20"/>
          <a:stretch/>
        </p:blipFill>
        <p:spPr>
          <a:xfrm>
            <a:off x="6149098" y="2111750"/>
            <a:ext cx="3190899" cy="3246736"/>
          </a:xfrm>
          <a:prstGeom prst="ellipse">
            <a:avLst/>
          </a:prstGeom>
        </p:spPr>
      </p:pic>
      <p:pic>
        <p:nvPicPr>
          <p:cNvPr id="4" name="Picture 3">
            <a:extLst>
              <a:ext uri="{FF2B5EF4-FFF2-40B4-BE49-F238E27FC236}">
                <a16:creationId xmlns:a16="http://schemas.microsoft.com/office/drawing/2014/main" id="{B37F2A5B-4CDE-7242-A80D-799BD19D54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39997" y="2821150"/>
            <a:ext cx="2740566" cy="1827936"/>
          </a:xfrm>
          <a:prstGeom prst="rect">
            <a:avLst/>
          </a:prstGeom>
        </p:spPr>
      </p:pic>
      <p:pic>
        <p:nvPicPr>
          <p:cNvPr id="7" name="Picture 6">
            <a:extLst>
              <a:ext uri="{FF2B5EF4-FFF2-40B4-BE49-F238E27FC236}">
                <a16:creationId xmlns:a16="http://schemas.microsoft.com/office/drawing/2014/main" id="{499B38C5-CC9D-D54C-A76B-33FA7D9AAB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2347" y="2372000"/>
            <a:ext cx="1989821" cy="1796366"/>
          </a:xfrm>
          <a:prstGeom prst="ellipse">
            <a:avLst/>
          </a:prstGeom>
        </p:spPr>
      </p:pic>
      <p:pic>
        <p:nvPicPr>
          <p:cNvPr id="19" name="Picture 18">
            <a:extLst>
              <a:ext uri="{FF2B5EF4-FFF2-40B4-BE49-F238E27FC236}">
                <a16:creationId xmlns:a16="http://schemas.microsoft.com/office/drawing/2014/main" id="{54E9CB22-FD91-E149-AB11-405437CD92A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17157">
            <a:off x="301295" y="5389991"/>
            <a:ext cx="2981487" cy="981976"/>
          </a:xfrm>
          <a:prstGeom prst="rect">
            <a:avLst/>
          </a:prstGeom>
        </p:spPr>
      </p:pic>
      <p:pic>
        <p:nvPicPr>
          <p:cNvPr id="9" name="Picture 8">
            <a:extLst>
              <a:ext uri="{FF2B5EF4-FFF2-40B4-BE49-F238E27FC236}">
                <a16:creationId xmlns:a16="http://schemas.microsoft.com/office/drawing/2014/main" id="{73A36AC4-24D1-5B4A-A378-9A78FF1517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8380" y="2656525"/>
            <a:ext cx="2577587" cy="2538486"/>
          </a:xfrm>
          <a:prstGeom prst="ellipse">
            <a:avLst/>
          </a:prstGeom>
        </p:spPr>
      </p:pic>
      <p:pic>
        <p:nvPicPr>
          <p:cNvPr id="13" name="Picture 12">
            <a:extLst>
              <a:ext uri="{FF2B5EF4-FFF2-40B4-BE49-F238E27FC236}">
                <a16:creationId xmlns:a16="http://schemas.microsoft.com/office/drawing/2014/main" id="{E7DEC8AD-90E0-794B-A11D-C3C673A9068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6378" y="4640871"/>
            <a:ext cx="2253206" cy="2100734"/>
          </a:xfrm>
          <a:prstGeom prst="ellipse">
            <a:avLst/>
          </a:prstGeom>
        </p:spPr>
      </p:pic>
      <p:pic>
        <p:nvPicPr>
          <p:cNvPr id="17" name="Picture 16">
            <a:extLst>
              <a:ext uri="{FF2B5EF4-FFF2-40B4-BE49-F238E27FC236}">
                <a16:creationId xmlns:a16="http://schemas.microsoft.com/office/drawing/2014/main" id="{29B41C4F-2124-2F47-97F8-DEEC2EF6BF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27374" y="2879437"/>
            <a:ext cx="1880997" cy="2037747"/>
          </a:xfrm>
          <a:prstGeom prst="ellipse">
            <a:avLst/>
          </a:prstGeom>
        </p:spPr>
      </p:pic>
    </p:spTree>
    <p:extLst>
      <p:ext uri="{BB962C8B-B14F-4D97-AF65-F5344CB8AC3E}">
        <p14:creationId xmlns:p14="http://schemas.microsoft.com/office/powerpoint/2010/main" val="38833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51331-C7AC-FD4E-93C8-6C880519C9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8868" y="1320232"/>
            <a:ext cx="1879600" cy="5130800"/>
          </a:xfrm>
          <a:prstGeom prst="rect">
            <a:avLst/>
          </a:prstGeom>
        </p:spPr>
      </p:pic>
      <p:pic>
        <p:nvPicPr>
          <p:cNvPr id="5" name="Picture 4">
            <a:extLst>
              <a:ext uri="{FF2B5EF4-FFF2-40B4-BE49-F238E27FC236}">
                <a16:creationId xmlns:a16="http://schemas.microsoft.com/office/drawing/2014/main" id="{D6B99F9B-5373-8F41-BC3A-00C87F6F27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2599" y="1320232"/>
            <a:ext cx="6146800" cy="5118100"/>
          </a:xfrm>
          <a:prstGeom prst="rect">
            <a:avLst/>
          </a:prstGeom>
        </p:spPr>
      </p:pic>
      <p:sp>
        <p:nvSpPr>
          <p:cNvPr id="6" name="TextBox 5">
            <a:extLst>
              <a:ext uri="{FF2B5EF4-FFF2-40B4-BE49-F238E27FC236}">
                <a16:creationId xmlns:a16="http://schemas.microsoft.com/office/drawing/2014/main" id="{BF8C8B91-723F-B74F-891F-57068F945B1A}"/>
              </a:ext>
            </a:extLst>
          </p:cNvPr>
          <p:cNvSpPr txBox="1"/>
          <p:nvPr/>
        </p:nvSpPr>
        <p:spPr>
          <a:xfrm>
            <a:off x="999066" y="338666"/>
            <a:ext cx="10193869" cy="707886"/>
          </a:xfrm>
          <a:prstGeom prst="rect">
            <a:avLst/>
          </a:prstGeom>
          <a:noFill/>
        </p:spPr>
        <p:txBody>
          <a:bodyPr wrap="square" rtlCol="0">
            <a:spAutoFit/>
          </a:bodyPr>
          <a:lstStyle/>
          <a:p>
            <a:pPr algn="ctr"/>
            <a:r>
              <a:rPr lang="en-US" sz="4000" b="1" dirty="0">
                <a:latin typeface="Lato" panose="020F0502020204030203" pitchFamily="34" charset="0"/>
                <a:ea typeface="Lato" panose="020F0502020204030203" pitchFamily="34" charset="0"/>
                <a:cs typeface="Lato" panose="020F0502020204030203" pitchFamily="34" charset="0"/>
              </a:rPr>
              <a:t>Poor pollination = Poor fruit set and quality</a:t>
            </a:r>
          </a:p>
        </p:txBody>
      </p:sp>
    </p:spTree>
    <p:extLst>
      <p:ext uri="{BB962C8B-B14F-4D97-AF65-F5344CB8AC3E}">
        <p14:creationId xmlns:p14="http://schemas.microsoft.com/office/powerpoint/2010/main" val="530781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71C0F-09E7-934C-B3DC-3782940CAB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665590" y="-1112659"/>
            <a:ext cx="6860821" cy="9080498"/>
          </a:xfrm>
          <a:prstGeom prst="rect">
            <a:avLst/>
          </a:prstGeom>
        </p:spPr>
      </p:pic>
    </p:spTree>
    <p:extLst>
      <p:ext uri="{BB962C8B-B14F-4D97-AF65-F5344CB8AC3E}">
        <p14:creationId xmlns:p14="http://schemas.microsoft.com/office/powerpoint/2010/main" val="114378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43366-805E-B647-80D5-7D1A140D515C}"/>
              </a:ext>
            </a:extLst>
          </p:cNvPr>
          <p:cNvSpPr txBox="1"/>
          <p:nvPr/>
        </p:nvSpPr>
        <p:spPr>
          <a:xfrm>
            <a:off x="800100" y="5108551"/>
            <a:ext cx="10591800" cy="1464231"/>
          </a:xfrm>
          <a:prstGeom prst="roundRect">
            <a:avLst/>
          </a:prstGeom>
          <a:solidFill>
            <a:schemeClr val="tx1">
              <a:alpha val="60000"/>
            </a:schemeClr>
          </a:solidFill>
        </p:spPr>
        <p:txBody>
          <a:bodyPr wrap="square" rtlCol="0">
            <a:spAutoFit/>
          </a:bodyPr>
          <a:lstStyle/>
          <a:p>
            <a:pPr algn="ct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We have </a:t>
            </a:r>
            <a:r>
              <a:rPr lang="en-US" sz="4000" b="1" dirty="0">
                <a:solidFill>
                  <a:srgbClr val="FFC000"/>
                </a:solidFill>
                <a:latin typeface="Lato Heavy" panose="020F0502020204030203" pitchFamily="34" charset="0"/>
                <a:ea typeface="Lato Heavy" panose="020F0502020204030203" pitchFamily="34" charset="0"/>
                <a:cs typeface="Lato Heavy" panose="020F0502020204030203" pitchFamily="34" charset="0"/>
              </a:rPr>
              <a:t>one species</a:t>
            </a: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 of honey bee </a:t>
            </a:r>
            <a:r>
              <a:rPr lang="en-US" sz="4000" b="1"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r>
              <a:rPr lang="en-US" sz="4000" b="1" i="1"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Apis</a:t>
            </a:r>
            <a:r>
              <a:rPr lang="en-US" sz="4000" b="1"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 mellifera) </a:t>
            </a:r>
            <a:r>
              <a:rPr lang="en-US" sz="4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in Wisconsin. It’s not a native bee.</a:t>
            </a:r>
          </a:p>
        </p:txBody>
      </p:sp>
    </p:spTree>
    <p:extLst>
      <p:ext uri="{BB962C8B-B14F-4D97-AF65-F5344CB8AC3E}">
        <p14:creationId xmlns:p14="http://schemas.microsoft.com/office/powerpoint/2010/main" val="40385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890</TotalTime>
  <Words>1221</Words>
  <Application>Microsoft Macintosh PowerPoint</Application>
  <PresentationFormat>Widescreen</PresentationFormat>
  <Paragraphs>145</Paragraphs>
  <Slides>39</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Lato</vt:lpstr>
      <vt:lpstr>Lato Heavy</vt:lpstr>
      <vt:lpstr>Lato Semibold</vt:lpstr>
      <vt:lpstr>Office Theme</vt:lpstr>
      <vt:lpstr>The WiBee App: A new tool to explore wild bee pollinators on your farm</vt:lpstr>
      <vt:lpstr>What is WiBee: The Wisconsin Wild Bee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WiBee: The Wisconsin Wild Bee App</vt:lpstr>
      <vt:lpstr>Complete 5 minute bee surveys</vt:lpstr>
      <vt:lpstr>PowerPoint Presentation</vt:lpstr>
      <vt:lpstr>WiBee: The Wisconsin Wild Bee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I participate?</vt:lpstr>
      <vt:lpstr>WiBee: The Wisconsin Wild Bee App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WiBee App: A new tool to explore wild bee pollinators on your farm</dc:title>
  <dc:creator>Microsoft Office User</dc:creator>
  <cp:lastModifiedBy>Microsoft Office User</cp:lastModifiedBy>
  <cp:revision>93</cp:revision>
  <cp:lastPrinted>2020-01-24T17:12:55Z</cp:lastPrinted>
  <dcterms:created xsi:type="dcterms:W3CDTF">2020-01-16T21:34:30Z</dcterms:created>
  <dcterms:modified xsi:type="dcterms:W3CDTF">2020-01-24T17:14:23Z</dcterms:modified>
</cp:coreProperties>
</file>