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58" r:id="rId6"/>
    <p:sldId id="257" r:id="rId7"/>
    <p:sldId id="259" r:id="rId8"/>
    <p:sldId id="260" r:id="rId9"/>
    <p:sldId id="274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75" r:id="rId18"/>
    <p:sldId id="268" r:id="rId19"/>
    <p:sldId id="26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i\Desktop\2018%20Onfarm_yield%20summary%20ANO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i\Desktop\2018%20Onfarm_yield%20summary%20ANOV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8-19%20trial%20data%20collection\Wallendar%20Farms%20Green%20Bean%20Harvest\2018GreenBe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Farm </a:t>
            </a:r>
            <a:r>
              <a:rPr lang="en-US" dirty="0"/>
              <a:t>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1-48C1-ACC9-46A447A04D4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E1-48C1-ACC9-46A447A04D4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yield'!$A$4:$A$6</c:f>
              <c:strCache>
                <c:ptCount val="3"/>
                <c:pt idx="0">
                  <c:v>Dry</c:v>
                </c:pt>
                <c:pt idx="1">
                  <c:v>Average</c:v>
                </c:pt>
                <c:pt idx="2">
                  <c:v>Wet</c:v>
                </c:pt>
              </c:strCache>
            </c:strRef>
          </c:cat>
          <c:val>
            <c:numRef>
              <c:f>'Total yield'!$B$4:$B$6</c:f>
              <c:numCache>
                <c:formatCode>General</c:formatCode>
                <c:ptCount val="3"/>
                <c:pt idx="0">
                  <c:v>513.01</c:v>
                </c:pt>
                <c:pt idx="1">
                  <c:v>491.94</c:v>
                </c:pt>
                <c:pt idx="2">
                  <c:v>355.19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E1-48C1-ACC9-46A447A04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429112"/>
        <c:axId val="299429440"/>
      </c:barChart>
      <c:catAx>
        <c:axId val="29942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29440"/>
        <c:crosses val="autoZero"/>
        <c:auto val="1"/>
        <c:lblAlgn val="ctr"/>
        <c:lblOffset val="100"/>
        <c:noMultiLvlLbl val="0"/>
      </c:catAx>
      <c:valAx>
        <c:axId val="29942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Cwt/acre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2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Farm </a:t>
            </a:r>
            <a:r>
              <a:rPr lang="en-US" dirty="0"/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36-4589-AA1B-3595BDA6F07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36-4589-AA1B-3595BDA6F07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yield'!$F$4:$F$6</c:f>
              <c:strCache>
                <c:ptCount val="3"/>
                <c:pt idx="0">
                  <c:v>Dry</c:v>
                </c:pt>
                <c:pt idx="1">
                  <c:v>Average</c:v>
                </c:pt>
                <c:pt idx="2">
                  <c:v>Wet</c:v>
                </c:pt>
              </c:strCache>
            </c:strRef>
          </c:cat>
          <c:val>
            <c:numRef>
              <c:f>'Total yield'!$G$4:$G$6</c:f>
              <c:numCache>
                <c:formatCode>General</c:formatCode>
                <c:ptCount val="3"/>
                <c:pt idx="0">
                  <c:v>406.39</c:v>
                </c:pt>
                <c:pt idx="1">
                  <c:v>333.85</c:v>
                </c:pt>
                <c:pt idx="2">
                  <c:v>352.8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36-4589-AA1B-3595BDA6F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815976"/>
        <c:axId val="299814664"/>
      </c:barChart>
      <c:catAx>
        <c:axId val="29981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14664"/>
        <c:crosses val="autoZero"/>
        <c:auto val="1"/>
        <c:lblAlgn val="ctr"/>
        <c:lblOffset val="100"/>
        <c:noMultiLvlLbl val="0"/>
      </c:catAx>
      <c:valAx>
        <c:axId val="299814664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Cwt/acre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15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E4-475E-883B-006C2091CF0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2E4-475E-883B-006C2091CF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ANOVA!$T$7:$T$9</c:f>
              <c:strCache>
                <c:ptCount val="3"/>
                <c:pt idx="0">
                  <c:v>Dry</c:v>
                </c:pt>
                <c:pt idx="1">
                  <c:v>Average</c:v>
                </c:pt>
                <c:pt idx="2">
                  <c:v>Wet</c:v>
                </c:pt>
              </c:strCache>
            </c:strRef>
          </c:cat>
          <c:val>
            <c:numRef>
              <c:f>ANOVA!$AA$7:$AA$9</c:f>
              <c:numCache>
                <c:formatCode>0.0</c:formatCode>
                <c:ptCount val="3"/>
                <c:pt idx="0">
                  <c:v>5.3681249999999991</c:v>
                </c:pt>
                <c:pt idx="1">
                  <c:v>7.4156249999999995</c:v>
                </c:pt>
                <c:pt idx="2">
                  <c:v>7.4550000000000001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4-475E-883B-006C2091C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703096"/>
        <c:axId val="411703752"/>
      </c:barChart>
      <c:catAx>
        <c:axId val="41170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03752"/>
        <c:crosses val="autoZero"/>
        <c:auto val="1"/>
        <c:lblAlgn val="ctr"/>
        <c:lblOffset val="100"/>
        <c:noMultiLvlLbl val="0"/>
      </c:catAx>
      <c:valAx>
        <c:axId val="41170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Pod yield (ton/acre)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03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3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7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4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A969-92F9-4EF8-AA0D-CD20946F105B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EBBD-FDA0-44DB-B8FF-E42C8CB26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8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Variable Rate Irrigation for Vegetable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718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Yi Wang</a:t>
            </a:r>
          </a:p>
          <a:p>
            <a:r>
              <a:rPr lang="en-US" dirty="0" smtClean="0"/>
              <a:t>Assistant Professor in Sustainable Vegetable Production</a:t>
            </a:r>
          </a:p>
          <a:p>
            <a:r>
              <a:rPr lang="en-US" dirty="0" smtClean="0"/>
              <a:t>Department of Horticulture</a:t>
            </a:r>
          </a:p>
          <a:p>
            <a:r>
              <a:rPr lang="en-US" dirty="0" smtClean="0"/>
              <a:t>University of Wisconsin – 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9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Farm </a:t>
            </a:r>
            <a:r>
              <a:rPr lang="en-US" dirty="0"/>
              <a:t>3 </a:t>
            </a:r>
            <a:r>
              <a:rPr lang="en-US"/>
              <a:t>– snap bean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57416" y="1018478"/>
            <a:ext cx="12666207" cy="5839522"/>
            <a:chOff x="374536" y="926376"/>
            <a:chExt cx="12666207" cy="58395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77394" y="1838775"/>
              <a:ext cx="5474393" cy="36495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36" y="926376"/>
              <a:ext cx="7247847" cy="54701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634998" y="6396566"/>
              <a:ext cx="4405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Driest (highest) spot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7740" y="6387194"/>
              <a:ext cx="4405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Wettest (lowest) spot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50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8" y="1803226"/>
            <a:ext cx="2113034" cy="1325563"/>
          </a:xfrm>
        </p:spPr>
        <p:txBody>
          <a:bodyPr>
            <a:normAutofit fontScale="90000"/>
          </a:bodyPr>
          <a:lstStyle/>
          <a:p>
            <a:r>
              <a:rPr lang="en-US"/>
              <a:t>Farm </a:t>
            </a:r>
            <a:r>
              <a:rPr lang="en-US" dirty="0"/>
              <a:t>1 </a:t>
            </a:r>
            <a:r>
              <a:rPr lang="en-US"/>
              <a:t>– potato </a:t>
            </a:r>
            <a:r>
              <a:rPr lang="en-US" dirty="0"/>
              <a:t>– nozzle control VRI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52" y="0"/>
            <a:ext cx="9947348" cy="6999316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F5F50A-4B3D-6449-9607-368EAD542104}"/>
              </a:ext>
            </a:extLst>
          </p:cNvPr>
          <p:cNvCxnSpPr>
            <a:cxnSpLocks/>
          </p:cNvCxnSpPr>
          <p:nvPr/>
        </p:nvCxnSpPr>
        <p:spPr>
          <a:xfrm>
            <a:off x="3712622" y="1003068"/>
            <a:ext cx="0" cy="5217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D31221E-8404-5243-A0FF-636C8BB265A7}"/>
              </a:ext>
            </a:extLst>
          </p:cNvPr>
          <p:cNvSpPr txBox="1"/>
          <p:nvPr/>
        </p:nvSpPr>
        <p:spPr>
          <a:xfrm>
            <a:off x="3678409" y="715463"/>
            <a:ext cx="124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2.5’’rain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F4E7CF-B1A6-0447-9152-E17E2CA3DD1E}"/>
              </a:ext>
            </a:extLst>
          </p:cNvPr>
          <p:cNvCxnSpPr>
            <a:cxnSpLocks/>
          </p:cNvCxnSpPr>
          <p:nvPr/>
        </p:nvCxnSpPr>
        <p:spPr>
          <a:xfrm>
            <a:off x="6229022" y="1524800"/>
            <a:ext cx="0" cy="3001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051C59-6C6D-4540-B53E-F2C39BCDCCBB}"/>
              </a:ext>
            </a:extLst>
          </p:cNvPr>
          <p:cNvSpPr txBox="1"/>
          <p:nvPr/>
        </p:nvSpPr>
        <p:spPr>
          <a:xfrm>
            <a:off x="5825657" y="1155468"/>
            <a:ext cx="124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1.7’’rain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1BB567-C22F-114D-8072-AF77915F3332}"/>
              </a:ext>
            </a:extLst>
          </p:cNvPr>
          <p:cNvCxnSpPr>
            <a:cxnSpLocks/>
          </p:cNvCxnSpPr>
          <p:nvPr/>
        </p:nvCxnSpPr>
        <p:spPr>
          <a:xfrm>
            <a:off x="6596384" y="1084795"/>
            <a:ext cx="0" cy="10551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D56CAF-CB60-0B4B-BC19-B5151C715194}"/>
              </a:ext>
            </a:extLst>
          </p:cNvPr>
          <p:cNvSpPr txBox="1"/>
          <p:nvPr/>
        </p:nvSpPr>
        <p:spPr>
          <a:xfrm>
            <a:off x="6190267" y="750800"/>
            <a:ext cx="124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0.8’’rain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87F5EC-D9E3-F442-864D-DB72998C61C0}"/>
              </a:ext>
            </a:extLst>
          </p:cNvPr>
          <p:cNvCxnSpPr/>
          <p:nvPr/>
        </p:nvCxnSpPr>
        <p:spPr>
          <a:xfrm>
            <a:off x="7135524" y="1647705"/>
            <a:ext cx="0" cy="6151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8C2E68-05DB-1E4F-A45F-DC6482479C5E}"/>
              </a:ext>
            </a:extLst>
          </p:cNvPr>
          <p:cNvSpPr txBox="1"/>
          <p:nvPr/>
        </p:nvSpPr>
        <p:spPr>
          <a:xfrm>
            <a:off x="6732159" y="1178623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0.3’’rain+0.4’’irri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F2D6C7-7D72-D540-829A-EE81AD63E707}"/>
              </a:ext>
            </a:extLst>
          </p:cNvPr>
          <p:cNvCxnSpPr/>
          <p:nvPr/>
        </p:nvCxnSpPr>
        <p:spPr>
          <a:xfrm>
            <a:off x="8522553" y="1524800"/>
            <a:ext cx="0" cy="6151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2F2D8F2-E127-414A-8C91-8FD3387972CC}"/>
              </a:ext>
            </a:extLst>
          </p:cNvPr>
          <p:cNvSpPr txBox="1"/>
          <p:nvPr/>
        </p:nvSpPr>
        <p:spPr>
          <a:xfrm>
            <a:off x="8218939" y="1172093"/>
            <a:ext cx="124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1’’rain</a:t>
            </a:r>
          </a:p>
        </p:txBody>
      </p:sp>
    </p:spTree>
    <p:extLst>
      <p:ext uri="{BB962C8B-B14F-4D97-AF65-F5344CB8AC3E}">
        <p14:creationId xmlns:p14="http://schemas.microsoft.com/office/powerpoint/2010/main" val="84120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Potato </a:t>
            </a:r>
            <a:r>
              <a:rPr lang="en-US" dirty="0"/>
              <a:t>yield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1413250"/>
          <a:ext cx="5311833" cy="487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984847" y="1413249"/>
          <a:ext cx="5461778" cy="487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2174" y="4106488"/>
            <a:ext cx="322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            A            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8545" y="4106489"/>
            <a:ext cx="322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          a           a</a:t>
            </a:r>
          </a:p>
        </p:txBody>
      </p:sp>
    </p:spTree>
    <p:extLst>
      <p:ext uri="{BB962C8B-B14F-4D97-AF65-F5344CB8AC3E}">
        <p14:creationId xmlns:p14="http://schemas.microsoft.com/office/powerpoint/2010/main" val="276970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607"/>
            <a:ext cx="10515600" cy="1325563"/>
          </a:xfrm>
        </p:spPr>
        <p:txBody>
          <a:bodyPr/>
          <a:lstStyle/>
          <a:p>
            <a:r>
              <a:rPr lang="en-US" dirty="0" smtClean="0"/>
              <a:t>Irrigation efficiency and water use efficiency of VRI on Farm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12955"/>
              </p:ext>
            </p:extLst>
          </p:nvPr>
        </p:nvGraphicFramePr>
        <p:xfrm>
          <a:off x="945661" y="3868232"/>
          <a:ext cx="4756870" cy="281520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27141">
                  <a:extLst>
                    <a:ext uri="{9D8B030D-6E8A-4147-A177-3AD203B41FA5}">
                      <a16:colId xmlns:a16="http://schemas.microsoft.com/office/drawing/2014/main" val="951972109"/>
                    </a:ext>
                  </a:extLst>
                </a:gridCol>
                <a:gridCol w="1839302">
                  <a:extLst>
                    <a:ext uri="{9D8B030D-6E8A-4147-A177-3AD203B41FA5}">
                      <a16:colId xmlns:a16="http://schemas.microsoft.com/office/drawing/2014/main" val="4017793971"/>
                    </a:ext>
                  </a:extLst>
                </a:gridCol>
                <a:gridCol w="1290427">
                  <a:extLst>
                    <a:ext uri="{9D8B030D-6E8A-4147-A177-3AD203B41FA5}">
                      <a16:colId xmlns:a16="http://schemas.microsoft.com/office/drawing/2014/main" val="670710833"/>
                    </a:ext>
                  </a:extLst>
                </a:gridCol>
              </a:tblGrid>
              <a:tr h="10932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Spot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IE (cwt/inch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u="none" strike="noStrike" baseline="0" dirty="0" err="1" smtClean="0">
                          <a:effectLst/>
                        </a:rPr>
                        <a:t>irri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. water</a:t>
                      </a:r>
                      <a:r>
                        <a:rPr lang="en-US" sz="2400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14667680"/>
                  </a:ext>
                </a:extLst>
              </a:tr>
              <a:tr h="573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WET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0.123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9856347"/>
                  </a:ext>
                </a:extLst>
              </a:tr>
              <a:tr h="573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DRY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0.093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AB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7597729"/>
                  </a:ext>
                </a:extLst>
              </a:tr>
              <a:tr h="573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AVG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0.076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883554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92310"/>
              </p:ext>
            </p:extLst>
          </p:nvPr>
        </p:nvGraphicFramePr>
        <p:xfrm>
          <a:off x="6096000" y="3868232"/>
          <a:ext cx="5257800" cy="281520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948962">
                  <a:extLst>
                    <a:ext uri="{9D8B030D-6E8A-4147-A177-3AD203B41FA5}">
                      <a16:colId xmlns:a16="http://schemas.microsoft.com/office/drawing/2014/main" val="3190735071"/>
                    </a:ext>
                  </a:extLst>
                </a:gridCol>
                <a:gridCol w="2073134">
                  <a:extLst>
                    <a:ext uri="{9D8B030D-6E8A-4147-A177-3AD203B41FA5}">
                      <a16:colId xmlns:a16="http://schemas.microsoft.com/office/drawing/2014/main" val="2037328198"/>
                    </a:ext>
                  </a:extLst>
                </a:gridCol>
                <a:gridCol w="1235704">
                  <a:extLst>
                    <a:ext uri="{9D8B030D-6E8A-4147-A177-3AD203B41FA5}">
                      <a16:colId xmlns:a16="http://schemas.microsoft.com/office/drawing/2014/main" val="1050593110"/>
                    </a:ext>
                  </a:extLst>
                </a:gridCol>
              </a:tblGrid>
              <a:tr h="1093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Spot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WUE (cwt/inch </a:t>
                      </a:r>
                      <a:r>
                        <a:rPr lang="en-US" sz="2400" b="0" i="0" u="none" strike="noStrike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irri</a:t>
                      </a:r>
                      <a:r>
                        <a:rPr lang="en-US" sz="24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+ rain water)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216554"/>
                  </a:ext>
                </a:extLst>
              </a:tr>
              <a:tr h="573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WET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0.038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426520"/>
                  </a:ext>
                </a:extLst>
              </a:tr>
              <a:tr h="573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DRY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0.037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5749511"/>
                  </a:ext>
                </a:extLst>
              </a:tr>
              <a:tr h="573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AVG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0.031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875149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17800"/>
            <a:ext cx="10515600" cy="201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irrigation water applied to wet spot 10.6’’</a:t>
            </a:r>
          </a:p>
          <a:p>
            <a:r>
              <a:rPr lang="en-US" dirty="0" smtClean="0"/>
              <a:t>Total irrigation water applied to average spot and dry spot 16.1’’</a:t>
            </a:r>
          </a:p>
          <a:p>
            <a:r>
              <a:rPr lang="en-US" dirty="0" smtClean="0"/>
              <a:t>Total rainfall 23.4’’</a:t>
            </a:r>
          </a:p>
          <a:p>
            <a:r>
              <a:rPr lang="en-US" dirty="0" smtClean="0"/>
              <a:t>About 0.15 million gallons of irrigation water per acre was saved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Potato quality </a:t>
            </a:r>
            <a:r>
              <a:rPr lang="en-US" dirty="0"/>
              <a:t>– </a:t>
            </a:r>
            <a:r>
              <a:rPr lang="en-US"/>
              <a:t>specific gravity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25664" y="2307398"/>
          <a:ext cx="4137276" cy="401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638">
                  <a:extLst>
                    <a:ext uri="{9D8B030D-6E8A-4147-A177-3AD203B41FA5}">
                      <a16:colId xmlns:a16="http://schemas.microsoft.com/office/drawing/2014/main" val="470120914"/>
                    </a:ext>
                  </a:extLst>
                </a:gridCol>
                <a:gridCol w="2068638">
                  <a:extLst>
                    <a:ext uri="{9D8B030D-6E8A-4147-A177-3AD203B41FA5}">
                      <a16:colId xmlns:a16="http://schemas.microsoft.com/office/drawing/2014/main" val="1291981945"/>
                    </a:ext>
                  </a:extLst>
                </a:gridCol>
              </a:tblGrid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133659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1.077 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8211436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Average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1.081 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522345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1.069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09872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357387" y="2307398"/>
          <a:ext cx="4137276" cy="401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638">
                  <a:extLst>
                    <a:ext uri="{9D8B030D-6E8A-4147-A177-3AD203B41FA5}">
                      <a16:colId xmlns:a16="http://schemas.microsoft.com/office/drawing/2014/main" val="470120914"/>
                    </a:ext>
                  </a:extLst>
                </a:gridCol>
                <a:gridCol w="2068638">
                  <a:extLst>
                    <a:ext uri="{9D8B030D-6E8A-4147-A177-3AD203B41FA5}">
                      <a16:colId xmlns:a16="http://schemas.microsoft.com/office/drawing/2014/main" val="1291981945"/>
                    </a:ext>
                  </a:extLst>
                </a:gridCol>
              </a:tblGrid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133659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1.073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8211436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Average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1.068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522345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1.068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0987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291" y="1804008"/>
            <a:ext cx="308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Farm </a:t>
            </a:r>
            <a:r>
              <a:rPr lang="en-US" sz="28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4014" y="1804008"/>
            <a:ext cx="308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Farm </a:t>
            </a:r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240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8" y="94817"/>
            <a:ext cx="10515600" cy="1325563"/>
          </a:xfrm>
        </p:spPr>
        <p:txBody>
          <a:bodyPr/>
          <a:lstStyle/>
          <a:p>
            <a:r>
              <a:rPr lang="en-US"/>
              <a:t>Potato quality </a:t>
            </a:r>
            <a:r>
              <a:rPr lang="en-US" dirty="0"/>
              <a:t>– length to </a:t>
            </a:r>
            <a:r>
              <a:rPr lang="en-US"/>
              <a:t>width ratio </a:t>
            </a:r>
            <a:r>
              <a:rPr lang="en-US" dirty="0"/>
              <a:t>(</a:t>
            </a:r>
            <a:r>
              <a:rPr lang="en-US"/>
              <a:t>tuber shape</a:t>
            </a:r>
            <a:r>
              <a:rPr lang="en-US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0321" y="1775385"/>
          <a:ext cx="3059090" cy="468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545">
                  <a:extLst>
                    <a:ext uri="{9D8B030D-6E8A-4147-A177-3AD203B41FA5}">
                      <a16:colId xmlns:a16="http://schemas.microsoft.com/office/drawing/2014/main" val="470120914"/>
                    </a:ext>
                  </a:extLst>
                </a:gridCol>
                <a:gridCol w="1529545">
                  <a:extLst>
                    <a:ext uri="{9D8B030D-6E8A-4147-A177-3AD203B41FA5}">
                      <a16:colId xmlns:a16="http://schemas.microsoft.com/office/drawing/2014/main" val="1291981945"/>
                    </a:ext>
                  </a:extLst>
                </a:gridCol>
              </a:tblGrid>
              <a:tr h="90221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Spot</a:t>
                      </a:r>
                    </a:p>
                  </a:txBody>
                  <a:tcPr marL="73700" marR="73700" marT="36850" marB="368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L/W</a:t>
                      </a:r>
                    </a:p>
                  </a:txBody>
                  <a:tcPr marL="73700" marR="73700" marT="36850" marB="36850" anchor="ctr"/>
                </a:tc>
                <a:extLst>
                  <a:ext uri="{0D108BD9-81ED-4DB2-BD59-A6C34878D82A}">
                    <a16:rowId xmlns:a16="http://schemas.microsoft.com/office/drawing/2014/main" val="3252133659"/>
                  </a:ext>
                </a:extLst>
              </a:tr>
              <a:tr h="137407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Dry</a:t>
                      </a:r>
                    </a:p>
                  </a:txBody>
                  <a:tcPr marL="73700" marR="73700" marT="36850" marB="368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2.14 AB</a:t>
                      </a:r>
                      <a:endParaRPr lang="en-US" sz="1900" dirty="0"/>
                    </a:p>
                  </a:txBody>
                  <a:tcPr marL="73700" marR="73700" marT="36850" marB="36850" anchor="ctr"/>
                </a:tc>
                <a:extLst>
                  <a:ext uri="{0D108BD9-81ED-4DB2-BD59-A6C34878D82A}">
                    <a16:rowId xmlns:a16="http://schemas.microsoft.com/office/drawing/2014/main" val="3008211436"/>
                  </a:ext>
                </a:extLst>
              </a:tr>
              <a:tr h="1035720"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Average</a:t>
                      </a:r>
                      <a:endParaRPr lang="en-US" sz="1900" dirty="0"/>
                    </a:p>
                  </a:txBody>
                  <a:tcPr marL="73700" marR="73700" marT="36850" marB="368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1.94 B</a:t>
                      </a:r>
                    </a:p>
                  </a:txBody>
                  <a:tcPr marL="73700" marR="73700" marT="36850" marB="36850" anchor="ctr"/>
                </a:tc>
                <a:extLst>
                  <a:ext uri="{0D108BD9-81ED-4DB2-BD59-A6C34878D82A}">
                    <a16:rowId xmlns:a16="http://schemas.microsoft.com/office/drawing/2014/main" val="1880522345"/>
                  </a:ext>
                </a:extLst>
              </a:tr>
              <a:tr h="137407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Wet</a:t>
                      </a:r>
                    </a:p>
                  </a:txBody>
                  <a:tcPr marL="73700" marR="73700" marT="36850" marB="368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2.26 A</a:t>
                      </a:r>
                      <a:endParaRPr lang="en-US" sz="1900" dirty="0"/>
                    </a:p>
                  </a:txBody>
                  <a:tcPr marL="73700" marR="73700" marT="36850" marB="36850" anchor="ctr"/>
                </a:tc>
                <a:extLst>
                  <a:ext uri="{0D108BD9-81ED-4DB2-BD59-A6C34878D82A}">
                    <a16:rowId xmlns:a16="http://schemas.microsoft.com/office/drawing/2014/main" val="27170987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08" y="1342412"/>
            <a:ext cx="248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Farm </a:t>
            </a:r>
            <a:r>
              <a:rPr lang="en-US" sz="28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9881" y="1345616"/>
            <a:ext cx="248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Farm </a:t>
            </a:r>
            <a:r>
              <a:rPr lang="en-US" sz="2800" dirty="0"/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1" y="5096625"/>
            <a:ext cx="2455025" cy="1636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1" y="3615328"/>
            <a:ext cx="2455025" cy="1636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1" y="2058295"/>
            <a:ext cx="2455025" cy="163668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553194" y="1775384"/>
          <a:ext cx="3059090" cy="468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545">
                  <a:extLst>
                    <a:ext uri="{9D8B030D-6E8A-4147-A177-3AD203B41FA5}">
                      <a16:colId xmlns:a16="http://schemas.microsoft.com/office/drawing/2014/main" val="470120914"/>
                    </a:ext>
                  </a:extLst>
                </a:gridCol>
                <a:gridCol w="1529545">
                  <a:extLst>
                    <a:ext uri="{9D8B030D-6E8A-4147-A177-3AD203B41FA5}">
                      <a16:colId xmlns:a16="http://schemas.microsoft.com/office/drawing/2014/main" val="1291981945"/>
                    </a:ext>
                  </a:extLst>
                </a:gridCol>
              </a:tblGrid>
              <a:tr h="90221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Spot</a:t>
                      </a:r>
                    </a:p>
                  </a:txBody>
                  <a:tcPr marL="73700" marR="73700" marT="36850" marB="368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L/W</a:t>
                      </a:r>
                    </a:p>
                  </a:txBody>
                  <a:tcPr marL="73700" marR="73700" marT="36850" marB="36850" anchor="ctr"/>
                </a:tc>
                <a:extLst>
                  <a:ext uri="{0D108BD9-81ED-4DB2-BD59-A6C34878D82A}">
                    <a16:rowId xmlns:a16="http://schemas.microsoft.com/office/drawing/2014/main" val="3252133659"/>
                  </a:ext>
                </a:extLst>
              </a:tr>
              <a:tr h="137407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Dry</a:t>
                      </a:r>
                    </a:p>
                  </a:txBody>
                  <a:tcPr marL="73700" marR="73700" marT="36850" marB="368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1.99 b</a:t>
                      </a:r>
                    </a:p>
                  </a:txBody>
                  <a:tcPr marL="73700" marR="73700" marT="36850" marB="36850" anchor="ctr"/>
                </a:tc>
                <a:extLst>
                  <a:ext uri="{0D108BD9-81ED-4DB2-BD59-A6C34878D82A}">
                    <a16:rowId xmlns:a16="http://schemas.microsoft.com/office/drawing/2014/main" val="3008211436"/>
                  </a:ext>
                </a:extLst>
              </a:tr>
              <a:tr h="1035720"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Average</a:t>
                      </a:r>
                      <a:endParaRPr lang="en-US" sz="1900" dirty="0"/>
                    </a:p>
                  </a:txBody>
                  <a:tcPr marL="73700" marR="73700" marT="36850" marB="368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1.99 b</a:t>
                      </a:r>
                    </a:p>
                  </a:txBody>
                  <a:tcPr marL="73700" marR="73700" marT="36850" marB="36850" anchor="ctr"/>
                </a:tc>
                <a:extLst>
                  <a:ext uri="{0D108BD9-81ED-4DB2-BD59-A6C34878D82A}">
                    <a16:rowId xmlns:a16="http://schemas.microsoft.com/office/drawing/2014/main" val="1880522345"/>
                  </a:ext>
                </a:extLst>
              </a:tr>
              <a:tr h="137407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Wet</a:t>
                      </a:r>
                    </a:p>
                  </a:txBody>
                  <a:tcPr marL="73700" marR="73700" marT="36850" marB="368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2.34 a</a:t>
                      </a:r>
                    </a:p>
                  </a:txBody>
                  <a:tcPr marL="73700" marR="73700" marT="36850" marB="36850" anchor="ctr"/>
                </a:tc>
                <a:extLst>
                  <a:ext uri="{0D108BD9-81ED-4DB2-BD59-A6C34878D82A}">
                    <a16:rowId xmlns:a16="http://schemas.microsoft.com/office/drawing/2014/main" val="271709872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84" y="5039789"/>
            <a:ext cx="2225039" cy="1668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48" y="2007046"/>
            <a:ext cx="2250575" cy="1687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13" y="3599503"/>
            <a:ext cx="2249859" cy="16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8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Potato quality </a:t>
            </a:r>
            <a:r>
              <a:rPr lang="en-US" dirty="0"/>
              <a:t>– </a:t>
            </a:r>
            <a:r>
              <a:rPr lang="en-US"/>
              <a:t>hollow heart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25664" y="2307398"/>
          <a:ext cx="4137276" cy="401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638">
                  <a:extLst>
                    <a:ext uri="{9D8B030D-6E8A-4147-A177-3AD203B41FA5}">
                      <a16:colId xmlns:a16="http://schemas.microsoft.com/office/drawing/2014/main" val="470120914"/>
                    </a:ext>
                  </a:extLst>
                </a:gridCol>
                <a:gridCol w="2068638">
                  <a:extLst>
                    <a:ext uri="{9D8B030D-6E8A-4147-A177-3AD203B41FA5}">
                      <a16:colId xmlns:a16="http://schemas.microsoft.com/office/drawing/2014/main" val="1291981945"/>
                    </a:ext>
                  </a:extLst>
                </a:gridCol>
              </a:tblGrid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Hollow</a:t>
                      </a:r>
                      <a:r>
                        <a:rPr lang="en-US" sz="2400" baseline="0"/>
                        <a:t> heart </a:t>
                      </a:r>
                      <a:r>
                        <a:rPr lang="en-US" sz="2400" baseline="0" dirty="0"/>
                        <a:t>%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133659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8%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8211436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Average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  <a:r>
                        <a:rPr lang="en-US" sz="2400"/>
                        <a:t>%</a:t>
                      </a:r>
                      <a:r>
                        <a:rPr lang="en-US" sz="2400" baseline="0"/>
                        <a:t> 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522345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15%</a:t>
                      </a:r>
                      <a:r>
                        <a:rPr lang="en-US" sz="2400" baseline="0" dirty="0"/>
                        <a:t> 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09872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357387" y="2307398"/>
          <a:ext cx="4137276" cy="401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638">
                  <a:extLst>
                    <a:ext uri="{9D8B030D-6E8A-4147-A177-3AD203B41FA5}">
                      <a16:colId xmlns:a16="http://schemas.microsoft.com/office/drawing/2014/main" val="470120914"/>
                    </a:ext>
                  </a:extLst>
                </a:gridCol>
                <a:gridCol w="2068638">
                  <a:extLst>
                    <a:ext uri="{9D8B030D-6E8A-4147-A177-3AD203B41FA5}">
                      <a16:colId xmlns:a16="http://schemas.microsoft.com/office/drawing/2014/main" val="1291981945"/>
                    </a:ext>
                  </a:extLst>
                </a:gridCol>
              </a:tblGrid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Hollow heart </a:t>
                      </a:r>
                      <a:r>
                        <a:rPr lang="en-US" sz="24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133659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3%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8211436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Average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5% 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522345"/>
                  </a:ext>
                </a:extLst>
              </a:tr>
              <a:tr h="100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13%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0987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291" y="1804008"/>
            <a:ext cx="308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Farm </a:t>
            </a:r>
            <a:r>
              <a:rPr lang="en-US" sz="28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4014" y="1804008"/>
            <a:ext cx="308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Farm </a:t>
            </a:r>
            <a:r>
              <a:rPr lang="en-US" sz="2800" dirty="0"/>
              <a:t>2</a:t>
            </a:r>
          </a:p>
        </p:txBody>
      </p:sp>
      <p:sp>
        <p:nvSpPr>
          <p:cNvPr id="3" name="AutoShape 2" descr="Image result for potato hollow h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potato hollow he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ut tubers showing the typical lens or star shaped cavity of hollow he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683" y="262580"/>
            <a:ext cx="1904144" cy="14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75" y="857251"/>
            <a:ext cx="6858000" cy="51434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5900" y="85725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971" y="-9207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Rotting tubers from wet spot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0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174625"/>
            <a:ext cx="10515600" cy="1325563"/>
          </a:xfrm>
        </p:spPr>
        <p:txBody>
          <a:bodyPr/>
          <a:lstStyle/>
          <a:p>
            <a:r>
              <a:rPr lang="en-US" dirty="0"/>
              <a:t>Snap bean yield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091531" y="1604962"/>
          <a:ext cx="8008938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41049" y="4007643"/>
            <a:ext cx="601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                     A                      A</a:t>
            </a:r>
          </a:p>
        </p:txBody>
      </p:sp>
    </p:spTree>
    <p:extLst>
      <p:ext uri="{BB962C8B-B14F-4D97-AF65-F5344CB8AC3E}">
        <p14:creationId xmlns:p14="http://schemas.microsoft.com/office/powerpoint/2010/main" val="226836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0440"/>
            <a:ext cx="10515600" cy="4683240"/>
          </a:xfrm>
        </p:spPr>
        <p:txBody>
          <a:bodyPr/>
          <a:lstStyle/>
          <a:p>
            <a:r>
              <a:rPr lang="en-US" dirty="0"/>
              <a:t>The biggest benefit of VRI is at the driest (highest elevated) spot of the field</a:t>
            </a:r>
          </a:p>
          <a:p>
            <a:pPr lvl="1"/>
            <a:r>
              <a:rPr lang="en-US" dirty="0"/>
              <a:t>it can keep soil moisture within the crop rooting zone, and thus avoid yield penalty and quality reduction</a:t>
            </a:r>
          </a:p>
          <a:p>
            <a:r>
              <a:rPr lang="en-US" dirty="0" smtClean="0"/>
              <a:t>VRI can save water pumping on the wettest (lowest elevated) spot of the field, and thus significantly improve irrigation efficiency</a:t>
            </a:r>
          </a:p>
          <a:p>
            <a:r>
              <a:rPr lang="en-US" dirty="0" smtClean="0"/>
              <a:t>However the wettest </a:t>
            </a:r>
            <a:r>
              <a:rPr lang="en-US" dirty="0"/>
              <a:t>spot of the field is still hard to manage, even with VRI, soils always saturated, tubers always </a:t>
            </a:r>
            <a:r>
              <a:rPr lang="en-US" dirty="0" smtClean="0"/>
              <a:t>have </a:t>
            </a:r>
            <a:r>
              <a:rPr lang="en-US" dirty="0"/>
              <a:t>higher rate of </a:t>
            </a:r>
            <a:r>
              <a:rPr lang="en-US" dirty="0" smtClean="0"/>
              <a:t>rotting and defect issues</a:t>
            </a:r>
          </a:p>
          <a:p>
            <a:r>
              <a:rPr lang="en-US" dirty="0" smtClean="0"/>
              <a:t>Future tweaking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0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57"/>
            <a:ext cx="10515600" cy="1325563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120"/>
            <a:ext cx="10733116" cy="4926243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gricultural </a:t>
            </a:r>
            <a:r>
              <a:rPr lang="en-US" dirty="0"/>
              <a:t>irrigation has been linked to reduced ground and surface water levels in the Central Sands </a:t>
            </a:r>
            <a:r>
              <a:rPr lang="en-US" dirty="0" smtClean="0"/>
              <a:t>region</a:t>
            </a:r>
          </a:p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technologies and strategies that can improve the irrigation efficiency of vegetable cropping systems has become a top </a:t>
            </a:r>
            <a:r>
              <a:rPr lang="en-US" dirty="0" smtClean="0"/>
              <a:t>priority</a:t>
            </a:r>
          </a:p>
          <a:p>
            <a:r>
              <a:rPr lang="en-US" dirty="0"/>
              <a:t>About 99% of Wisconsin vegetable growers are using </a:t>
            </a:r>
            <a:r>
              <a:rPr lang="en-US" dirty="0" smtClean="0"/>
              <a:t>center </a:t>
            </a:r>
            <a:r>
              <a:rPr lang="en-US" dirty="0"/>
              <a:t>pivot irrigation systems, and Variable Rate Irrigation (VRI) has been </a:t>
            </a:r>
            <a:r>
              <a:rPr lang="en-US" dirty="0" smtClean="0"/>
              <a:t>recently adopted </a:t>
            </a:r>
            <a:r>
              <a:rPr lang="en-US" dirty="0"/>
              <a:t>by some </a:t>
            </a:r>
            <a:r>
              <a:rPr lang="en-US" dirty="0" smtClean="0"/>
              <a:t>pioneers</a:t>
            </a:r>
          </a:p>
          <a:p>
            <a:r>
              <a:rPr lang="en-US" dirty="0"/>
              <a:t>Benefits of VRI that have been observed include: </a:t>
            </a:r>
            <a:endParaRPr lang="en-US" dirty="0" smtClean="0"/>
          </a:p>
          <a:p>
            <a:pPr lvl="1"/>
            <a:r>
              <a:rPr lang="en-US" dirty="0" smtClean="0"/>
              <a:t>up </a:t>
            </a:r>
            <a:r>
              <a:rPr lang="en-US" dirty="0"/>
              <a:t>to 25% of water saving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farm</a:t>
            </a:r>
          </a:p>
          <a:p>
            <a:pPr lvl="1"/>
            <a:r>
              <a:rPr lang="en-US" dirty="0" smtClean="0"/>
              <a:t>improvement </a:t>
            </a:r>
            <a:r>
              <a:rPr lang="en-US" dirty="0"/>
              <a:t>of crop yield and quality at </a:t>
            </a:r>
            <a:r>
              <a:rPr lang="en-US" dirty="0" smtClean="0"/>
              <a:t>harvest 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/>
              <a:t>storage season</a:t>
            </a:r>
          </a:p>
        </p:txBody>
      </p:sp>
    </p:spTree>
    <p:extLst>
      <p:ext uri="{BB962C8B-B14F-4D97-AF65-F5344CB8AC3E}">
        <p14:creationId xmlns:p14="http://schemas.microsoft.com/office/powerpoint/2010/main" val="1407908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166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Variable Rate Irrigation (VRI)?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8752"/>
            <a:ext cx="10515600" cy="4351338"/>
          </a:xfrm>
        </p:spPr>
        <p:txBody>
          <a:bodyPr/>
          <a:lstStyle/>
          <a:p>
            <a:r>
              <a:rPr lang="en-US" dirty="0" smtClean="0"/>
              <a:t>VRI applies </a:t>
            </a:r>
            <a:r>
              <a:rPr lang="en-US" dirty="0"/>
              <a:t>water at variable rates rather than one uniform rate along the length of the center </a:t>
            </a:r>
            <a:r>
              <a:rPr lang="en-US" dirty="0" smtClean="0"/>
              <a:t>pivot</a:t>
            </a:r>
          </a:p>
          <a:p>
            <a:r>
              <a:rPr lang="en-US" dirty="0" smtClean="0"/>
              <a:t>Varying the </a:t>
            </a:r>
            <a:r>
              <a:rPr lang="en-US" dirty="0"/>
              <a:t>moving speed of the pivot or turning on and off individual nozzles</a:t>
            </a:r>
            <a:endParaRPr lang="en-US" dirty="0" smtClean="0"/>
          </a:p>
          <a:p>
            <a:pPr lvl="1"/>
            <a:r>
              <a:rPr lang="en-US" dirty="0" smtClean="0"/>
              <a:t>Electrical conductivity (EC) mapping or elevation mapping</a:t>
            </a:r>
          </a:p>
          <a:p>
            <a:pPr lvl="1"/>
            <a:r>
              <a:rPr lang="en-US" dirty="0" smtClean="0"/>
              <a:t>Divide the field into management zones</a:t>
            </a:r>
          </a:p>
          <a:p>
            <a:r>
              <a:rPr lang="en-US" dirty="0"/>
              <a:t>VRI can apply water at differing rates to different crops or cultivars, varying soil types, high run-off areas or low areas prone to getting wet and saturated, and environmentally sensitive areas within the field</a:t>
            </a:r>
          </a:p>
        </p:txBody>
      </p:sp>
    </p:spTree>
    <p:extLst>
      <p:ext uri="{BB962C8B-B14F-4D97-AF65-F5344CB8AC3E}">
        <p14:creationId xmlns:p14="http://schemas.microsoft.com/office/powerpoint/2010/main" val="367518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Variable Rate Irrigation (VRI)?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997"/>
            <a:ext cx="10515600" cy="4351338"/>
          </a:xfrm>
        </p:spPr>
        <p:txBody>
          <a:bodyPr/>
          <a:lstStyle/>
          <a:p>
            <a:r>
              <a:rPr lang="en-US" dirty="0"/>
              <a:t>The overarching goal of VRI is to avoid over- and under-irrigation so no water is wasted and no water stress occurs, while crop yield and quality are maintained or </a:t>
            </a:r>
            <a:r>
              <a:rPr lang="en-US" dirty="0" smtClean="0"/>
              <a:t>increased</a:t>
            </a:r>
          </a:p>
          <a:p>
            <a:r>
              <a:rPr lang="en-US" dirty="0"/>
              <a:t>Currently the main hurdle of wide adoption of VRI is the upfront cost, ranging between $5,000 and $50,000 per pivot, and the potential of VRI to improve farm profitability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" y="4176074"/>
            <a:ext cx="12191999" cy="3407690"/>
            <a:chOff x="1" y="4176074"/>
            <a:chExt cx="12191999" cy="34076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F08AF8-3FA1-E543-922F-5C9432F58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4176074"/>
              <a:ext cx="6907480" cy="340769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FF249B-1915-414A-BA2E-CC107D5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4046" y="4176074"/>
              <a:ext cx="5307954" cy="268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54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942752"/>
            <a:ext cx="11184697" cy="4915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677" y="972400"/>
            <a:ext cx="10654145" cy="1325563"/>
          </a:xfrm>
        </p:spPr>
        <p:txBody>
          <a:bodyPr/>
          <a:lstStyle/>
          <a:p>
            <a:r>
              <a:rPr lang="en-US" b="1" dirty="0"/>
              <a:t>       </a:t>
            </a:r>
            <a:r>
              <a:rPr lang="en-US" sz="3200" b="1" dirty="0"/>
              <a:t>Speed control                                         Nozzle control      </a:t>
            </a:r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5A1F74-7DB6-3A42-A18C-A2E975A568E1}"/>
              </a:ext>
            </a:extLst>
          </p:cNvPr>
          <p:cNvSpPr txBox="1">
            <a:spLocks/>
          </p:cNvSpPr>
          <p:nvPr/>
        </p:nvSpPr>
        <p:spPr>
          <a:xfrm>
            <a:off x="914052" y="13201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 types of VRI systems</a:t>
            </a:r>
          </a:p>
        </p:txBody>
      </p:sp>
    </p:spTree>
    <p:extLst>
      <p:ext uri="{BB962C8B-B14F-4D97-AF65-F5344CB8AC3E}">
        <p14:creationId xmlns:p14="http://schemas.microsoft.com/office/powerpoint/2010/main" val="1733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Summer of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5198630"/>
          </a:xfrm>
        </p:spPr>
        <p:txBody>
          <a:bodyPr>
            <a:normAutofit/>
          </a:bodyPr>
          <a:lstStyle/>
          <a:p>
            <a:r>
              <a:rPr lang="en-US" dirty="0" smtClean="0"/>
              <a:t>Objective</a:t>
            </a:r>
            <a:r>
              <a:rPr lang="en-US" dirty="0"/>
              <a:t>: evaluating on-farm vegetable production under </a:t>
            </a:r>
            <a:r>
              <a:rPr lang="en-US" dirty="0" smtClean="0"/>
              <a:t>VRI</a:t>
            </a:r>
          </a:p>
          <a:p>
            <a:r>
              <a:rPr lang="en-US" dirty="0" smtClean="0"/>
              <a:t>Three </a:t>
            </a:r>
            <a:r>
              <a:rPr lang="en-US" dirty="0"/>
              <a:t>commercial fields:</a:t>
            </a:r>
          </a:p>
          <a:p>
            <a:pPr lvl="1"/>
            <a:r>
              <a:rPr lang="en-US" dirty="0"/>
              <a:t>Potato field with nozzle control </a:t>
            </a:r>
            <a:r>
              <a:rPr lang="en-US" dirty="0" smtClean="0"/>
              <a:t>VRI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per event, irrigation to driest – to wettest = 0.3’’</a:t>
            </a:r>
          </a:p>
          <a:p>
            <a:pPr lvl="1"/>
            <a:r>
              <a:rPr lang="en-US" dirty="0" smtClean="0"/>
              <a:t>Potato </a:t>
            </a:r>
            <a:r>
              <a:rPr lang="en-US" dirty="0"/>
              <a:t>field with speed control </a:t>
            </a:r>
            <a:r>
              <a:rPr lang="en-US" dirty="0" smtClean="0"/>
              <a:t>VRI</a:t>
            </a:r>
            <a:endParaRPr lang="en-US" dirty="0"/>
          </a:p>
          <a:p>
            <a:pPr lvl="2"/>
            <a:r>
              <a:rPr lang="en-US" dirty="0">
                <a:solidFill>
                  <a:srgbClr val="00B050"/>
                </a:solidFill>
              </a:rPr>
              <a:t>per event, irrigation to driest – to wettest = 0.3’’</a:t>
            </a:r>
          </a:p>
          <a:p>
            <a:pPr lvl="1"/>
            <a:r>
              <a:rPr lang="en-US" dirty="0"/>
              <a:t>Snap bean field with nozzle control VRI but didn’t use </a:t>
            </a:r>
            <a:r>
              <a:rPr lang="en-US" dirty="0" smtClean="0"/>
              <a:t>it</a:t>
            </a:r>
            <a:endParaRPr lang="en-US" dirty="0"/>
          </a:p>
          <a:p>
            <a:pPr lvl="2"/>
            <a:r>
              <a:rPr lang="en-US" dirty="0">
                <a:solidFill>
                  <a:srgbClr val="00B050"/>
                </a:solidFill>
              </a:rPr>
              <a:t>every irrigation event was flat rate</a:t>
            </a:r>
          </a:p>
          <a:p>
            <a:r>
              <a:rPr lang="en-US" dirty="0"/>
              <a:t>Soil moisture sensors installed within and below rooting zone at the driest (highest) and wettest (lowest) spots on each </a:t>
            </a:r>
            <a:r>
              <a:rPr lang="en-US" dirty="0" smtClean="0"/>
              <a:t>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4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98" y="153458"/>
            <a:ext cx="10515600" cy="1325563"/>
          </a:xfrm>
        </p:spPr>
        <p:txBody>
          <a:bodyPr/>
          <a:lstStyle/>
          <a:p>
            <a:r>
              <a:rPr lang="en-US"/>
              <a:t>Farm </a:t>
            </a:r>
            <a:r>
              <a:rPr lang="en-US" dirty="0"/>
              <a:t>1 </a:t>
            </a:r>
            <a:r>
              <a:rPr lang="en-US"/>
              <a:t>– potato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226"/>
            <a:ext cx="652700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76" y="1384991"/>
            <a:ext cx="6402859" cy="4268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920" y="5653564"/>
            <a:ext cx="591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Wettest (lowest) spot </a:t>
            </a:r>
            <a:r>
              <a:rPr lang="en-US"/>
              <a:t>right after precipitation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3642" y="5653564"/>
            <a:ext cx="446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Driest (highest) spot </a:t>
            </a:r>
            <a:r>
              <a:rPr lang="en-US"/>
              <a:t>right after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4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80" y="1"/>
            <a:ext cx="6529388" cy="4352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76" y="372470"/>
            <a:ext cx="10515600" cy="1325563"/>
          </a:xfrm>
        </p:spPr>
        <p:txBody>
          <a:bodyPr/>
          <a:lstStyle/>
          <a:p>
            <a:pPr algn="r"/>
            <a:r>
              <a:rPr lang="en-US"/>
              <a:t>Farm </a:t>
            </a:r>
            <a:r>
              <a:rPr lang="en-US" dirty="0"/>
              <a:t>2 </a:t>
            </a:r>
            <a:r>
              <a:rPr lang="en-US"/>
              <a:t>- potato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25486" y="725490"/>
            <a:ext cx="4352925" cy="29019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4" y="2360815"/>
            <a:ext cx="6176446" cy="4117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297" y="4352927"/>
            <a:ext cx="591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Wettest (lowest) spot </a:t>
            </a:r>
            <a:r>
              <a:rPr lang="en-US"/>
              <a:t>right after irrigation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79118" y="6444884"/>
            <a:ext cx="569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Driest (highest) spot </a:t>
            </a:r>
            <a:r>
              <a:rPr lang="en-US"/>
              <a:t>right after irrigation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4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48" y="0"/>
            <a:ext cx="692808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37" y="2055812"/>
            <a:ext cx="3006863" cy="30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5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782</Words>
  <Application>Microsoft Office PowerPoint</Application>
  <PresentationFormat>Widescreen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Variable Rate Irrigation for Vegetable Production</vt:lpstr>
      <vt:lpstr>Background</vt:lpstr>
      <vt:lpstr>What is Variable Rate Irrigation (VRI)?</vt:lpstr>
      <vt:lpstr>What is Variable Rate Irrigation (VRI)?</vt:lpstr>
      <vt:lpstr>       Speed control                                         Nozzle control      </vt:lpstr>
      <vt:lpstr>Summer of 2018</vt:lpstr>
      <vt:lpstr>Farm 1 – potato</vt:lpstr>
      <vt:lpstr>Farm 2 - potato</vt:lpstr>
      <vt:lpstr>PowerPoint Presentation</vt:lpstr>
      <vt:lpstr>Farm 3 – snap bean</vt:lpstr>
      <vt:lpstr>Farm 1 – potato – nozzle control VRI</vt:lpstr>
      <vt:lpstr>Potato yield</vt:lpstr>
      <vt:lpstr>Irrigation efficiency and water use efficiency of VRI on Farm 2</vt:lpstr>
      <vt:lpstr>Potato quality – specific gravity </vt:lpstr>
      <vt:lpstr>Potato quality – length to width ratio (tuber shape)</vt:lpstr>
      <vt:lpstr>Potato quality – hollow heart</vt:lpstr>
      <vt:lpstr>Rotting tubers from wet spot</vt:lpstr>
      <vt:lpstr>Snap bean yield</vt:lpstr>
      <vt:lpstr>Summary so far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1: evaluating on-farm vegetable production under Variable Rate Irrigation (VRI)</dc:title>
  <dc:creator>Yi Wang</dc:creator>
  <cp:lastModifiedBy>Yi Wang</cp:lastModifiedBy>
  <cp:revision>19</cp:revision>
  <dcterms:created xsi:type="dcterms:W3CDTF">2018-12-20T15:55:48Z</dcterms:created>
  <dcterms:modified xsi:type="dcterms:W3CDTF">2018-12-28T19:53:31Z</dcterms:modified>
</cp:coreProperties>
</file>