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341" r:id="rId3"/>
    <p:sldId id="342" r:id="rId4"/>
    <p:sldId id="343" r:id="rId5"/>
    <p:sldId id="344" r:id="rId6"/>
    <p:sldId id="338" r:id="rId7"/>
    <p:sldId id="277" r:id="rId8"/>
    <p:sldId id="334" r:id="rId9"/>
    <p:sldId id="335" r:id="rId10"/>
    <p:sldId id="345" r:id="rId11"/>
    <p:sldId id="346" r:id="rId12"/>
    <p:sldId id="336" r:id="rId13"/>
    <p:sldId id="347" r:id="rId14"/>
    <p:sldId id="348" r:id="rId15"/>
    <p:sldId id="349" r:id="rId16"/>
    <p:sldId id="280" r:id="rId17"/>
    <p:sldId id="281" r:id="rId18"/>
    <p:sldId id="331" r:id="rId19"/>
    <p:sldId id="283" r:id="rId20"/>
    <p:sldId id="266" r:id="rId21"/>
    <p:sldId id="288" r:id="rId22"/>
    <p:sldId id="290" r:id="rId23"/>
    <p:sldId id="291" r:id="rId24"/>
    <p:sldId id="292" r:id="rId25"/>
    <p:sldId id="34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3147"/>
  </p:normalViewPr>
  <p:slideViewPr>
    <p:cSldViewPr snapToGrid="0" snapToObjects="1">
      <p:cViewPr varScale="1">
        <p:scale>
          <a:sx n="60" d="100"/>
          <a:sy n="60" d="100"/>
        </p:scale>
        <p:origin x="9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2FCDB-C7F2-684D-BAEB-FDCDEE8AC0EA}" type="datetimeFigureOut">
              <a:rPr lang="en-US" smtClean="0"/>
              <a:t>2/15/22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20FF2-5898-BA4F-871E-DB6A39F4D276}" type="slidenum">
              <a:rPr lang="en-US" smtClean="0"/>
              <a:t>‹#›</a:t>
            </a:fld>
            <a:endParaRPr lang="en-US"/>
          </a:p>
        </p:txBody>
      </p:sp>
    </p:spTree>
    <p:extLst>
      <p:ext uri="{BB962C8B-B14F-4D97-AF65-F5344CB8AC3E}">
        <p14:creationId xmlns:p14="http://schemas.microsoft.com/office/powerpoint/2010/main" val="167768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Throughout the 2019 and 2020 season, we’ve implemented sensor kits which have been collecting and analyzing data, which allows us to advance imagery collection and identification of field issues.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As the machine passes through the field (water on/off), the sensors capture images from each sensor.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To fully provide a higher level of machine learning, we gain validity by continual image capture. The sensors capture the same portion of the field with the outer spans imagery taken every 20-40 seconds and the inner span imagery every few minutes. This further validates findings as the data is fed back through the intelligence model to detect the specific anomaly related to the plant.</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Currently we’ve tested on acres specific to high value crops like potatoes and increasing our image capture in the areas of corn, cotton and </a:t>
            </a:r>
            <a:r>
              <a:rPr lang="en-US" b="0" dirty="0" err="1"/>
              <a:t>sugarbeets</a:t>
            </a:r>
            <a:r>
              <a:rPr lang="en-US" b="0" dirty="0"/>
              <a:t>.</a:t>
            </a:r>
          </a:p>
          <a:p>
            <a:pPr marL="171450" indent="-171450">
              <a:buFont typeface="Arial" panose="020B0604020202020204" pitchFamily="34" charset="0"/>
              <a:buChar char="•"/>
            </a:pPr>
            <a:endParaRPr lang="en-US" b="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With over 100,000 connected machines, we have a greater collection of data for machine learning (ML) increasing our level of accuracy and ground truth</a:t>
            </a:r>
          </a:p>
        </p:txBody>
      </p:sp>
      <p:sp>
        <p:nvSpPr>
          <p:cNvPr id="4" name="Slide Number Placeholder 3"/>
          <p:cNvSpPr>
            <a:spLocks noGrp="1"/>
          </p:cNvSpPr>
          <p:nvPr>
            <p:ph type="sldNum" sz="quarter" idx="5"/>
          </p:nvPr>
        </p:nvSpPr>
        <p:spPr/>
        <p:txBody>
          <a:bodyPr/>
          <a:lstStyle/>
          <a:p>
            <a:fld id="{BB152958-8DFD-FD47-9812-4950C4EAD589}" type="slidenum">
              <a:rPr lang="en-US" smtClean="0"/>
              <a:t>16</a:t>
            </a:fld>
            <a:endParaRPr lang="en-US"/>
          </a:p>
        </p:txBody>
      </p:sp>
    </p:spTree>
    <p:extLst>
      <p:ext uri="{BB962C8B-B14F-4D97-AF65-F5344CB8AC3E}">
        <p14:creationId xmlns:p14="http://schemas.microsoft.com/office/powerpoint/2010/main" val="300774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34343"/>
                </a:solidFill>
                <a:latin typeface="Arial" panose="020B0604020202020204" pitchFamily="34" charset="0"/>
                <a:ea typeface="Open Sans"/>
                <a:cs typeface="Arial" panose="020B0604020202020204" pitchFamily="34" charset="0"/>
                <a:sym typeface="Open Sans"/>
              </a:rPr>
              <a:t>The mounted on-pivot sensors collect thousands of high-resolution images as the pivot moves through the field. </a:t>
            </a:r>
          </a:p>
          <a:p>
            <a:endParaRPr lang="en-US" sz="1200" dirty="0">
              <a:solidFill>
                <a:srgbClr val="434343"/>
              </a:solidFill>
              <a:latin typeface="Arial" panose="020B0604020202020204" pitchFamily="34" charset="0"/>
              <a:ea typeface="Open Sans"/>
              <a:cs typeface="Arial" panose="020B0604020202020204" pitchFamily="34" charset="0"/>
              <a:sym typeface="Open Sans"/>
            </a:endParaRPr>
          </a:p>
          <a:p>
            <a:r>
              <a:rPr lang="en-US" sz="1200" dirty="0">
                <a:solidFill>
                  <a:srgbClr val="434343"/>
                </a:solidFill>
                <a:latin typeface="Arial" panose="020B0604020202020204" pitchFamily="34" charset="0"/>
                <a:ea typeface="Open Sans"/>
                <a:cs typeface="Arial" panose="020B0604020202020204" pitchFamily="34" charset="0"/>
                <a:sym typeface="Open Sans"/>
              </a:rPr>
              <a:t>Images are then analyzed by </a:t>
            </a:r>
            <a:r>
              <a:rPr lang="en-US" sz="1200" dirty="0" err="1">
                <a:solidFill>
                  <a:srgbClr val="434343"/>
                </a:solidFill>
                <a:latin typeface="Arial" panose="020B0604020202020204" pitchFamily="34" charset="0"/>
                <a:ea typeface="Open Sans"/>
                <a:cs typeface="Arial" panose="020B0604020202020204" pitchFamily="34" charset="0"/>
                <a:sym typeface="Open Sans"/>
              </a:rPr>
              <a:t>Prospera’s</a:t>
            </a:r>
            <a:r>
              <a:rPr lang="en-US" sz="1200" dirty="0">
                <a:solidFill>
                  <a:srgbClr val="434343"/>
                </a:solidFill>
                <a:latin typeface="Arial" panose="020B0604020202020204" pitchFamily="34" charset="0"/>
                <a:ea typeface="Open Sans"/>
                <a:cs typeface="Arial" panose="020B0604020202020204" pitchFamily="34" charset="0"/>
                <a:sym typeface="Open Sans"/>
              </a:rPr>
              <a:t> Computer Vision (AI) technology, producing reports and insights that can impact yield all while aiding additional machine learning (ML) capabilities for continuous improvement. </a:t>
            </a:r>
          </a:p>
          <a:p>
            <a:endParaRPr lang="en-US" dirty="0"/>
          </a:p>
          <a:p>
            <a:endParaRPr lang="en-US" dirty="0"/>
          </a:p>
        </p:txBody>
      </p:sp>
      <p:sp>
        <p:nvSpPr>
          <p:cNvPr id="4" name="Slide Number Placeholder 3"/>
          <p:cNvSpPr>
            <a:spLocks noGrp="1"/>
          </p:cNvSpPr>
          <p:nvPr>
            <p:ph type="sldNum" sz="quarter" idx="5"/>
          </p:nvPr>
        </p:nvSpPr>
        <p:spPr/>
        <p:txBody>
          <a:bodyPr/>
          <a:lstStyle/>
          <a:p>
            <a:fld id="{BB152958-8DFD-FD47-9812-4950C4EAD589}" type="slidenum">
              <a:rPr lang="en-US" smtClean="0"/>
              <a:t>17</a:t>
            </a:fld>
            <a:endParaRPr lang="en-US"/>
          </a:p>
        </p:txBody>
      </p:sp>
    </p:spTree>
    <p:extLst>
      <p:ext uri="{BB962C8B-B14F-4D97-AF65-F5344CB8AC3E}">
        <p14:creationId xmlns:p14="http://schemas.microsoft.com/office/powerpoint/2010/main" val="22969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coverage and frequency of collection is important.</a:t>
            </a:r>
            <a:br>
              <a:rPr lang="en-US" b="0" dirty="0"/>
            </a:br>
            <a:endParaRPr lang="en-US" b="0" dirty="0"/>
          </a:p>
          <a:p>
            <a:pPr marL="171450" indent="-171450">
              <a:buFont typeface="Arial" panose="020B0604020202020204" pitchFamily="34" charset="0"/>
              <a:buChar char="•"/>
            </a:pPr>
            <a:r>
              <a:rPr lang="en-US" b="0" dirty="0"/>
              <a:t>For many large growers, their agronomist will continue to scout and drones may capture a certain amount of coverage as needed but also may be hindered by weather related concerns.</a:t>
            </a:r>
            <a:br>
              <a:rPr lang="en-US" b="0" dirty="0"/>
            </a:br>
            <a:endParaRPr lang="en-US" b="0" dirty="0"/>
          </a:p>
          <a:p>
            <a:pPr marL="171450" indent="-171450">
              <a:buFont typeface="Arial" panose="020B0604020202020204" pitchFamily="34" charset="0"/>
              <a:buChar char="•"/>
            </a:pPr>
            <a:r>
              <a:rPr lang="en-US" b="0" dirty="0"/>
              <a:t>As you can see, the pivot provides the greatest amount of coverage in your field and is equipped and ready to go at any point.</a:t>
            </a:r>
          </a:p>
        </p:txBody>
      </p:sp>
      <p:sp>
        <p:nvSpPr>
          <p:cNvPr id="4" name="Slide Number Placeholder 3"/>
          <p:cNvSpPr>
            <a:spLocks noGrp="1"/>
          </p:cNvSpPr>
          <p:nvPr>
            <p:ph type="sldNum" sz="quarter" idx="5"/>
          </p:nvPr>
        </p:nvSpPr>
        <p:spPr/>
        <p:txBody>
          <a:bodyPr/>
          <a:lstStyle/>
          <a:p>
            <a:fld id="{BB152958-8DFD-FD47-9812-4950C4EAD589}" type="slidenum">
              <a:rPr lang="en-US" smtClean="0"/>
              <a:t>18</a:t>
            </a:fld>
            <a:endParaRPr lang="en-US"/>
          </a:p>
        </p:txBody>
      </p:sp>
    </p:spTree>
    <p:extLst>
      <p:ext uri="{BB962C8B-B14F-4D97-AF65-F5344CB8AC3E}">
        <p14:creationId xmlns:p14="http://schemas.microsoft.com/office/powerpoint/2010/main" val="96334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understand areas of high-dollar crops and large growers face particular challenges in scalability while being privy to cutting-edge of technologies that will increase their profitability.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Because of this, we've concentrated our preliminary limited release areas of detection, at this time, to specific regions and crops. </a:t>
            </a:r>
          </a:p>
          <a:p>
            <a:pPr marL="171450" indent="-171450">
              <a:buFont typeface="Arial" panose="020B0604020202020204" pitchFamily="34" charset="0"/>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Greater profitability can be achieved through reduced inputs. Accuracy and validation from the experts gives growers new eyes in the field with greater frequency to detect pest, disease and overall plant health.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BB152958-8DFD-FD47-9812-4950C4EAD589}" type="slidenum">
              <a:rPr lang="en-US" smtClean="0"/>
              <a:t>19</a:t>
            </a:fld>
            <a:endParaRPr lang="en-US"/>
          </a:p>
        </p:txBody>
      </p:sp>
    </p:spTree>
    <p:extLst>
      <p:ext uri="{BB962C8B-B14F-4D97-AF65-F5344CB8AC3E}">
        <p14:creationId xmlns:p14="http://schemas.microsoft.com/office/powerpoint/2010/main" val="164402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B8AF-75BA-2648-BCC1-1DD1AB30BC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43469C-0903-ED49-9643-54B1EC606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27FC01-785F-EB49-BFEB-787DCC9B9A12}"/>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5" name="Footer Placeholder 4">
            <a:extLst>
              <a:ext uri="{FF2B5EF4-FFF2-40B4-BE49-F238E27FC236}">
                <a16:creationId xmlns:a16="http://schemas.microsoft.com/office/drawing/2014/main" id="{04406445-F53F-E747-9E31-FA0EA34AB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599D3-43AD-2749-AAFB-766C77EC40C3}"/>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2484840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2480-4C61-9945-A541-AD31126285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580ED-C26D-4441-B89D-19134F3257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ECEAF-071C-FE49-8176-33CF8AFD9AC4}"/>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5" name="Footer Placeholder 4">
            <a:extLst>
              <a:ext uri="{FF2B5EF4-FFF2-40B4-BE49-F238E27FC236}">
                <a16:creationId xmlns:a16="http://schemas.microsoft.com/office/drawing/2014/main" id="{40EADC63-181A-4B4A-8205-BCD6A61D6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9A870-4F64-844C-A38C-AD17DBB759AC}"/>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2147629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799716-03BE-7942-A7A8-001471F7BE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79FA-ECF8-CF4F-BC3F-E69C09C3F1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8249C-11B9-A747-AE7B-7C6D1232B0B5}"/>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5" name="Footer Placeholder 4">
            <a:extLst>
              <a:ext uri="{FF2B5EF4-FFF2-40B4-BE49-F238E27FC236}">
                <a16:creationId xmlns:a16="http://schemas.microsoft.com/office/drawing/2014/main" id="{27EF5A5A-E0D3-7A46-8A44-024F5107E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25D78-5465-3D43-9A23-34EFD43A0E8B}"/>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83140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2A2C-619F-BF49-A1B8-985405CD1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933-E7DA-8945-B70B-C6A62327C1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B126C-BFBB-6848-9B7B-3AD9E43A9CFA}"/>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5" name="Footer Placeholder 4">
            <a:extLst>
              <a:ext uri="{FF2B5EF4-FFF2-40B4-BE49-F238E27FC236}">
                <a16:creationId xmlns:a16="http://schemas.microsoft.com/office/drawing/2014/main" id="{8DC1994F-C8F5-9E45-AE5F-A27392CC9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6B03E-BFC7-D84D-88DA-B53387BBF446}"/>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939066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229B-8E4A-D448-9ADF-5AD60ABD32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5E09C-4833-C84A-A2DA-17E9D9570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C188E4A-0CFF-E644-B410-D5F1880E65D3}"/>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5" name="Footer Placeholder 4">
            <a:extLst>
              <a:ext uri="{FF2B5EF4-FFF2-40B4-BE49-F238E27FC236}">
                <a16:creationId xmlns:a16="http://schemas.microsoft.com/office/drawing/2014/main" id="{F5716408-96A7-9C4A-AE68-9276B038E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46DA5-E52A-7847-89B6-E58173059AC3}"/>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409412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2BD1-008D-1847-AD32-BBB68BA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8ACFC-B942-4846-A1A1-D382FF83C6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E91E41-7A13-7640-8F5A-AEFE9FB9F83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228F12-4608-7241-A45B-6328C0B7B19E}"/>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6" name="Footer Placeholder 5">
            <a:extLst>
              <a:ext uri="{FF2B5EF4-FFF2-40B4-BE49-F238E27FC236}">
                <a16:creationId xmlns:a16="http://schemas.microsoft.com/office/drawing/2014/main" id="{91B14E75-749D-F34A-B251-94818E235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43C45-C531-6244-98B5-546E01B4DABF}"/>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255310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3F07-43BC-414A-AC20-3A48465D0A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0CAB3-680A-F742-A825-2F5B0C462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C55CEC-7F74-8244-96ED-516C3DBCEF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31456-2F22-A04E-B63C-BA20B60B6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0A45CB-572C-BB46-9D6C-AA1842D6F1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C555E-150C-C344-8144-0EB0415C297C}"/>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8" name="Footer Placeholder 7">
            <a:extLst>
              <a:ext uri="{FF2B5EF4-FFF2-40B4-BE49-F238E27FC236}">
                <a16:creationId xmlns:a16="http://schemas.microsoft.com/office/drawing/2014/main" id="{502C626F-D3C6-5749-A6D8-4D5754A9C4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0EFFEC-9348-D54D-82B4-94FC76C68747}"/>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270386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0518-29CD-E44E-A968-726619882D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764670-5F50-FE43-9E65-EC2098059693}"/>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4" name="Footer Placeholder 3">
            <a:extLst>
              <a:ext uri="{FF2B5EF4-FFF2-40B4-BE49-F238E27FC236}">
                <a16:creationId xmlns:a16="http://schemas.microsoft.com/office/drawing/2014/main" id="{0D58C4AC-E9F5-CE4C-9354-AB2952BEB4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001047-DFB2-B343-A297-F72A3C1624B3}"/>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925321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CC47A-2E6F-FB44-A536-025712A1298B}"/>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3" name="Footer Placeholder 2">
            <a:extLst>
              <a:ext uri="{FF2B5EF4-FFF2-40B4-BE49-F238E27FC236}">
                <a16:creationId xmlns:a16="http://schemas.microsoft.com/office/drawing/2014/main" id="{9B0BC18C-F624-894F-BDE2-2385739B91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4287F8-E48B-C441-A01C-8F142F03D80E}"/>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286934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858E-482A-824D-9239-708674D1A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26D9A5-93B6-9B45-BCDB-9D5BB594ED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C0F860-0AFA-6448-B588-61CBBFB7B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29BB6D-40A3-CB44-B88F-A0FDD23AF65C}"/>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6" name="Footer Placeholder 5">
            <a:extLst>
              <a:ext uri="{FF2B5EF4-FFF2-40B4-BE49-F238E27FC236}">
                <a16:creationId xmlns:a16="http://schemas.microsoft.com/office/drawing/2014/main" id="{AC0C2374-978F-8B48-8ACC-4169616E0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A6B88-B10F-EE43-8EDF-6F6AAA481469}"/>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134863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F60B-C9CC-6D44-9EB0-12ECF017A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58D610-60B6-4741-AAD7-A6454308C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350550-CFB0-2F48-AD67-15A7EBD00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9BEE37-3DFE-5443-B73B-2DB1E20C1C86}"/>
              </a:ext>
            </a:extLst>
          </p:cNvPr>
          <p:cNvSpPr>
            <a:spLocks noGrp="1"/>
          </p:cNvSpPr>
          <p:nvPr>
            <p:ph type="dt" sz="half" idx="10"/>
          </p:nvPr>
        </p:nvSpPr>
        <p:spPr/>
        <p:txBody>
          <a:bodyPr/>
          <a:lstStyle/>
          <a:p>
            <a:fld id="{1C453A28-E71D-2544-A588-460A49723A39}" type="datetimeFigureOut">
              <a:rPr lang="en-US" smtClean="0"/>
              <a:t>2/15/22</a:t>
            </a:fld>
            <a:endParaRPr lang="en-US"/>
          </a:p>
        </p:txBody>
      </p:sp>
      <p:sp>
        <p:nvSpPr>
          <p:cNvPr id="6" name="Footer Placeholder 5">
            <a:extLst>
              <a:ext uri="{FF2B5EF4-FFF2-40B4-BE49-F238E27FC236}">
                <a16:creationId xmlns:a16="http://schemas.microsoft.com/office/drawing/2014/main" id="{693BFFF7-0734-B348-8F56-9AFD03041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85F76-DEA2-9B47-A2DE-3D1A6D115EE1}"/>
              </a:ext>
            </a:extLst>
          </p:cNvPr>
          <p:cNvSpPr>
            <a:spLocks noGrp="1"/>
          </p:cNvSpPr>
          <p:nvPr>
            <p:ph type="sldNum" sz="quarter" idx="12"/>
          </p:nvPr>
        </p:nvSpPr>
        <p:spPr/>
        <p:txBody>
          <a:bodyPr/>
          <a:lstStyle/>
          <a:p>
            <a:fld id="{1CD34199-5272-E945-97AF-C78263589182}" type="slidenum">
              <a:rPr lang="en-US" smtClean="0"/>
              <a:t>‹#›</a:t>
            </a:fld>
            <a:endParaRPr lang="en-US"/>
          </a:p>
        </p:txBody>
      </p:sp>
    </p:spTree>
    <p:extLst>
      <p:ext uri="{BB962C8B-B14F-4D97-AF65-F5344CB8AC3E}">
        <p14:creationId xmlns:p14="http://schemas.microsoft.com/office/powerpoint/2010/main" val="825882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2E452-C453-2448-93D8-5709D0558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1F32DC-6908-8246-8FF1-12D827A296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E6215-8406-0743-A9A9-060A38BBF2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53A28-E71D-2544-A588-460A49723A39}" type="datetimeFigureOut">
              <a:rPr lang="en-US" smtClean="0"/>
              <a:t>2/15/22</a:t>
            </a:fld>
            <a:endParaRPr lang="en-US"/>
          </a:p>
        </p:txBody>
      </p:sp>
      <p:sp>
        <p:nvSpPr>
          <p:cNvPr id="5" name="Footer Placeholder 4">
            <a:extLst>
              <a:ext uri="{FF2B5EF4-FFF2-40B4-BE49-F238E27FC236}">
                <a16:creationId xmlns:a16="http://schemas.microsoft.com/office/drawing/2014/main" id="{FF726A4E-930A-9A48-8910-242472725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9C49DF-0091-A540-9F8F-BBA9CEA914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D34199-5272-E945-97AF-C78263589182}" type="slidenum">
              <a:rPr lang="en-US" smtClean="0"/>
              <a:t>‹#›</a:t>
            </a:fld>
            <a:endParaRPr lang="en-US"/>
          </a:p>
        </p:txBody>
      </p:sp>
    </p:spTree>
    <p:extLst>
      <p:ext uri="{BB962C8B-B14F-4D97-AF65-F5344CB8AC3E}">
        <p14:creationId xmlns:p14="http://schemas.microsoft.com/office/powerpoint/2010/main" val="602951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uwveggies.wiscweb.wisc.edu/" TargetMode="External"/><Relationship Id="rId2" Type="http://schemas.openxmlformats.org/officeDocument/2006/relationships/hyperlink" Target="mailto:wang52@wisc.edu" TargetMode="Externa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tif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CE73-228D-0F41-8356-557CD6025B79}"/>
              </a:ext>
            </a:extLst>
          </p:cNvPr>
          <p:cNvSpPr>
            <a:spLocks noGrp="1"/>
          </p:cNvSpPr>
          <p:nvPr>
            <p:ph type="ctrTitle"/>
          </p:nvPr>
        </p:nvSpPr>
        <p:spPr>
          <a:xfrm>
            <a:off x="852854" y="717917"/>
            <a:ext cx="10486292" cy="2387600"/>
          </a:xfrm>
        </p:spPr>
        <p:txBody>
          <a:bodyPr/>
          <a:lstStyle/>
          <a:p>
            <a:r>
              <a:rPr lang="en-US" b="1" dirty="0"/>
              <a:t>New Technologies for future horticultural crop production</a:t>
            </a:r>
            <a:endParaRPr lang="en-US" dirty="0"/>
          </a:p>
        </p:txBody>
      </p:sp>
      <p:sp>
        <p:nvSpPr>
          <p:cNvPr id="3" name="Subtitle 2">
            <a:extLst>
              <a:ext uri="{FF2B5EF4-FFF2-40B4-BE49-F238E27FC236}">
                <a16:creationId xmlns:a16="http://schemas.microsoft.com/office/drawing/2014/main" id="{C7D2EB9A-0917-4F46-B4A6-74371CB9A6B4}"/>
              </a:ext>
            </a:extLst>
          </p:cNvPr>
          <p:cNvSpPr>
            <a:spLocks noGrp="1"/>
          </p:cNvSpPr>
          <p:nvPr>
            <p:ph type="subTitle" idx="1"/>
          </p:nvPr>
        </p:nvSpPr>
        <p:spPr>
          <a:xfrm>
            <a:off x="1524000" y="4154488"/>
            <a:ext cx="9144000" cy="1655762"/>
          </a:xfrm>
        </p:spPr>
        <p:txBody>
          <a:bodyPr/>
          <a:lstStyle/>
          <a:p>
            <a:r>
              <a:rPr lang="en-US" dirty="0"/>
              <a:t>Yi Wang</a:t>
            </a:r>
          </a:p>
          <a:p>
            <a:r>
              <a:rPr lang="en-US" dirty="0"/>
              <a:t>Department of Horticulture</a:t>
            </a:r>
          </a:p>
          <a:p>
            <a:r>
              <a:rPr lang="en-US" dirty="0"/>
              <a:t>University of Wisconsin – Madison</a:t>
            </a:r>
          </a:p>
        </p:txBody>
      </p:sp>
    </p:spTree>
    <p:extLst>
      <p:ext uri="{BB962C8B-B14F-4D97-AF65-F5344CB8AC3E}">
        <p14:creationId xmlns:p14="http://schemas.microsoft.com/office/powerpoint/2010/main" val="171023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7729-61BB-2745-B103-9836C1FEF356}"/>
              </a:ext>
            </a:extLst>
          </p:cNvPr>
          <p:cNvSpPr>
            <a:spLocks noGrp="1"/>
          </p:cNvSpPr>
          <p:nvPr>
            <p:ph type="title"/>
          </p:nvPr>
        </p:nvSpPr>
        <p:spPr/>
        <p:txBody>
          <a:bodyPr/>
          <a:lstStyle/>
          <a:p>
            <a:r>
              <a:rPr lang="en-US" dirty="0"/>
              <a:t>Greenhouse farming in the Netherlands</a:t>
            </a:r>
          </a:p>
        </p:txBody>
      </p:sp>
      <p:sp>
        <p:nvSpPr>
          <p:cNvPr id="3" name="Content Placeholder 2">
            <a:extLst>
              <a:ext uri="{FF2B5EF4-FFF2-40B4-BE49-F238E27FC236}">
                <a16:creationId xmlns:a16="http://schemas.microsoft.com/office/drawing/2014/main" id="{C2D44AA3-8187-414D-9281-D4B3B93F2928}"/>
              </a:ext>
            </a:extLst>
          </p:cNvPr>
          <p:cNvSpPr>
            <a:spLocks noGrp="1"/>
          </p:cNvSpPr>
          <p:nvPr>
            <p:ph sz="half" idx="1"/>
          </p:nvPr>
        </p:nvSpPr>
        <p:spPr>
          <a:xfrm>
            <a:off x="838200" y="1605330"/>
            <a:ext cx="10515600" cy="5032376"/>
          </a:xfrm>
        </p:spPr>
        <p:txBody>
          <a:bodyPr>
            <a:normAutofit/>
          </a:bodyPr>
          <a:lstStyle/>
          <a:p>
            <a:r>
              <a:rPr lang="en-US" dirty="0"/>
              <a:t>In 2019 alone, the Netherlands exported agricultural goods worth €94.5 billion, and this number increases every year</a:t>
            </a:r>
          </a:p>
          <a:p>
            <a:r>
              <a:rPr lang="en-US" dirty="0"/>
              <a:t>The Dutch agriculture is very efficient and it has become masters at increasing their food productivity per hectare, animal and/or labor unit, while reducing costs with new and innovative technologies</a:t>
            </a:r>
          </a:p>
          <a:p>
            <a:r>
              <a:rPr lang="en-US" dirty="0"/>
              <a:t>However, it should be said that the most profitable export sector within agricultural goods of the Netherlands is not food, but ornamental flowers and plants (worth €5.8 billion in 2019)</a:t>
            </a:r>
          </a:p>
          <a:p>
            <a:r>
              <a:rPr lang="en-US" dirty="0"/>
              <a:t>After that, it is not vegetables (€3.5 billion in 2019) that are the biggest agricultural export, but dairy products and eggs (€4.3 billion in 2019) and meat (€4.0 billion in 2019)</a:t>
            </a:r>
          </a:p>
        </p:txBody>
      </p:sp>
    </p:spTree>
    <p:extLst>
      <p:ext uri="{BB962C8B-B14F-4D97-AF65-F5344CB8AC3E}">
        <p14:creationId xmlns:p14="http://schemas.microsoft.com/office/powerpoint/2010/main" val="1094904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EDBE-3B6E-9748-A717-E731EBA778E4}"/>
              </a:ext>
            </a:extLst>
          </p:cNvPr>
          <p:cNvSpPr>
            <a:spLocks noGrp="1"/>
          </p:cNvSpPr>
          <p:nvPr>
            <p:ph type="title"/>
          </p:nvPr>
        </p:nvSpPr>
        <p:spPr>
          <a:xfrm>
            <a:off x="1005764" y="153821"/>
            <a:ext cx="10515600" cy="1325563"/>
          </a:xfrm>
        </p:spPr>
        <p:txBody>
          <a:bodyPr/>
          <a:lstStyle/>
          <a:p>
            <a:r>
              <a:rPr lang="en-US" dirty="0"/>
              <a:t>New technologies in greenhouse farming</a:t>
            </a:r>
          </a:p>
        </p:txBody>
      </p:sp>
      <p:pic>
        <p:nvPicPr>
          <p:cNvPr id="12" name="Content Placeholder 11">
            <a:extLst>
              <a:ext uri="{FF2B5EF4-FFF2-40B4-BE49-F238E27FC236}">
                <a16:creationId xmlns:a16="http://schemas.microsoft.com/office/drawing/2014/main" id="{7E59AAF9-4397-EC43-B1DD-5A10BA2E690A}"/>
              </a:ext>
            </a:extLst>
          </p:cNvPr>
          <p:cNvPicPr>
            <a:picLocks noGrp="1" noChangeAspect="1"/>
          </p:cNvPicPr>
          <p:nvPr>
            <p:ph sz="half" idx="2"/>
          </p:nvPr>
        </p:nvPicPr>
        <p:blipFill>
          <a:blip r:embed="rId2"/>
          <a:stretch>
            <a:fillRect/>
          </a:stretch>
        </p:blipFill>
        <p:spPr>
          <a:xfrm>
            <a:off x="1547446" y="1438176"/>
            <a:ext cx="4322885" cy="5397888"/>
          </a:xfrm>
        </p:spPr>
      </p:pic>
      <p:pic>
        <p:nvPicPr>
          <p:cNvPr id="10" name="Content Placeholder 9">
            <a:extLst>
              <a:ext uri="{FF2B5EF4-FFF2-40B4-BE49-F238E27FC236}">
                <a16:creationId xmlns:a16="http://schemas.microsoft.com/office/drawing/2014/main" id="{D2B70406-448C-434C-A545-EB938616959A}"/>
              </a:ext>
            </a:extLst>
          </p:cNvPr>
          <p:cNvPicPr>
            <a:picLocks noGrp="1" noChangeAspect="1"/>
          </p:cNvPicPr>
          <p:nvPr>
            <p:ph sz="half" idx="1"/>
          </p:nvPr>
        </p:nvPicPr>
        <p:blipFill>
          <a:blip r:embed="rId3"/>
          <a:stretch>
            <a:fillRect/>
          </a:stretch>
        </p:blipFill>
        <p:spPr>
          <a:xfrm>
            <a:off x="5929456" y="1479384"/>
            <a:ext cx="4687881" cy="4516969"/>
          </a:xfrm>
        </p:spPr>
      </p:pic>
    </p:spTree>
    <p:extLst>
      <p:ext uri="{BB962C8B-B14F-4D97-AF65-F5344CB8AC3E}">
        <p14:creationId xmlns:p14="http://schemas.microsoft.com/office/powerpoint/2010/main" val="3069475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0E12-6514-3C41-93DC-C317A58DABD5}"/>
              </a:ext>
            </a:extLst>
          </p:cNvPr>
          <p:cNvSpPr>
            <a:spLocks noGrp="1"/>
          </p:cNvSpPr>
          <p:nvPr>
            <p:ph type="title"/>
          </p:nvPr>
        </p:nvSpPr>
        <p:spPr>
          <a:xfrm>
            <a:off x="838200" y="287634"/>
            <a:ext cx="7767984" cy="1325563"/>
          </a:xfrm>
        </p:spPr>
        <p:txBody>
          <a:bodyPr/>
          <a:lstStyle/>
          <a:p>
            <a:r>
              <a:rPr lang="en-US" altLang="zh-CN" dirty="0"/>
              <a:t>Horticultural Mechanization – Vertical Farming</a:t>
            </a:r>
            <a:endParaRPr lang="en-US" dirty="0"/>
          </a:p>
        </p:txBody>
      </p:sp>
      <p:sp>
        <p:nvSpPr>
          <p:cNvPr id="3" name="Content Placeholder 2">
            <a:extLst>
              <a:ext uri="{FF2B5EF4-FFF2-40B4-BE49-F238E27FC236}">
                <a16:creationId xmlns:a16="http://schemas.microsoft.com/office/drawing/2014/main" id="{CF0A9F1A-2748-4245-843A-749BF0F3202E}"/>
              </a:ext>
            </a:extLst>
          </p:cNvPr>
          <p:cNvSpPr>
            <a:spLocks noGrp="1"/>
          </p:cNvSpPr>
          <p:nvPr>
            <p:ph sz="half" idx="1"/>
          </p:nvPr>
        </p:nvSpPr>
        <p:spPr>
          <a:xfrm>
            <a:off x="838200" y="1825624"/>
            <a:ext cx="7549103" cy="5032375"/>
          </a:xfrm>
        </p:spPr>
        <p:txBody>
          <a:bodyPr>
            <a:normAutofit fontScale="92500" lnSpcReduction="10000"/>
          </a:bodyPr>
          <a:lstStyle/>
          <a:p>
            <a:r>
              <a:rPr lang="en-US" dirty="0"/>
              <a:t>An upgrade of greenhouse farming - grow the food people need right in the building</a:t>
            </a:r>
          </a:p>
          <a:p>
            <a:pPr lvl="1"/>
            <a:r>
              <a:rPr lang="en-US" dirty="0"/>
              <a:t>LED lighting</a:t>
            </a:r>
          </a:p>
          <a:p>
            <a:pPr lvl="1"/>
            <a:r>
              <a:rPr lang="en-US" dirty="0"/>
              <a:t>Natural light</a:t>
            </a:r>
          </a:p>
          <a:p>
            <a:r>
              <a:rPr lang="en-US" dirty="0"/>
              <a:t>All water is recycled and reused in the building</a:t>
            </a:r>
          </a:p>
          <a:p>
            <a:r>
              <a:rPr lang="en-US" dirty="0"/>
              <a:t>No pesticides are used on the plants, no pollution, no pests or diseases</a:t>
            </a:r>
          </a:p>
          <a:p>
            <a:r>
              <a:rPr lang="en-US" dirty="0"/>
              <a:t>The greenhouse gases produced are collected and turned into heat</a:t>
            </a:r>
          </a:p>
          <a:p>
            <a:r>
              <a:rPr lang="en-US" dirty="0"/>
              <a:t>The excrement of birds and fish can also be converted into energy</a:t>
            </a:r>
          </a:p>
          <a:p>
            <a:r>
              <a:rPr lang="en-US" dirty="0"/>
              <a:t>Vertical farms hope to feed the urban population of the 21</a:t>
            </a:r>
            <a:r>
              <a:rPr lang="en-US" baseline="30000" dirty="0"/>
              <a:t>st</a:t>
            </a:r>
            <a:r>
              <a:rPr lang="en-US" dirty="0"/>
              <a:t> century</a:t>
            </a:r>
          </a:p>
        </p:txBody>
      </p:sp>
      <p:pic>
        <p:nvPicPr>
          <p:cNvPr id="5" name="Picture 8" descr="4 Facts You Need to Know About Vertical Farming LED Lighting — iGrow">
            <a:extLst>
              <a:ext uri="{FF2B5EF4-FFF2-40B4-BE49-F238E27FC236}">
                <a16:creationId xmlns:a16="http://schemas.microsoft.com/office/drawing/2014/main" id="{8CC8CDDC-A3BA-3742-AC65-178AAB869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3642" y="2221938"/>
            <a:ext cx="33909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ic1.zhimg.com/80/v2-673be19b0477301a444f575522b2537b_1440w.jpg?source=1940ef5c">
            <a:extLst>
              <a:ext uri="{FF2B5EF4-FFF2-40B4-BE49-F238E27FC236}">
                <a16:creationId xmlns:a16="http://schemas.microsoft.com/office/drawing/2014/main" id="{9F255242-8061-1B4D-8037-8DCAA4ED0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184" y="0"/>
            <a:ext cx="3585816" cy="2387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pic1.zhimg.com/80/v2-1828678391a35e789771b8d5919a1b7b_1440w.jpg?source=1940ef5c">
            <a:extLst>
              <a:ext uri="{FF2B5EF4-FFF2-40B4-BE49-F238E27FC236}">
                <a16:creationId xmlns:a16="http://schemas.microsoft.com/office/drawing/2014/main" id="{3373DBA5-9AB4-C140-99B2-5EDB31A6C8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6184" y="4395994"/>
            <a:ext cx="3585816" cy="268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118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10A4-0872-D144-95C8-9ACBC3D4FAE1}"/>
              </a:ext>
            </a:extLst>
          </p:cNvPr>
          <p:cNvSpPr>
            <a:spLocks noGrp="1"/>
          </p:cNvSpPr>
          <p:nvPr>
            <p:ph type="title"/>
          </p:nvPr>
        </p:nvSpPr>
        <p:spPr/>
        <p:txBody>
          <a:bodyPr/>
          <a:lstStyle/>
          <a:p>
            <a:r>
              <a:rPr lang="en-US" dirty="0"/>
              <a:t>Vertical Farming Technologies</a:t>
            </a:r>
          </a:p>
        </p:txBody>
      </p:sp>
      <p:sp>
        <p:nvSpPr>
          <p:cNvPr id="3" name="Content Placeholder 2">
            <a:extLst>
              <a:ext uri="{FF2B5EF4-FFF2-40B4-BE49-F238E27FC236}">
                <a16:creationId xmlns:a16="http://schemas.microsoft.com/office/drawing/2014/main" id="{7CA6DC17-C639-294A-9146-8E0BAFA95B0D}"/>
              </a:ext>
            </a:extLst>
          </p:cNvPr>
          <p:cNvSpPr>
            <a:spLocks noGrp="1"/>
          </p:cNvSpPr>
          <p:nvPr>
            <p:ph sz="half" idx="1"/>
          </p:nvPr>
        </p:nvSpPr>
        <p:spPr>
          <a:xfrm>
            <a:off x="838200" y="1690688"/>
            <a:ext cx="7543800" cy="5032375"/>
          </a:xfrm>
        </p:spPr>
        <p:txBody>
          <a:bodyPr>
            <a:normAutofit/>
          </a:bodyPr>
          <a:lstStyle/>
          <a:p>
            <a:r>
              <a:rPr lang="en-US" dirty="0"/>
              <a:t>Vertical farms use smart sensors to monitor technical variables including temperature, CO</a:t>
            </a:r>
            <a:r>
              <a:rPr lang="en-US" baseline="-25000" dirty="0"/>
              <a:t>2</a:t>
            </a:r>
            <a:r>
              <a:rPr lang="en-US" dirty="0"/>
              <a:t>, O</a:t>
            </a:r>
            <a:r>
              <a:rPr lang="en-US" baseline="-25000" dirty="0"/>
              <a:t>2</a:t>
            </a:r>
            <a:r>
              <a:rPr lang="en-US" dirty="0"/>
              <a:t>, lighting, humidity, nutrient concentration, pH, pest control, irrigation, and harvesting</a:t>
            </a:r>
          </a:p>
          <a:p>
            <a:r>
              <a:rPr lang="en-US" dirty="0"/>
              <a:t>Moreover, vertical farms can utilize advanced imaging and sensor technologies including cameras and thermal imaging to measure plant growth, temperature, and other factors</a:t>
            </a:r>
          </a:p>
          <a:p>
            <a:r>
              <a:rPr lang="en-US" dirty="0"/>
              <a:t>Presently, vertical farms have proven highly effective in growing leafy greens, herbs, microgreens, and vegetables such as tomatoes, peppers, melons, and sweet corn.</a:t>
            </a:r>
          </a:p>
        </p:txBody>
      </p:sp>
      <p:pic>
        <p:nvPicPr>
          <p:cNvPr id="5" name="Picture 4">
            <a:extLst>
              <a:ext uri="{FF2B5EF4-FFF2-40B4-BE49-F238E27FC236}">
                <a16:creationId xmlns:a16="http://schemas.microsoft.com/office/drawing/2014/main" id="{A759C65B-B9A9-094C-8876-CD5DDC7BAD8E}"/>
              </a:ext>
            </a:extLst>
          </p:cNvPr>
          <p:cNvPicPr>
            <a:picLocks noChangeAspect="1"/>
          </p:cNvPicPr>
          <p:nvPr/>
        </p:nvPicPr>
        <p:blipFill>
          <a:blip r:embed="rId2"/>
          <a:stretch>
            <a:fillRect/>
          </a:stretch>
        </p:blipFill>
        <p:spPr>
          <a:xfrm>
            <a:off x="8039389" y="1889370"/>
            <a:ext cx="4152611" cy="3931138"/>
          </a:xfrm>
          <a:prstGeom prst="rect">
            <a:avLst/>
          </a:prstGeom>
        </p:spPr>
      </p:pic>
    </p:spTree>
    <p:extLst>
      <p:ext uri="{BB962C8B-B14F-4D97-AF65-F5344CB8AC3E}">
        <p14:creationId xmlns:p14="http://schemas.microsoft.com/office/powerpoint/2010/main" val="1696627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22D9-404B-B54E-A8F2-C6A129EC00FB}"/>
              </a:ext>
            </a:extLst>
          </p:cNvPr>
          <p:cNvSpPr>
            <a:spLocks noGrp="1"/>
          </p:cNvSpPr>
          <p:nvPr>
            <p:ph type="title"/>
          </p:nvPr>
        </p:nvSpPr>
        <p:spPr/>
        <p:txBody>
          <a:bodyPr/>
          <a:lstStyle/>
          <a:p>
            <a:r>
              <a:rPr lang="en-US" dirty="0"/>
              <a:t>Micro-irrigation</a:t>
            </a:r>
          </a:p>
        </p:txBody>
      </p:sp>
      <p:sp>
        <p:nvSpPr>
          <p:cNvPr id="3" name="Content Placeholder 2">
            <a:extLst>
              <a:ext uri="{FF2B5EF4-FFF2-40B4-BE49-F238E27FC236}">
                <a16:creationId xmlns:a16="http://schemas.microsoft.com/office/drawing/2014/main" id="{809D21E2-7A9F-6A45-AC3D-7A4129E24A6E}"/>
              </a:ext>
            </a:extLst>
          </p:cNvPr>
          <p:cNvSpPr>
            <a:spLocks noGrp="1"/>
          </p:cNvSpPr>
          <p:nvPr>
            <p:ph sz="half" idx="1"/>
          </p:nvPr>
        </p:nvSpPr>
        <p:spPr>
          <a:xfrm>
            <a:off x="838200" y="1825625"/>
            <a:ext cx="10515600" cy="4351338"/>
          </a:xfrm>
        </p:spPr>
        <p:txBody>
          <a:bodyPr/>
          <a:lstStyle/>
          <a:p>
            <a:r>
              <a:rPr lang="en-US" dirty="0"/>
              <a:t>Drip, or micro-irrigation, technology uses a network of plastic pipes to carry a low flow of water under low pressure to plants. Water is applied much more slowly than with sprinkler irrigation</a:t>
            </a:r>
          </a:p>
          <a:p>
            <a:r>
              <a:rPr lang="en-US" dirty="0"/>
              <a:t>Drip irrigation exceeds 90 percent efficiency whereas sprinkler systems are 50 to 70 percent efficient</a:t>
            </a:r>
          </a:p>
          <a:p>
            <a:r>
              <a:rPr lang="en-US" dirty="0"/>
              <a:t>Low volume application of water to plant roots maintains a desirable balance of air and water in the soil</a:t>
            </a:r>
          </a:p>
          <a:p>
            <a:r>
              <a:rPr lang="en-US" dirty="0"/>
              <a:t>Slopes are inefficient to irrigate because gravity pulls water downhill, causing runoff and water waste. The slow rate of water applied through drip irrigation is more likely to soak in before it runs off</a:t>
            </a:r>
          </a:p>
        </p:txBody>
      </p:sp>
      <p:pic>
        <p:nvPicPr>
          <p:cNvPr id="5" name="Picture 4">
            <a:extLst>
              <a:ext uri="{FF2B5EF4-FFF2-40B4-BE49-F238E27FC236}">
                <a16:creationId xmlns:a16="http://schemas.microsoft.com/office/drawing/2014/main" id="{2D2A3C56-AD9E-714B-99EE-902B47D0EF9E}"/>
              </a:ext>
            </a:extLst>
          </p:cNvPr>
          <p:cNvPicPr>
            <a:picLocks noChangeAspect="1"/>
          </p:cNvPicPr>
          <p:nvPr/>
        </p:nvPicPr>
        <p:blipFill>
          <a:blip r:embed="rId2"/>
          <a:stretch>
            <a:fillRect/>
          </a:stretch>
        </p:blipFill>
        <p:spPr>
          <a:xfrm>
            <a:off x="6934200" y="-346075"/>
            <a:ext cx="4419600" cy="2171700"/>
          </a:xfrm>
          <a:prstGeom prst="rect">
            <a:avLst/>
          </a:prstGeom>
        </p:spPr>
      </p:pic>
    </p:spTree>
    <p:extLst>
      <p:ext uri="{BB962C8B-B14F-4D97-AF65-F5344CB8AC3E}">
        <p14:creationId xmlns:p14="http://schemas.microsoft.com/office/powerpoint/2010/main" val="16763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00AD-8AC0-BA41-A92C-FF11D91F8C56}"/>
              </a:ext>
            </a:extLst>
          </p:cNvPr>
          <p:cNvSpPr>
            <a:spLocks noGrp="1"/>
          </p:cNvSpPr>
          <p:nvPr>
            <p:ph type="title"/>
          </p:nvPr>
        </p:nvSpPr>
        <p:spPr/>
        <p:txBody>
          <a:bodyPr/>
          <a:lstStyle/>
          <a:p>
            <a:r>
              <a:rPr lang="en-US" dirty="0"/>
              <a:t>Disadvantages of micro-irrigation</a:t>
            </a:r>
          </a:p>
        </p:txBody>
      </p:sp>
      <p:sp>
        <p:nvSpPr>
          <p:cNvPr id="3" name="Content Placeholder 2">
            <a:extLst>
              <a:ext uri="{FF2B5EF4-FFF2-40B4-BE49-F238E27FC236}">
                <a16:creationId xmlns:a16="http://schemas.microsoft.com/office/drawing/2014/main" id="{C0F3AAB5-BF99-874D-901B-541CA4D7121A}"/>
              </a:ext>
            </a:extLst>
          </p:cNvPr>
          <p:cNvSpPr>
            <a:spLocks noGrp="1"/>
          </p:cNvSpPr>
          <p:nvPr>
            <p:ph sz="half" idx="1"/>
          </p:nvPr>
        </p:nvSpPr>
        <p:spPr>
          <a:xfrm>
            <a:off x="838200" y="1570161"/>
            <a:ext cx="10515600" cy="5287839"/>
          </a:xfrm>
        </p:spPr>
        <p:txBody>
          <a:bodyPr>
            <a:normAutofit fontScale="92500" lnSpcReduction="10000"/>
          </a:bodyPr>
          <a:lstStyle/>
          <a:p>
            <a:r>
              <a:rPr lang="en-US" dirty="0"/>
              <a:t>If emitters are poorly placed, too far apart or too few in number, root development may be restricted by the limited soil area wetted</a:t>
            </a:r>
          </a:p>
          <a:p>
            <a:r>
              <a:rPr lang="en-US" dirty="0"/>
              <a:t>Water seeping at ground level is hard to see and makes it difficult to know if the system is working properly</a:t>
            </a:r>
          </a:p>
          <a:p>
            <a:r>
              <a:rPr lang="en-US" dirty="0"/>
              <a:t>An indicator device that raises and lowers a flag to show when water is flowing is available to overcome this issue</a:t>
            </a:r>
          </a:p>
          <a:p>
            <a:r>
              <a:rPr lang="en-US" dirty="0"/>
              <a:t>Regular maintenance inspections are needed to maintain system effectiveness – the same as with high pressure sprinkler systems</a:t>
            </a:r>
          </a:p>
          <a:p>
            <a:r>
              <a:rPr lang="en-US" dirty="0"/>
              <a:t>Clogs are much less likely with filtered water and proper pressure regulation used in combination with self-cleaning emitters</a:t>
            </a:r>
          </a:p>
          <a:p>
            <a:r>
              <a:rPr lang="en-US" dirty="0"/>
              <a:t>Drip tubing can be a trip hazard especially for dogs and children but is less problematic if covered with mulch and fastened with wire anchor pins every 2 to 3 feet</a:t>
            </a:r>
          </a:p>
        </p:txBody>
      </p:sp>
    </p:spTree>
    <p:extLst>
      <p:ext uri="{BB962C8B-B14F-4D97-AF65-F5344CB8AC3E}">
        <p14:creationId xmlns:p14="http://schemas.microsoft.com/office/powerpoint/2010/main" val="260038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EC71-BA5C-EB41-938A-3A2ADE61641E}"/>
              </a:ext>
            </a:extLst>
          </p:cNvPr>
          <p:cNvSpPr>
            <a:spLocks noGrp="1"/>
          </p:cNvSpPr>
          <p:nvPr>
            <p:ph type="title"/>
          </p:nvPr>
        </p:nvSpPr>
        <p:spPr>
          <a:xfrm>
            <a:off x="838200" y="274990"/>
            <a:ext cx="10515600" cy="1185917"/>
          </a:xfrm>
        </p:spPr>
        <p:txBody>
          <a:bodyPr>
            <a:normAutofit fontScale="90000"/>
          </a:bodyPr>
          <a:lstStyle/>
          <a:p>
            <a:r>
              <a:rPr lang="en-US" sz="4800" dirty="0"/>
              <a:t>Precision agriculture – remote sensing and use of on-pivot sensors</a:t>
            </a:r>
          </a:p>
        </p:txBody>
      </p:sp>
      <p:sp>
        <p:nvSpPr>
          <p:cNvPr id="4" name="Footer Placeholder 3">
            <a:extLst>
              <a:ext uri="{FF2B5EF4-FFF2-40B4-BE49-F238E27FC236}">
                <a16:creationId xmlns:a16="http://schemas.microsoft.com/office/drawing/2014/main" id="{4A79D5C6-643D-D64F-885C-C457AEFEF5FA}"/>
              </a:ext>
            </a:extLst>
          </p:cNvPr>
          <p:cNvSpPr>
            <a:spLocks noGrp="1"/>
          </p:cNvSpPr>
          <p:nvPr>
            <p:ph type="ftr" sz="quarter" idx="4294967295"/>
          </p:nvPr>
        </p:nvSpPr>
        <p:spPr/>
        <p:txBody>
          <a:bodyPr/>
          <a:lstStyle/>
          <a:p>
            <a:pPr>
              <a:defRPr/>
            </a:pPr>
            <a:endParaRPr lang="en-US" dirty="0"/>
          </a:p>
        </p:txBody>
      </p:sp>
      <p:grpSp>
        <p:nvGrpSpPr>
          <p:cNvPr id="6" name="Group 5"/>
          <p:cNvGrpSpPr/>
          <p:nvPr/>
        </p:nvGrpSpPr>
        <p:grpSpPr>
          <a:xfrm>
            <a:off x="0" y="1686383"/>
            <a:ext cx="14331228" cy="4518722"/>
            <a:chOff x="0" y="1442543"/>
            <a:chExt cx="14331228" cy="4518722"/>
          </a:xfrm>
        </p:grpSpPr>
        <p:pic>
          <p:nvPicPr>
            <p:cNvPr id="1032" name="Picture 8">
              <a:extLst>
                <a:ext uri="{FF2B5EF4-FFF2-40B4-BE49-F238E27FC236}">
                  <a16:creationId xmlns:a16="http://schemas.microsoft.com/office/drawing/2014/main" id="{1059365D-4447-DB40-A959-1419EFF35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2543"/>
              <a:ext cx="6783661" cy="45187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040CEDD3-9F8E-E54B-B37F-0CB0F15E9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429" y="1587413"/>
              <a:ext cx="1936879" cy="12904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41DD2D2B-9E35-3D4D-AC46-8CAB6AB8F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428" y="3103345"/>
              <a:ext cx="1936884" cy="12904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67099BC0-6509-2D4F-B380-0E811A2C7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428" y="4619279"/>
              <a:ext cx="1936884" cy="12904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6266" y="1442544"/>
              <a:ext cx="6024962" cy="4518721"/>
            </a:xfrm>
            <a:prstGeom prst="rect">
              <a:avLst/>
            </a:prstGeom>
          </p:spPr>
        </p:pic>
      </p:grpSp>
    </p:spTree>
    <p:extLst>
      <p:ext uri="{BB962C8B-B14F-4D97-AF65-F5344CB8AC3E}">
        <p14:creationId xmlns:p14="http://schemas.microsoft.com/office/powerpoint/2010/main" val="299406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map, different, several&#10;&#10;Description automatically generated">
            <a:extLst>
              <a:ext uri="{FF2B5EF4-FFF2-40B4-BE49-F238E27FC236}">
                <a16:creationId xmlns:a16="http://schemas.microsoft.com/office/drawing/2014/main" id="{F3C4EE8A-14E0-C847-9792-C0FC3E096F2E}"/>
              </a:ext>
            </a:extLst>
          </p:cNvPr>
          <p:cNvPicPr>
            <a:picLocks noChangeAspect="1"/>
          </p:cNvPicPr>
          <p:nvPr/>
        </p:nvPicPr>
        <p:blipFill>
          <a:blip r:embed="rId3"/>
          <a:stretch>
            <a:fillRect/>
          </a:stretch>
        </p:blipFill>
        <p:spPr>
          <a:xfrm>
            <a:off x="6769767" y="575066"/>
            <a:ext cx="5269836" cy="3659609"/>
          </a:xfrm>
          <a:prstGeom prst="rect">
            <a:avLst/>
          </a:prstGeom>
          <a:ln w="3175">
            <a:noFill/>
          </a:ln>
          <a:effectLst/>
        </p:spPr>
      </p:pic>
      <p:sp>
        <p:nvSpPr>
          <p:cNvPr id="2" name="Title 1">
            <a:extLst>
              <a:ext uri="{FF2B5EF4-FFF2-40B4-BE49-F238E27FC236}">
                <a16:creationId xmlns:a16="http://schemas.microsoft.com/office/drawing/2014/main" id="{0EACA081-ED58-D245-9FB8-6162A39D7946}"/>
              </a:ext>
            </a:extLst>
          </p:cNvPr>
          <p:cNvSpPr>
            <a:spLocks noGrp="1"/>
          </p:cNvSpPr>
          <p:nvPr>
            <p:ph type="title"/>
          </p:nvPr>
        </p:nvSpPr>
        <p:spPr/>
        <p:txBody>
          <a:bodyPr>
            <a:noAutofit/>
          </a:bodyPr>
          <a:lstStyle/>
          <a:p>
            <a:r>
              <a:rPr lang="en-US" dirty="0"/>
              <a:t>On-Pivot Sensors Detection </a:t>
            </a:r>
            <a:br>
              <a:rPr lang="en-US" dirty="0"/>
            </a:br>
            <a:endParaRPr lang="en-US" dirty="0"/>
          </a:p>
        </p:txBody>
      </p:sp>
      <p:sp>
        <p:nvSpPr>
          <p:cNvPr id="4" name="Footer Placeholder 3">
            <a:extLst>
              <a:ext uri="{FF2B5EF4-FFF2-40B4-BE49-F238E27FC236}">
                <a16:creationId xmlns:a16="http://schemas.microsoft.com/office/drawing/2014/main" id="{2E0116AE-5444-3445-94A6-4EB2C7FAE3FF}"/>
              </a:ext>
            </a:extLst>
          </p:cNvPr>
          <p:cNvSpPr>
            <a:spLocks noGrp="1"/>
          </p:cNvSpPr>
          <p:nvPr>
            <p:ph type="ftr" sz="quarter" idx="4294967295"/>
          </p:nvPr>
        </p:nvSpPr>
        <p:spPr/>
        <p:txBody>
          <a:bodyPr/>
          <a:lstStyle/>
          <a:p>
            <a:pPr>
              <a:defRPr/>
            </a:pPr>
            <a:endParaRPr lang="en-US" dirty="0"/>
          </a:p>
        </p:txBody>
      </p:sp>
      <p:sp>
        <p:nvSpPr>
          <p:cNvPr id="3" name="Content Placeholder 2">
            <a:extLst>
              <a:ext uri="{FF2B5EF4-FFF2-40B4-BE49-F238E27FC236}">
                <a16:creationId xmlns:a16="http://schemas.microsoft.com/office/drawing/2014/main" id="{79B0371F-2CCE-4844-A791-70826CC107B0}"/>
              </a:ext>
            </a:extLst>
          </p:cNvPr>
          <p:cNvSpPr>
            <a:spLocks noGrp="1"/>
          </p:cNvSpPr>
          <p:nvPr>
            <p:ph idx="1"/>
          </p:nvPr>
        </p:nvSpPr>
        <p:spPr>
          <a:xfrm>
            <a:off x="831850" y="1709738"/>
            <a:ext cx="6260573" cy="2266137"/>
          </a:xfrm>
        </p:spPr>
        <p:txBody>
          <a:bodyPr>
            <a:normAutofit/>
          </a:bodyPr>
          <a:lstStyle/>
          <a:p>
            <a:r>
              <a:rPr lang="en-US" altLang="zh-CN" dirty="0"/>
              <a:t>It can collect thousands of images every time the center pivot passes the field</a:t>
            </a:r>
            <a:endParaRPr lang="en-US" dirty="0"/>
          </a:p>
          <a:p>
            <a:endParaRPr lang="en-US" dirty="0"/>
          </a:p>
        </p:txBody>
      </p:sp>
      <p:grpSp>
        <p:nvGrpSpPr>
          <p:cNvPr id="5" name="Group 4"/>
          <p:cNvGrpSpPr/>
          <p:nvPr/>
        </p:nvGrpSpPr>
        <p:grpSpPr>
          <a:xfrm>
            <a:off x="0" y="4622155"/>
            <a:ext cx="12177902" cy="2242409"/>
            <a:chOff x="14098" y="4622155"/>
            <a:chExt cx="12177902" cy="2242409"/>
          </a:xfrm>
        </p:grpSpPr>
        <p:pic>
          <p:nvPicPr>
            <p:cNvPr id="10" name="Google Shape;129;p21">
              <a:extLst>
                <a:ext uri="{FF2B5EF4-FFF2-40B4-BE49-F238E27FC236}">
                  <a16:creationId xmlns:a16="http://schemas.microsoft.com/office/drawing/2014/main" id="{AB51E2AE-0A0F-2F4E-86BE-0C2A09D941D5}"/>
                </a:ext>
              </a:extLst>
            </p:cNvPr>
            <p:cNvPicPr preferRelativeResize="0"/>
            <p:nvPr/>
          </p:nvPicPr>
          <p:blipFill rotWithShape="1">
            <a:blip r:embed="rId4">
              <a:alphaModFix/>
            </a:blip>
            <a:srcRect t="3032" b="42037"/>
            <a:stretch/>
          </p:blipFill>
          <p:spPr>
            <a:xfrm>
              <a:off x="14098" y="4622565"/>
              <a:ext cx="3617431" cy="2235435"/>
            </a:xfrm>
            <a:prstGeom prst="rect">
              <a:avLst/>
            </a:prstGeom>
            <a:noFill/>
            <a:ln>
              <a:noFill/>
            </a:ln>
          </p:spPr>
        </p:pic>
        <p:pic>
          <p:nvPicPr>
            <p:cNvPr id="11" name="Google Shape;130;p21">
              <a:extLst>
                <a:ext uri="{FF2B5EF4-FFF2-40B4-BE49-F238E27FC236}">
                  <a16:creationId xmlns:a16="http://schemas.microsoft.com/office/drawing/2014/main" id="{C75D61CC-90EC-8A44-91BA-91760932F240}"/>
                </a:ext>
              </a:extLst>
            </p:cNvPr>
            <p:cNvPicPr preferRelativeResize="0"/>
            <p:nvPr/>
          </p:nvPicPr>
          <p:blipFill>
            <a:blip r:embed="rId5">
              <a:alphaModFix/>
            </a:blip>
            <a:stretch>
              <a:fillRect/>
            </a:stretch>
          </p:blipFill>
          <p:spPr>
            <a:xfrm>
              <a:off x="7233981" y="4622155"/>
              <a:ext cx="2785278" cy="2235435"/>
            </a:xfrm>
            <a:prstGeom prst="rect">
              <a:avLst/>
            </a:prstGeom>
            <a:noFill/>
            <a:ln>
              <a:noFill/>
            </a:ln>
          </p:spPr>
        </p:pic>
        <p:pic>
          <p:nvPicPr>
            <p:cNvPr id="12" name="Google Shape;131;p21">
              <a:extLst>
                <a:ext uri="{FF2B5EF4-FFF2-40B4-BE49-F238E27FC236}">
                  <a16:creationId xmlns:a16="http://schemas.microsoft.com/office/drawing/2014/main" id="{5E6F7D84-D1C4-9442-9B93-CE4D9A3BF37E}"/>
                </a:ext>
              </a:extLst>
            </p:cNvPr>
            <p:cNvPicPr preferRelativeResize="0"/>
            <p:nvPr/>
          </p:nvPicPr>
          <p:blipFill rotWithShape="1">
            <a:blip r:embed="rId6">
              <a:alphaModFix/>
            </a:blip>
            <a:srcRect r="5033" b="6050"/>
            <a:stretch/>
          </p:blipFill>
          <p:spPr>
            <a:xfrm>
              <a:off x="3617431" y="4622155"/>
              <a:ext cx="3628052" cy="2241999"/>
            </a:xfrm>
            <a:prstGeom prst="rect">
              <a:avLst/>
            </a:prstGeom>
            <a:noFill/>
            <a:ln>
              <a:noFill/>
            </a:ln>
          </p:spPr>
        </p:pic>
        <p:pic>
          <p:nvPicPr>
            <p:cNvPr id="13" name="Google Shape;119;p20">
              <a:extLst>
                <a:ext uri="{FF2B5EF4-FFF2-40B4-BE49-F238E27FC236}">
                  <a16:creationId xmlns:a16="http://schemas.microsoft.com/office/drawing/2014/main" id="{8735379C-E279-AC40-91CE-E396BA36DD94}"/>
                </a:ext>
              </a:extLst>
            </p:cNvPr>
            <p:cNvPicPr preferRelativeResize="0"/>
            <p:nvPr/>
          </p:nvPicPr>
          <p:blipFill rotWithShape="1">
            <a:blip r:embed="rId7">
              <a:alphaModFix/>
            </a:blip>
            <a:srcRect t="13073"/>
            <a:stretch/>
          </p:blipFill>
          <p:spPr>
            <a:xfrm>
              <a:off x="10019259" y="4622565"/>
              <a:ext cx="2172741" cy="2241999"/>
            </a:xfrm>
            <a:prstGeom prst="rect">
              <a:avLst/>
            </a:prstGeom>
            <a:noFill/>
            <a:ln>
              <a:noFill/>
            </a:ln>
          </p:spPr>
        </p:pic>
      </p:grpSp>
    </p:spTree>
    <p:extLst>
      <p:ext uri="{BB962C8B-B14F-4D97-AF65-F5344CB8AC3E}">
        <p14:creationId xmlns:p14="http://schemas.microsoft.com/office/powerpoint/2010/main" val="320303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EC71-BA5C-EB41-938A-3A2ADE61641E}"/>
              </a:ext>
            </a:extLst>
          </p:cNvPr>
          <p:cNvSpPr>
            <a:spLocks noGrp="1"/>
          </p:cNvSpPr>
          <p:nvPr>
            <p:ph type="title"/>
          </p:nvPr>
        </p:nvSpPr>
        <p:spPr/>
        <p:txBody>
          <a:bodyPr/>
          <a:lstStyle/>
          <a:p>
            <a:r>
              <a:rPr lang="en-US" dirty="0"/>
              <a:t>Collect</a:t>
            </a:r>
          </a:p>
        </p:txBody>
      </p:sp>
      <p:sp>
        <p:nvSpPr>
          <p:cNvPr id="4" name="Footer Placeholder 3">
            <a:extLst>
              <a:ext uri="{FF2B5EF4-FFF2-40B4-BE49-F238E27FC236}">
                <a16:creationId xmlns:a16="http://schemas.microsoft.com/office/drawing/2014/main" id="{4A79D5C6-643D-D64F-885C-C457AEFEF5FA}"/>
              </a:ext>
            </a:extLst>
          </p:cNvPr>
          <p:cNvSpPr>
            <a:spLocks noGrp="1"/>
          </p:cNvSpPr>
          <p:nvPr>
            <p:ph type="ftr" sz="quarter" idx="3"/>
          </p:nvPr>
        </p:nvSpPr>
        <p:spPr>
          <a:xfrm>
            <a:off x="0" y="4822032"/>
            <a:ext cx="3956050" cy="273844"/>
          </a:xfrm>
          <a:prstGeom prst="rect">
            <a:avLst/>
          </a:prstGeom>
        </p:spPr>
        <p:txBody>
          <a:bodyPr anchor="ctr"/>
          <a:lstStyle>
            <a:defPPr>
              <a:defRPr lang="en-US"/>
            </a:defPPr>
            <a:lvl1pPr marL="0" algn="l" defTabSz="457200" rtl="0" eaLnBrk="1" fontAlgn="auto" latinLnBrk="0" hangingPunct="1">
              <a:spcBef>
                <a:spcPts val="0"/>
              </a:spcBef>
              <a:spcAft>
                <a:spcPts val="0"/>
              </a:spcAft>
              <a:defRPr sz="700" b="0" i="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F155DFA-70D0-4948-9DF6-85760B1B0E24}" type="slidenum">
              <a:rPr lang="en-US" smtClean="0"/>
              <a:pPr>
                <a:defRPr/>
              </a:pPr>
              <a:t>18</a:t>
            </a:fld>
            <a:r>
              <a:rPr lang="en-US"/>
              <a:t>  |  </a:t>
            </a:r>
            <a:fld id="{931C6E55-28B9-4314-BB45-ECEB75DA6BE5}" type="datetime4">
              <a:rPr lang="en-US" smtClean="0"/>
              <a:pPr>
                <a:defRPr/>
              </a:pPr>
              <a:t>February 15, 2022</a:t>
            </a:fld>
            <a:r>
              <a:rPr lang="en-US"/>
              <a:t>   |   Valmont Irrigation</a:t>
            </a:r>
          </a:p>
        </p:txBody>
      </p:sp>
      <p:pic>
        <p:nvPicPr>
          <p:cNvPr id="8" name="Content Placeholder 7">
            <a:extLst>
              <a:ext uri="{FF2B5EF4-FFF2-40B4-BE49-F238E27FC236}">
                <a16:creationId xmlns:a16="http://schemas.microsoft.com/office/drawing/2014/main" id="{C1104D38-999B-0D43-8D32-EC5D2F8D350B}"/>
              </a:ext>
            </a:extLst>
          </p:cNvPr>
          <p:cNvPicPr>
            <a:picLocks noGrp="1" noChangeAspect="1"/>
          </p:cNvPicPr>
          <p:nvPr>
            <p:ph idx="1"/>
          </p:nvPr>
        </p:nvPicPr>
        <p:blipFill>
          <a:blip r:embed="rId3"/>
          <a:stretch>
            <a:fillRect/>
          </a:stretch>
        </p:blipFill>
        <p:spPr>
          <a:xfrm>
            <a:off x="871947" y="1146875"/>
            <a:ext cx="4802593" cy="4802593"/>
          </a:xfrm>
          <a:prstGeom prst="rect">
            <a:avLst/>
          </a:prstGeom>
        </p:spPr>
      </p:pic>
      <p:pic>
        <p:nvPicPr>
          <p:cNvPr id="10" name="Picture 9">
            <a:extLst>
              <a:ext uri="{FF2B5EF4-FFF2-40B4-BE49-F238E27FC236}">
                <a16:creationId xmlns:a16="http://schemas.microsoft.com/office/drawing/2014/main" id="{5DF65F3E-ADDB-384A-AB5B-EED669F3DDB6}"/>
              </a:ext>
            </a:extLst>
          </p:cNvPr>
          <p:cNvPicPr>
            <a:picLocks noChangeAspect="1"/>
          </p:cNvPicPr>
          <p:nvPr/>
        </p:nvPicPr>
        <p:blipFill>
          <a:blip r:embed="rId4"/>
          <a:stretch>
            <a:fillRect/>
          </a:stretch>
        </p:blipFill>
        <p:spPr>
          <a:xfrm>
            <a:off x="6428518" y="1146875"/>
            <a:ext cx="4802593" cy="4802593"/>
          </a:xfrm>
          <a:prstGeom prst="rect">
            <a:avLst/>
          </a:prstGeom>
        </p:spPr>
      </p:pic>
      <p:sp>
        <p:nvSpPr>
          <p:cNvPr id="14" name="TextBox 13">
            <a:extLst>
              <a:ext uri="{FF2B5EF4-FFF2-40B4-BE49-F238E27FC236}">
                <a16:creationId xmlns:a16="http://schemas.microsoft.com/office/drawing/2014/main" id="{0445C0A4-2480-D540-8246-A5A5B536EC27}"/>
              </a:ext>
            </a:extLst>
          </p:cNvPr>
          <p:cNvSpPr txBox="1"/>
          <p:nvPr/>
        </p:nvSpPr>
        <p:spPr>
          <a:xfrm>
            <a:off x="739285" y="619184"/>
            <a:ext cx="4802593" cy="830997"/>
          </a:xfrm>
          <a:prstGeom prst="rect">
            <a:avLst/>
          </a:prstGeom>
          <a:noFill/>
        </p:spPr>
        <p:txBody>
          <a:bodyPr wrap="square" rtlCol="0">
            <a:spAutoFit/>
          </a:bodyPr>
          <a:lstStyle/>
          <a:p>
            <a:pPr algn="ctr"/>
            <a:r>
              <a:rPr lang="en-US" sz="2400" b="1" dirty="0">
                <a:solidFill>
                  <a:srgbClr val="005587"/>
                </a:solidFill>
                <a:latin typeface="Forza Bold" pitchFamily="2" charset="-128"/>
                <a:ea typeface="Forza Bold" pitchFamily="2" charset="-128"/>
              </a:rPr>
              <a:t>Scout</a:t>
            </a:r>
          </a:p>
          <a:p>
            <a:pPr algn="ctr"/>
            <a:endParaRPr lang="en-US" sz="2400" dirty="0"/>
          </a:p>
        </p:txBody>
      </p:sp>
      <p:sp>
        <p:nvSpPr>
          <p:cNvPr id="20" name="TextBox 19">
            <a:extLst>
              <a:ext uri="{FF2B5EF4-FFF2-40B4-BE49-F238E27FC236}">
                <a16:creationId xmlns:a16="http://schemas.microsoft.com/office/drawing/2014/main" id="{1C511DC0-FEB4-1D44-9B36-7D3F840F564F}"/>
              </a:ext>
            </a:extLst>
          </p:cNvPr>
          <p:cNvSpPr txBox="1"/>
          <p:nvPr/>
        </p:nvSpPr>
        <p:spPr>
          <a:xfrm>
            <a:off x="6557557" y="619184"/>
            <a:ext cx="4802593" cy="830997"/>
          </a:xfrm>
          <a:prstGeom prst="rect">
            <a:avLst/>
          </a:prstGeom>
          <a:noFill/>
        </p:spPr>
        <p:txBody>
          <a:bodyPr wrap="square" rtlCol="0">
            <a:spAutoFit/>
          </a:bodyPr>
          <a:lstStyle/>
          <a:p>
            <a:pPr algn="ctr"/>
            <a:r>
              <a:rPr lang="en-US" sz="2400" b="1" dirty="0">
                <a:solidFill>
                  <a:srgbClr val="005587"/>
                </a:solidFill>
                <a:latin typeface="Forza Bold" pitchFamily="2" charset="-128"/>
                <a:ea typeface="Forza Bold" pitchFamily="2" charset="-128"/>
              </a:rPr>
              <a:t>On-Pivot Sensor</a:t>
            </a:r>
          </a:p>
          <a:p>
            <a:pPr algn="ctr"/>
            <a:endParaRPr lang="en-US" sz="2400" dirty="0"/>
          </a:p>
        </p:txBody>
      </p:sp>
      <p:sp>
        <p:nvSpPr>
          <p:cNvPr id="15" name="TextBox 14">
            <a:extLst>
              <a:ext uri="{FF2B5EF4-FFF2-40B4-BE49-F238E27FC236}">
                <a16:creationId xmlns:a16="http://schemas.microsoft.com/office/drawing/2014/main" id="{284906CC-BAF3-6F49-B159-251BA0D95148}"/>
              </a:ext>
            </a:extLst>
          </p:cNvPr>
          <p:cNvSpPr txBox="1"/>
          <p:nvPr/>
        </p:nvSpPr>
        <p:spPr>
          <a:xfrm>
            <a:off x="2622368" y="6069539"/>
            <a:ext cx="2218939" cy="338554"/>
          </a:xfrm>
          <a:prstGeom prst="rect">
            <a:avLst/>
          </a:prstGeom>
          <a:noFill/>
        </p:spPr>
        <p:txBody>
          <a:bodyPr wrap="square" rtlCol="0">
            <a:spAutoFit/>
          </a:bodyPr>
          <a:lstStyle/>
          <a:p>
            <a:r>
              <a:rPr lang="en-US" sz="1600" dirty="0">
                <a:solidFill>
                  <a:schemeClr val="tx1">
                    <a:lumMod val="50000"/>
                    <a:lumOff val="50000"/>
                  </a:schemeClr>
                </a:solidFill>
              </a:rPr>
              <a:t>Weekly Visits</a:t>
            </a:r>
          </a:p>
        </p:txBody>
      </p:sp>
      <p:sp>
        <p:nvSpPr>
          <p:cNvPr id="23" name="TextBox 22">
            <a:extLst>
              <a:ext uri="{FF2B5EF4-FFF2-40B4-BE49-F238E27FC236}">
                <a16:creationId xmlns:a16="http://schemas.microsoft.com/office/drawing/2014/main" id="{CE2ED610-1CD2-FE49-820D-5642DAC57FEF}"/>
              </a:ext>
            </a:extLst>
          </p:cNvPr>
          <p:cNvSpPr txBox="1"/>
          <p:nvPr/>
        </p:nvSpPr>
        <p:spPr>
          <a:xfrm>
            <a:off x="6428518" y="5951589"/>
            <a:ext cx="4931632" cy="584775"/>
          </a:xfrm>
          <a:prstGeom prst="rect">
            <a:avLst/>
          </a:prstGeom>
          <a:noFill/>
        </p:spPr>
        <p:txBody>
          <a:bodyPr wrap="square" rtlCol="0">
            <a:spAutoFit/>
          </a:bodyPr>
          <a:lstStyle/>
          <a:p>
            <a:r>
              <a:rPr lang="en-US" sz="1600" dirty="0">
                <a:solidFill>
                  <a:schemeClr val="tx1">
                    <a:lumMod val="50000"/>
                    <a:lumOff val="50000"/>
                  </a:schemeClr>
                </a:solidFill>
              </a:rPr>
              <a:t>In-field Coverage 24/7</a:t>
            </a:r>
            <a:r>
              <a:rPr lang="zh-CN" altLang="en-US" sz="1600" dirty="0">
                <a:solidFill>
                  <a:schemeClr val="tx1">
                    <a:lumMod val="50000"/>
                    <a:lumOff val="50000"/>
                  </a:schemeClr>
                </a:solidFill>
              </a:rPr>
              <a:t> </a:t>
            </a:r>
            <a:r>
              <a:rPr lang="en-US" sz="1600" dirty="0">
                <a:solidFill>
                  <a:schemeClr val="tx1">
                    <a:lumMod val="50000"/>
                    <a:lumOff val="50000"/>
                  </a:schemeClr>
                </a:solidFill>
              </a:rPr>
              <a:t>More acres covered across </a:t>
            </a:r>
            <a:br>
              <a:rPr lang="en-US" sz="1600" dirty="0">
                <a:solidFill>
                  <a:schemeClr val="tx1">
                    <a:lumMod val="50000"/>
                    <a:lumOff val="50000"/>
                  </a:schemeClr>
                </a:solidFill>
              </a:rPr>
            </a:br>
            <a:r>
              <a:rPr lang="en-US" sz="1600" dirty="0">
                <a:solidFill>
                  <a:schemeClr val="tx1">
                    <a:lumMod val="50000"/>
                    <a:lumOff val="50000"/>
                  </a:schemeClr>
                </a:solidFill>
              </a:rPr>
              <a:t>entire field</a:t>
            </a:r>
          </a:p>
        </p:txBody>
      </p:sp>
    </p:spTree>
    <p:extLst>
      <p:ext uri="{BB962C8B-B14F-4D97-AF65-F5344CB8AC3E}">
        <p14:creationId xmlns:p14="http://schemas.microsoft.com/office/powerpoint/2010/main" val="303180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B67C-231E-2E43-9E4E-0B61E9FB27DD}"/>
              </a:ext>
            </a:extLst>
          </p:cNvPr>
          <p:cNvSpPr>
            <a:spLocks noGrp="1"/>
          </p:cNvSpPr>
          <p:nvPr>
            <p:ph type="title"/>
          </p:nvPr>
        </p:nvSpPr>
        <p:spPr>
          <a:xfrm>
            <a:off x="831850" y="1248265"/>
            <a:ext cx="10515600" cy="2852737"/>
          </a:xfrm>
        </p:spPr>
        <p:txBody>
          <a:bodyPr/>
          <a:lstStyle/>
          <a:p>
            <a:r>
              <a:rPr lang="en-US"/>
              <a:t>Detect</a:t>
            </a:r>
          </a:p>
        </p:txBody>
      </p:sp>
      <p:sp>
        <p:nvSpPr>
          <p:cNvPr id="4" name="Footer Placeholder 3">
            <a:extLst>
              <a:ext uri="{FF2B5EF4-FFF2-40B4-BE49-F238E27FC236}">
                <a16:creationId xmlns:a16="http://schemas.microsoft.com/office/drawing/2014/main" id="{C5AFBB41-1DFE-794D-8B59-0AE3844D4A83}"/>
              </a:ext>
            </a:extLst>
          </p:cNvPr>
          <p:cNvSpPr>
            <a:spLocks noGrp="1"/>
          </p:cNvSpPr>
          <p:nvPr>
            <p:ph type="ftr" sz="quarter" idx="4294967295"/>
          </p:nvPr>
        </p:nvSpPr>
        <p:spPr>
          <a:xfrm>
            <a:off x="0" y="-461473"/>
            <a:ext cx="0" cy="0"/>
          </a:xfrm>
        </p:spPr>
        <p:txBody>
          <a:bodyPr/>
          <a:lstStyle/>
          <a:p>
            <a:pPr>
              <a:defRPr/>
            </a:pPr>
            <a:endParaRPr lang="en-US" dirty="0"/>
          </a:p>
        </p:txBody>
      </p:sp>
      <p:pic>
        <p:nvPicPr>
          <p:cNvPr id="7" name="Picture 6">
            <a:extLst>
              <a:ext uri="{FF2B5EF4-FFF2-40B4-BE49-F238E27FC236}">
                <a16:creationId xmlns:a16="http://schemas.microsoft.com/office/drawing/2014/main" id="{05C2CEF7-7F2F-6F4A-9FD3-F9257159333E}"/>
              </a:ext>
            </a:extLst>
          </p:cNvPr>
          <p:cNvPicPr>
            <a:picLocks noChangeAspect="1"/>
          </p:cNvPicPr>
          <p:nvPr/>
        </p:nvPicPr>
        <p:blipFill>
          <a:blip r:embed="rId3"/>
          <a:srcRect/>
          <a:stretch/>
        </p:blipFill>
        <p:spPr>
          <a:xfrm>
            <a:off x="246284" y="2022654"/>
            <a:ext cx="11699429" cy="2557484"/>
          </a:xfrm>
          <a:prstGeom prst="rect">
            <a:avLst/>
          </a:prstGeom>
        </p:spPr>
      </p:pic>
      <p:sp>
        <p:nvSpPr>
          <p:cNvPr id="8" name="TextBox 7">
            <a:extLst>
              <a:ext uri="{FF2B5EF4-FFF2-40B4-BE49-F238E27FC236}">
                <a16:creationId xmlns:a16="http://schemas.microsoft.com/office/drawing/2014/main" id="{84860C80-1FEE-7B4E-AC34-0779F158C382}"/>
              </a:ext>
            </a:extLst>
          </p:cNvPr>
          <p:cNvSpPr txBox="1"/>
          <p:nvPr/>
        </p:nvSpPr>
        <p:spPr>
          <a:xfrm>
            <a:off x="4573585" y="4576394"/>
            <a:ext cx="1023896" cy="379656"/>
          </a:xfrm>
          <a:prstGeom prst="rect">
            <a:avLst/>
          </a:prstGeom>
          <a:noFill/>
        </p:spPr>
        <p:txBody>
          <a:bodyPr wrap="square" rtlCol="0">
            <a:spAutoFit/>
          </a:bodyPr>
          <a:lstStyle/>
          <a:p>
            <a:pPr algn="ctr"/>
            <a:r>
              <a:rPr lang="en-US" sz="1867" b="1">
                <a:solidFill>
                  <a:schemeClr val="accent1"/>
                </a:solidFill>
                <a:latin typeface="Forza Black" pitchFamily="2" charset="0"/>
              </a:rPr>
              <a:t>WEED</a:t>
            </a:r>
          </a:p>
        </p:txBody>
      </p:sp>
      <p:sp>
        <p:nvSpPr>
          <p:cNvPr id="9" name="TextBox 8">
            <a:extLst>
              <a:ext uri="{FF2B5EF4-FFF2-40B4-BE49-F238E27FC236}">
                <a16:creationId xmlns:a16="http://schemas.microsoft.com/office/drawing/2014/main" id="{B4FB3FB6-D6E7-354E-9287-F1092A6F0A35}"/>
              </a:ext>
            </a:extLst>
          </p:cNvPr>
          <p:cNvSpPr txBox="1"/>
          <p:nvPr/>
        </p:nvSpPr>
        <p:spPr>
          <a:xfrm>
            <a:off x="8445350" y="4576394"/>
            <a:ext cx="1389852" cy="379656"/>
          </a:xfrm>
          <a:prstGeom prst="rect">
            <a:avLst/>
          </a:prstGeom>
          <a:noFill/>
        </p:spPr>
        <p:txBody>
          <a:bodyPr wrap="square" rtlCol="0">
            <a:spAutoFit/>
          </a:bodyPr>
          <a:lstStyle/>
          <a:p>
            <a:pPr algn="ctr"/>
            <a:r>
              <a:rPr lang="en-US" sz="1867" b="1">
                <a:solidFill>
                  <a:schemeClr val="accent1"/>
                </a:solidFill>
                <a:latin typeface="Forza Black" pitchFamily="2" charset="0"/>
              </a:rPr>
              <a:t>DISEASE</a:t>
            </a:r>
          </a:p>
        </p:txBody>
      </p:sp>
      <p:sp>
        <p:nvSpPr>
          <p:cNvPr id="10" name="TextBox 9">
            <a:extLst>
              <a:ext uri="{FF2B5EF4-FFF2-40B4-BE49-F238E27FC236}">
                <a16:creationId xmlns:a16="http://schemas.microsoft.com/office/drawing/2014/main" id="{EAA99D89-7A7C-B049-B31F-30D7037459B8}"/>
              </a:ext>
            </a:extLst>
          </p:cNvPr>
          <p:cNvSpPr txBox="1"/>
          <p:nvPr/>
        </p:nvSpPr>
        <p:spPr>
          <a:xfrm>
            <a:off x="6526934" y="4576394"/>
            <a:ext cx="1205897" cy="379656"/>
          </a:xfrm>
          <a:prstGeom prst="rect">
            <a:avLst/>
          </a:prstGeom>
          <a:noFill/>
        </p:spPr>
        <p:txBody>
          <a:bodyPr wrap="square" rtlCol="0">
            <a:spAutoFit/>
          </a:bodyPr>
          <a:lstStyle/>
          <a:p>
            <a:pPr algn="ctr"/>
            <a:r>
              <a:rPr lang="en-US" sz="1867" b="1">
                <a:solidFill>
                  <a:schemeClr val="accent1"/>
                </a:solidFill>
                <a:latin typeface="Forza Black" pitchFamily="2" charset="0"/>
              </a:rPr>
              <a:t>INSECT</a:t>
            </a:r>
          </a:p>
        </p:txBody>
      </p:sp>
      <p:sp>
        <p:nvSpPr>
          <p:cNvPr id="11" name="TextBox 10">
            <a:extLst>
              <a:ext uri="{FF2B5EF4-FFF2-40B4-BE49-F238E27FC236}">
                <a16:creationId xmlns:a16="http://schemas.microsoft.com/office/drawing/2014/main" id="{870F37C8-E913-7341-A0AC-8053CF308DC4}"/>
              </a:ext>
            </a:extLst>
          </p:cNvPr>
          <p:cNvSpPr txBox="1"/>
          <p:nvPr/>
        </p:nvSpPr>
        <p:spPr>
          <a:xfrm>
            <a:off x="10218287" y="4576394"/>
            <a:ext cx="1856276" cy="666977"/>
          </a:xfrm>
          <a:prstGeom prst="rect">
            <a:avLst/>
          </a:prstGeom>
          <a:noFill/>
        </p:spPr>
        <p:txBody>
          <a:bodyPr wrap="square" rtlCol="0">
            <a:spAutoFit/>
          </a:bodyPr>
          <a:lstStyle/>
          <a:p>
            <a:pPr algn="ctr"/>
            <a:r>
              <a:rPr lang="en-US" sz="1867" b="1">
                <a:solidFill>
                  <a:schemeClr val="accent1"/>
                </a:solidFill>
                <a:latin typeface="Forza Black" pitchFamily="2" charset="0"/>
              </a:rPr>
              <a:t>NUTRIENT DEFICIENCY</a:t>
            </a:r>
          </a:p>
        </p:txBody>
      </p:sp>
      <p:sp>
        <p:nvSpPr>
          <p:cNvPr id="13" name="Rectangle 12">
            <a:extLst>
              <a:ext uri="{FF2B5EF4-FFF2-40B4-BE49-F238E27FC236}">
                <a16:creationId xmlns:a16="http://schemas.microsoft.com/office/drawing/2014/main" id="{52E4BCED-6195-F447-9AAF-565A8D1FAA3B}"/>
              </a:ext>
            </a:extLst>
          </p:cNvPr>
          <p:cNvSpPr/>
          <p:nvPr/>
        </p:nvSpPr>
        <p:spPr>
          <a:xfrm>
            <a:off x="5218656" y="1519888"/>
            <a:ext cx="6225976" cy="502766"/>
          </a:xfrm>
          <a:prstGeom prst="rect">
            <a:avLst/>
          </a:prstGeom>
        </p:spPr>
        <p:txBody>
          <a:bodyPr wrap="square">
            <a:spAutoFit/>
          </a:bodyPr>
          <a:lstStyle/>
          <a:p>
            <a:r>
              <a:rPr lang="en-US" sz="2667" b="1" dirty="0">
                <a:solidFill>
                  <a:schemeClr val="accent1"/>
                </a:solidFill>
                <a:latin typeface="Forza Black" pitchFamily="2" charset="0"/>
              </a:rPr>
              <a:t>DETECTION</a:t>
            </a:r>
            <a:endParaRPr lang="en-US" sz="2667" dirty="0"/>
          </a:p>
        </p:txBody>
      </p:sp>
      <p:sp>
        <p:nvSpPr>
          <p:cNvPr id="14" name="TextBox 13">
            <a:extLst>
              <a:ext uri="{FF2B5EF4-FFF2-40B4-BE49-F238E27FC236}">
                <a16:creationId xmlns:a16="http://schemas.microsoft.com/office/drawing/2014/main" id="{45DCACFE-2BDD-DD40-A6AD-4789575370DF}"/>
              </a:ext>
            </a:extLst>
          </p:cNvPr>
          <p:cNvSpPr txBox="1"/>
          <p:nvPr/>
        </p:nvSpPr>
        <p:spPr>
          <a:xfrm>
            <a:off x="149102" y="4576394"/>
            <a:ext cx="1856276" cy="379656"/>
          </a:xfrm>
          <a:prstGeom prst="rect">
            <a:avLst/>
          </a:prstGeom>
          <a:noFill/>
        </p:spPr>
        <p:txBody>
          <a:bodyPr wrap="square" rtlCol="0">
            <a:spAutoFit/>
          </a:bodyPr>
          <a:lstStyle/>
          <a:p>
            <a:pPr algn="ctr"/>
            <a:r>
              <a:rPr lang="en-US" sz="1867" b="1">
                <a:solidFill>
                  <a:schemeClr val="accent1"/>
                </a:solidFill>
                <a:latin typeface="Forza Black" pitchFamily="2" charset="0"/>
              </a:rPr>
              <a:t>EMERGENCE</a:t>
            </a:r>
          </a:p>
        </p:txBody>
      </p:sp>
      <p:sp>
        <p:nvSpPr>
          <p:cNvPr id="15" name="TextBox 14">
            <a:extLst>
              <a:ext uri="{FF2B5EF4-FFF2-40B4-BE49-F238E27FC236}">
                <a16:creationId xmlns:a16="http://schemas.microsoft.com/office/drawing/2014/main" id="{A6D28DEC-1DD9-554E-8929-DD829B3FCB4D}"/>
              </a:ext>
            </a:extLst>
          </p:cNvPr>
          <p:cNvSpPr txBox="1"/>
          <p:nvPr/>
        </p:nvSpPr>
        <p:spPr>
          <a:xfrm>
            <a:off x="2021211" y="4576394"/>
            <a:ext cx="2165456" cy="666977"/>
          </a:xfrm>
          <a:prstGeom prst="rect">
            <a:avLst/>
          </a:prstGeom>
          <a:noFill/>
        </p:spPr>
        <p:txBody>
          <a:bodyPr wrap="square" rtlCol="0">
            <a:spAutoFit/>
          </a:bodyPr>
          <a:lstStyle/>
          <a:p>
            <a:pPr algn="ctr"/>
            <a:r>
              <a:rPr lang="en-US" sz="1867" b="1">
                <a:solidFill>
                  <a:schemeClr val="accent1"/>
                </a:solidFill>
                <a:latin typeface="Forza Black" pitchFamily="2" charset="0"/>
              </a:rPr>
              <a:t>STAND </a:t>
            </a:r>
          </a:p>
          <a:p>
            <a:pPr algn="ctr"/>
            <a:r>
              <a:rPr lang="en-US" sz="1867" b="1">
                <a:solidFill>
                  <a:schemeClr val="accent1"/>
                </a:solidFill>
                <a:latin typeface="Forza Black" pitchFamily="2" charset="0"/>
              </a:rPr>
              <a:t>COUNT</a:t>
            </a:r>
          </a:p>
        </p:txBody>
      </p:sp>
    </p:spTree>
    <p:extLst>
      <p:ext uri="{BB962C8B-B14F-4D97-AF65-F5344CB8AC3E}">
        <p14:creationId xmlns:p14="http://schemas.microsoft.com/office/powerpoint/2010/main" val="2274996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E150-7575-4544-BD7B-AC5D8A7682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3BEA904-1FCF-5049-8766-A563A73EC95F}"/>
              </a:ext>
            </a:extLst>
          </p:cNvPr>
          <p:cNvPicPr>
            <a:picLocks noGrp="1" noChangeAspect="1"/>
          </p:cNvPicPr>
          <p:nvPr>
            <p:ph idx="1"/>
          </p:nvPr>
        </p:nvPicPr>
        <p:blipFill>
          <a:blip r:embed="rId2"/>
          <a:stretch>
            <a:fillRect/>
          </a:stretch>
        </p:blipFill>
        <p:spPr>
          <a:xfrm>
            <a:off x="1192995" y="-1"/>
            <a:ext cx="9806009" cy="6858001"/>
          </a:xfrm>
        </p:spPr>
      </p:pic>
    </p:spTree>
    <p:extLst>
      <p:ext uri="{BB962C8B-B14F-4D97-AF65-F5344CB8AC3E}">
        <p14:creationId xmlns:p14="http://schemas.microsoft.com/office/powerpoint/2010/main" val="2414922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0C12-5368-114C-BBC0-43A15FB13E26}"/>
              </a:ext>
            </a:extLst>
          </p:cNvPr>
          <p:cNvSpPr>
            <a:spLocks noGrp="1"/>
          </p:cNvSpPr>
          <p:nvPr>
            <p:ph type="title"/>
          </p:nvPr>
        </p:nvSpPr>
        <p:spPr>
          <a:xfrm>
            <a:off x="838200" y="250680"/>
            <a:ext cx="10942674" cy="1325563"/>
          </a:xfrm>
        </p:spPr>
        <p:txBody>
          <a:bodyPr/>
          <a:lstStyle/>
          <a:p>
            <a:r>
              <a:rPr lang="en-US" dirty="0"/>
              <a:t>Precision agriculture – remote sensing</a:t>
            </a:r>
          </a:p>
        </p:txBody>
      </p:sp>
      <p:sp>
        <p:nvSpPr>
          <p:cNvPr id="4" name="Content Placeholder 2"/>
          <p:cNvSpPr txBox="1">
            <a:spLocks/>
          </p:cNvSpPr>
          <p:nvPr/>
        </p:nvSpPr>
        <p:spPr>
          <a:xfrm>
            <a:off x="838200" y="157624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UAV, Aircraft, Satellite</a:t>
            </a:r>
            <a:endParaRPr lang="en-US" dirty="0"/>
          </a:p>
        </p:txBody>
      </p:sp>
      <p:graphicFrame>
        <p:nvGraphicFramePr>
          <p:cNvPr id="5" name="Table 4"/>
          <p:cNvGraphicFramePr>
            <a:graphicFrameLocks noGrp="1"/>
          </p:cNvGraphicFramePr>
          <p:nvPr/>
        </p:nvGraphicFramePr>
        <p:xfrm>
          <a:off x="838200" y="2145911"/>
          <a:ext cx="10408920" cy="3348802"/>
        </p:xfrm>
        <a:graphic>
          <a:graphicData uri="http://schemas.openxmlformats.org/drawingml/2006/table">
            <a:tbl>
              <a:tblPr firstRow="1" bandRow="1">
                <a:tableStyleId>{5C22544A-7EE6-4342-B048-85BDC9FD1C3A}</a:tableStyleId>
              </a:tblPr>
              <a:tblGrid>
                <a:gridCol w="2602230">
                  <a:extLst>
                    <a:ext uri="{9D8B030D-6E8A-4147-A177-3AD203B41FA5}">
                      <a16:colId xmlns:a16="http://schemas.microsoft.com/office/drawing/2014/main" val="3563824419"/>
                    </a:ext>
                  </a:extLst>
                </a:gridCol>
                <a:gridCol w="2602230">
                  <a:extLst>
                    <a:ext uri="{9D8B030D-6E8A-4147-A177-3AD203B41FA5}">
                      <a16:colId xmlns:a16="http://schemas.microsoft.com/office/drawing/2014/main" val="3223649041"/>
                    </a:ext>
                  </a:extLst>
                </a:gridCol>
                <a:gridCol w="2602230">
                  <a:extLst>
                    <a:ext uri="{9D8B030D-6E8A-4147-A177-3AD203B41FA5}">
                      <a16:colId xmlns:a16="http://schemas.microsoft.com/office/drawing/2014/main" val="1403956915"/>
                    </a:ext>
                  </a:extLst>
                </a:gridCol>
                <a:gridCol w="2602230">
                  <a:extLst>
                    <a:ext uri="{9D8B030D-6E8A-4147-A177-3AD203B41FA5}">
                      <a16:colId xmlns:a16="http://schemas.microsoft.com/office/drawing/2014/main" val="3424533561"/>
                    </a:ext>
                  </a:extLst>
                </a:gridCol>
              </a:tblGrid>
              <a:tr h="353804">
                <a:tc>
                  <a:txBody>
                    <a:bodyPr/>
                    <a:lstStyle/>
                    <a:p>
                      <a:endParaRPr lang="en-US" dirty="0"/>
                    </a:p>
                  </a:txBody>
                  <a:tcPr/>
                </a:tc>
                <a:tc>
                  <a:txBody>
                    <a:bodyPr/>
                    <a:lstStyle/>
                    <a:p>
                      <a:r>
                        <a:rPr lang="en-US" dirty="0"/>
                        <a:t>UAV</a:t>
                      </a:r>
                    </a:p>
                  </a:txBody>
                  <a:tcPr/>
                </a:tc>
                <a:tc>
                  <a:txBody>
                    <a:bodyPr/>
                    <a:lstStyle/>
                    <a:p>
                      <a:r>
                        <a:rPr lang="en-US" dirty="0"/>
                        <a:t>Aircraft</a:t>
                      </a:r>
                    </a:p>
                  </a:txBody>
                  <a:tcPr/>
                </a:tc>
                <a:tc>
                  <a:txBody>
                    <a:bodyPr/>
                    <a:lstStyle/>
                    <a:p>
                      <a:r>
                        <a:rPr lang="en-US" dirty="0"/>
                        <a:t>Satellite</a:t>
                      </a:r>
                    </a:p>
                  </a:txBody>
                  <a:tcPr/>
                </a:tc>
                <a:extLst>
                  <a:ext uri="{0D108BD9-81ED-4DB2-BD59-A6C34878D82A}">
                    <a16:rowId xmlns:a16="http://schemas.microsoft.com/office/drawing/2014/main" val="3478666039"/>
                  </a:ext>
                </a:extLst>
              </a:tr>
              <a:tr h="397784">
                <a:tc>
                  <a:txBody>
                    <a:bodyPr/>
                    <a:lstStyle/>
                    <a:p>
                      <a:r>
                        <a:rPr lang="en-US" dirty="0"/>
                        <a:t>Ground Resolution</a:t>
                      </a:r>
                    </a:p>
                  </a:txBody>
                  <a:tcPr/>
                </a:tc>
                <a:tc>
                  <a:txBody>
                    <a:bodyPr/>
                    <a:lstStyle/>
                    <a:p>
                      <a:r>
                        <a:rPr lang="en-US" dirty="0"/>
                        <a:t>high</a:t>
                      </a:r>
                    </a:p>
                  </a:txBody>
                  <a:tcPr/>
                </a:tc>
                <a:tc>
                  <a:txBody>
                    <a:bodyPr/>
                    <a:lstStyle/>
                    <a:p>
                      <a:r>
                        <a:rPr lang="en-US" dirty="0"/>
                        <a:t>high</a:t>
                      </a:r>
                    </a:p>
                  </a:txBody>
                  <a:tcPr/>
                </a:tc>
                <a:tc>
                  <a:txBody>
                    <a:bodyPr/>
                    <a:lstStyle/>
                    <a:p>
                      <a:r>
                        <a:rPr lang="en-US" dirty="0"/>
                        <a:t>Low</a:t>
                      </a:r>
                    </a:p>
                  </a:txBody>
                  <a:tcPr/>
                </a:tc>
                <a:extLst>
                  <a:ext uri="{0D108BD9-81ED-4DB2-BD59-A6C34878D82A}">
                    <a16:rowId xmlns:a16="http://schemas.microsoft.com/office/drawing/2014/main" val="1442009201"/>
                  </a:ext>
                </a:extLst>
              </a:tr>
              <a:tr h="0">
                <a:tc>
                  <a:txBody>
                    <a:bodyPr/>
                    <a:lstStyle/>
                    <a:p>
                      <a:r>
                        <a:rPr lang="en-US" dirty="0"/>
                        <a:t>Ground image dimensions</a:t>
                      </a:r>
                    </a:p>
                  </a:txBody>
                  <a:tcPr/>
                </a:tc>
                <a:tc>
                  <a:txBody>
                    <a:bodyPr/>
                    <a:lstStyle/>
                    <a:p>
                      <a:r>
                        <a:rPr lang="en-US" dirty="0"/>
                        <a:t>Small</a:t>
                      </a:r>
                    </a:p>
                  </a:txBody>
                  <a:tcPr/>
                </a:tc>
                <a:tc>
                  <a:txBody>
                    <a:bodyPr/>
                    <a:lstStyle/>
                    <a:p>
                      <a:r>
                        <a:rPr lang="en-US" dirty="0"/>
                        <a:t>Medium</a:t>
                      </a:r>
                    </a:p>
                  </a:txBody>
                  <a:tcPr/>
                </a:tc>
                <a:tc>
                  <a:txBody>
                    <a:bodyPr/>
                    <a:lstStyle/>
                    <a:p>
                      <a:r>
                        <a:rPr lang="en-US" dirty="0"/>
                        <a:t>Large</a:t>
                      </a:r>
                    </a:p>
                  </a:txBody>
                  <a:tcPr/>
                </a:tc>
                <a:extLst>
                  <a:ext uri="{0D108BD9-81ED-4DB2-BD59-A6C34878D82A}">
                    <a16:rowId xmlns:a16="http://schemas.microsoft.com/office/drawing/2014/main" val="2446646564"/>
                  </a:ext>
                </a:extLst>
              </a:tr>
              <a:tr h="390698">
                <a:tc>
                  <a:txBody>
                    <a:bodyPr/>
                    <a:lstStyle/>
                    <a:p>
                      <a:r>
                        <a:rPr lang="en-US" dirty="0"/>
                        <a:t>Spectral cameras</a:t>
                      </a:r>
                    </a:p>
                  </a:txBody>
                  <a:tcPr/>
                </a:tc>
                <a:tc>
                  <a:txBody>
                    <a:bodyPr/>
                    <a:lstStyle/>
                    <a:p>
                      <a:r>
                        <a:rPr lang="en-US" dirty="0"/>
                        <a:t>Multi- or hyper-</a:t>
                      </a:r>
                    </a:p>
                  </a:txBody>
                  <a:tcPr/>
                </a:tc>
                <a:tc>
                  <a:txBody>
                    <a:bodyPr/>
                    <a:lstStyle/>
                    <a:p>
                      <a:r>
                        <a:rPr lang="en-US" dirty="0"/>
                        <a:t>Hyper-</a:t>
                      </a:r>
                    </a:p>
                  </a:txBody>
                  <a:tcPr/>
                </a:tc>
                <a:tc>
                  <a:txBody>
                    <a:bodyPr/>
                    <a:lstStyle/>
                    <a:p>
                      <a:r>
                        <a:rPr lang="en-US" dirty="0"/>
                        <a:t>Multi-</a:t>
                      </a:r>
                    </a:p>
                  </a:txBody>
                  <a:tcPr/>
                </a:tc>
                <a:extLst>
                  <a:ext uri="{0D108BD9-81ED-4DB2-BD59-A6C34878D82A}">
                    <a16:rowId xmlns:a16="http://schemas.microsoft.com/office/drawing/2014/main" val="4161377701"/>
                  </a:ext>
                </a:extLst>
              </a:tr>
              <a:tr h="652555">
                <a:tc>
                  <a:txBody>
                    <a:bodyPr/>
                    <a:lstStyle/>
                    <a:p>
                      <a:r>
                        <a:rPr lang="en-US" dirty="0"/>
                        <a:t>Operation</a:t>
                      </a:r>
                      <a:r>
                        <a:rPr lang="en-US" baseline="0" dirty="0"/>
                        <a:t> pe</a:t>
                      </a:r>
                      <a:r>
                        <a:rPr lang="en-US" dirty="0"/>
                        <a:t>rsonnel</a:t>
                      </a:r>
                    </a:p>
                  </a:txBody>
                  <a:tcPr/>
                </a:tc>
                <a:tc>
                  <a:txBody>
                    <a:bodyPr/>
                    <a:lstStyle/>
                    <a:p>
                      <a:r>
                        <a:rPr lang="en-US" dirty="0"/>
                        <a:t>One or two people</a:t>
                      </a:r>
                    </a:p>
                  </a:txBody>
                  <a:tcPr/>
                </a:tc>
                <a:tc>
                  <a:txBody>
                    <a:bodyPr/>
                    <a:lstStyle/>
                    <a:p>
                      <a:r>
                        <a:rPr lang="en-US" dirty="0"/>
                        <a:t>One or two pilots and</a:t>
                      </a:r>
                      <a:r>
                        <a:rPr lang="en-US" baseline="0" dirty="0"/>
                        <a:t> at least one operating person</a:t>
                      </a:r>
                      <a:endParaRPr lang="en-US" dirty="0"/>
                    </a:p>
                  </a:txBody>
                  <a:tcPr/>
                </a:tc>
                <a:tc>
                  <a:txBody>
                    <a:bodyPr/>
                    <a:lstStyle/>
                    <a:p>
                      <a:r>
                        <a:rPr lang="en-US" dirty="0"/>
                        <a:t>No</a:t>
                      </a:r>
                      <a:r>
                        <a:rPr lang="en-US" baseline="0" dirty="0"/>
                        <a:t> personnel needed</a:t>
                      </a:r>
                      <a:endParaRPr lang="en-US" dirty="0"/>
                    </a:p>
                  </a:txBody>
                  <a:tcPr/>
                </a:tc>
                <a:extLst>
                  <a:ext uri="{0D108BD9-81ED-4DB2-BD59-A6C34878D82A}">
                    <a16:rowId xmlns:a16="http://schemas.microsoft.com/office/drawing/2014/main" val="3936761310"/>
                  </a:ext>
                </a:extLst>
              </a:tr>
              <a:tr h="353804">
                <a:tc>
                  <a:txBody>
                    <a:bodyPr/>
                    <a:lstStyle/>
                    <a:p>
                      <a:r>
                        <a:rPr lang="en-US" dirty="0"/>
                        <a:t>Interval</a:t>
                      </a:r>
                    </a:p>
                  </a:txBody>
                  <a:tcPr/>
                </a:tc>
                <a:tc>
                  <a:txBody>
                    <a:bodyPr/>
                    <a:lstStyle/>
                    <a:p>
                      <a:r>
                        <a:rPr lang="en-US" dirty="0"/>
                        <a:t>Anytime</a:t>
                      </a:r>
                    </a:p>
                  </a:txBody>
                  <a:tcPr/>
                </a:tc>
                <a:tc>
                  <a:txBody>
                    <a:bodyPr/>
                    <a:lstStyle/>
                    <a:p>
                      <a:r>
                        <a:rPr lang="en-US" dirty="0"/>
                        <a:t>Anytime</a:t>
                      </a:r>
                    </a:p>
                  </a:txBody>
                  <a:tcPr/>
                </a:tc>
                <a:tc>
                  <a:txBody>
                    <a:bodyPr/>
                    <a:lstStyle/>
                    <a:p>
                      <a:r>
                        <a:rPr lang="en-US" dirty="0"/>
                        <a:t>Typically every</a:t>
                      </a:r>
                      <a:r>
                        <a:rPr lang="en-US" baseline="0" dirty="0"/>
                        <a:t> three to five days</a:t>
                      </a:r>
                      <a:endParaRPr lang="en-US" dirty="0"/>
                    </a:p>
                  </a:txBody>
                  <a:tcPr/>
                </a:tc>
                <a:extLst>
                  <a:ext uri="{0D108BD9-81ED-4DB2-BD59-A6C34878D82A}">
                    <a16:rowId xmlns:a16="http://schemas.microsoft.com/office/drawing/2014/main" val="3339395530"/>
                  </a:ext>
                </a:extLst>
              </a:tr>
            </a:tbl>
          </a:graphicData>
        </a:graphic>
      </p:graphicFrame>
      <p:pic>
        <p:nvPicPr>
          <p:cNvPr id="6" name="Picture 2" descr="What are popular uses of drones? – Geospatial Wor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2291" y="5457734"/>
            <a:ext cx="1951990" cy="1302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irborne Remote Sensing | NSF NEON | Open Data to Understand our Ecosyste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982" y="5457734"/>
            <a:ext cx="2289174" cy="12876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atellite Remote Sensing and Diplomatic Crisis Management | by Corneliu  Bjola | Digital Diplomacy | Medi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0857" y="5457734"/>
            <a:ext cx="1998692" cy="12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06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6132"/>
            <a:ext cx="11353800" cy="1325563"/>
          </a:xfrm>
        </p:spPr>
        <p:txBody>
          <a:bodyPr/>
          <a:lstStyle/>
          <a:p>
            <a:r>
              <a:rPr lang="en-US" dirty="0"/>
              <a:t>Predicting in-season plant N status:</a:t>
            </a:r>
          </a:p>
        </p:txBody>
      </p:sp>
      <p:sp>
        <p:nvSpPr>
          <p:cNvPr id="3" name="Content Placeholder 2"/>
          <p:cNvSpPr>
            <a:spLocks noGrp="1"/>
          </p:cNvSpPr>
          <p:nvPr>
            <p:ph idx="1"/>
          </p:nvPr>
        </p:nvSpPr>
        <p:spPr/>
        <p:txBody>
          <a:bodyPr/>
          <a:lstStyle/>
          <a:p>
            <a:endParaRPr lang="en-US"/>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625"/>
            <a:ext cx="12201249" cy="4246844"/>
          </a:xfrm>
          <a:prstGeom prst="rect">
            <a:avLst/>
          </a:prstGeom>
        </p:spPr>
      </p:pic>
      <p:sp>
        <p:nvSpPr>
          <p:cNvPr id="7" name="TextBox 6"/>
          <p:cNvSpPr txBox="1"/>
          <p:nvPr/>
        </p:nvSpPr>
        <p:spPr>
          <a:xfrm>
            <a:off x="9303742" y="6266399"/>
            <a:ext cx="2902848" cy="584775"/>
          </a:xfrm>
          <a:prstGeom prst="rect">
            <a:avLst/>
          </a:prstGeom>
          <a:noFill/>
        </p:spPr>
        <p:txBody>
          <a:bodyPr wrap="square" rtlCol="0">
            <a:spAutoFit/>
          </a:bodyPr>
          <a:lstStyle/>
          <a:p>
            <a:pPr algn="r"/>
            <a:r>
              <a:rPr lang="en-US" sz="1600" i="1" dirty="0"/>
              <a:t>Liu et al. 2021 </a:t>
            </a:r>
          </a:p>
          <a:p>
            <a:pPr algn="r"/>
            <a:r>
              <a:rPr lang="en-US" sz="1600" i="1" dirty="0"/>
              <a:t>Remote Sensing of Environment</a:t>
            </a:r>
          </a:p>
        </p:txBody>
      </p:sp>
    </p:spTree>
    <p:extLst>
      <p:ext uri="{BB962C8B-B14F-4D97-AF65-F5344CB8AC3E}">
        <p14:creationId xmlns:p14="http://schemas.microsoft.com/office/powerpoint/2010/main" val="164111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287" y="168480"/>
            <a:ext cx="10515600" cy="1325563"/>
          </a:xfrm>
        </p:spPr>
        <p:txBody>
          <a:bodyPr/>
          <a:lstStyle/>
          <a:p>
            <a:r>
              <a:rPr lang="en-US" dirty="0"/>
              <a:t>Yield data validation for chippers and russets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1599" y="1486667"/>
            <a:ext cx="9388977" cy="4722940"/>
          </a:xfrm>
        </p:spPr>
      </p:pic>
      <p:sp>
        <p:nvSpPr>
          <p:cNvPr id="5" name="TextBox 4"/>
          <p:cNvSpPr txBox="1"/>
          <p:nvPr/>
        </p:nvSpPr>
        <p:spPr>
          <a:xfrm>
            <a:off x="9289152" y="6209607"/>
            <a:ext cx="2902848" cy="584775"/>
          </a:xfrm>
          <a:prstGeom prst="rect">
            <a:avLst/>
          </a:prstGeom>
          <a:noFill/>
        </p:spPr>
        <p:txBody>
          <a:bodyPr wrap="square" rtlCol="0">
            <a:spAutoFit/>
          </a:bodyPr>
          <a:lstStyle/>
          <a:p>
            <a:pPr algn="r"/>
            <a:r>
              <a:rPr lang="en-US" sz="1600" i="1" dirty="0"/>
              <a:t>Liu et al. 2021 </a:t>
            </a:r>
          </a:p>
          <a:p>
            <a:pPr algn="r"/>
            <a:r>
              <a:rPr lang="en-US" sz="1600" i="1" dirty="0"/>
              <a:t>Remote Sensing of Environment</a:t>
            </a:r>
          </a:p>
        </p:txBody>
      </p:sp>
    </p:spTree>
    <p:extLst>
      <p:ext uri="{BB962C8B-B14F-4D97-AF65-F5344CB8AC3E}">
        <p14:creationId xmlns:p14="http://schemas.microsoft.com/office/powerpoint/2010/main" val="1590543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606" y="831259"/>
            <a:ext cx="11426785" cy="5531291"/>
          </a:xfrm>
        </p:spPr>
      </p:pic>
      <p:sp>
        <p:nvSpPr>
          <p:cNvPr id="6" name="TextBox 5"/>
          <p:cNvSpPr txBox="1"/>
          <p:nvPr/>
        </p:nvSpPr>
        <p:spPr>
          <a:xfrm>
            <a:off x="9289152" y="6206314"/>
            <a:ext cx="2902848" cy="584775"/>
          </a:xfrm>
          <a:prstGeom prst="rect">
            <a:avLst/>
          </a:prstGeom>
          <a:noFill/>
        </p:spPr>
        <p:txBody>
          <a:bodyPr wrap="square" rtlCol="0">
            <a:spAutoFit/>
          </a:bodyPr>
          <a:lstStyle/>
          <a:p>
            <a:pPr algn="r"/>
            <a:r>
              <a:rPr lang="en-US" sz="1600" i="1" dirty="0"/>
              <a:t>Liu et al. 2021 </a:t>
            </a:r>
          </a:p>
          <a:p>
            <a:pPr algn="r"/>
            <a:r>
              <a:rPr lang="en-US" sz="1600" i="1" dirty="0"/>
              <a:t>Remote Sensing of Environment</a:t>
            </a:r>
          </a:p>
        </p:txBody>
      </p:sp>
      <p:sp>
        <p:nvSpPr>
          <p:cNvPr id="5" name="Title 1"/>
          <p:cNvSpPr txBox="1">
            <a:spLocks/>
          </p:cNvSpPr>
          <p:nvPr/>
        </p:nvSpPr>
        <p:spPr>
          <a:xfrm>
            <a:off x="838199" y="-1854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Cross validation of chippers and russets</a:t>
            </a:r>
          </a:p>
        </p:txBody>
      </p:sp>
    </p:spTree>
    <p:extLst>
      <p:ext uri="{BB962C8B-B14F-4D97-AF65-F5344CB8AC3E}">
        <p14:creationId xmlns:p14="http://schemas.microsoft.com/office/powerpoint/2010/main" val="3615652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1083781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685800"/>
            <a:ext cx="10837817" cy="707886"/>
          </a:xfrm>
          <a:prstGeom prst="rect">
            <a:avLst/>
          </a:prstGeom>
          <a:noFill/>
        </p:spPr>
        <p:txBody>
          <a:bodyPr wrap="square" rtlCol="0">
            <a:spAutoFit/>
          </a:bodyPr>
          <a:lstStyle/>
          <a:p>
            <a:r>
              <a:rPr lang="en-US" sz="4000" dirty="0">
                <a:latin typeface="Arial Narrow" panose="020B0606020202030204" pitchFamily="34" charset="0"/>
                <a:cs typeface="Arial" panose="020B0604020202020204" pitchFamily="34" charset="0"/>
              </a:rPr>
              <a:t>Top 20 spectral bands to predict potato N status and yield</a:t>
            </a:r>
          </a:p>
        </p:txBody>
      </p:sp>
      <p:sp>
        <p:nvSpPr>
          <p:cNvPr id="6" name="TextBox 5"/>
          <p:cNvSpPr txBox="1"/>
          <p:nvPr/>
        </p:nvSpPr>
        <p:spPr>
          <a:xfrm>
            <a:off x="380999" y="5007114"/>
            <a:ext cx="11142617" cy="830997"/>
          </a:xfrm>
          <a:prstGeom prst="rect">
            <a:avLst/>
          </a:prstGeom>
          <a:noFill/>
        </p:spPr>
        <p:txBody>
          <a:bodyPr wrap="square" rtlCol="0">
            <a:spAutoFit/>
          </a:bodyPr>
          <a:lstStyle/>
          <a:p>
            <a:r>
              <a:rPr lang="en-US" sz="2400" dirty="0">
                <a:latin typeface="Arial Narrow" panose="020B0606020202030204" pitchFamily="34" charset="0"/>
                <a:cs typeface="Arial" panose="020B0604020202020204" pitchFamily="34" charset="0"/>
              </a:rPr>
              <a:t>Those bands are mostly within the 400-1300nm range, which are the visible and near-infrared wavelength regions</a:t>
            </a:r>
          </a:p>
        </p:txBody>
      </p:sp>
    </p:spTree>
    <p:extLst>
      <p:ext uri="{BB962C8B-B14F-4D97-AF65-F5344CB8AC3E}">
        <p14:creationId xmlns:p14="http://schemas.microsoft.com/office/powerpoint/2010/main" val="1398318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Acknowledgements:</a:t>
            </a:r>
            <a:endParaRPr lang="en-US" dirty="0"/>
          </a:p>
        </p:txBody>
      </p:sp>
      <p:sp>
        <p:nvSpPr>
          <p:cNvPr id="3" name="Content Placeholder 2"/>
          <p:cNvSpPr>
            <a:spLocks noGrp="1"/>
          </p:cNvSpPr>
          <p:nvPr>
            <p:ph sz="half" idx="1"/>
          </p:nvPr>
        </p:nvSpPr>
        <p:spPr>
          <a:xfrm>
            <a:off x="838200" y="1825624"/>
            <a:ext cx="5217024" cy="5032375"/>
          </a:xfrm>
        </p:spPr>
        <p:txBody>
          <a:bodyPr>
            <a:normAutofit/>
          </a:bodyPr>
          <a:lstStyle/>
          <a:p>
            <a:r>
              <a:rPr lang="en-US" dirty="0"/>
              <a:t>Trevor </a:t>
            </a:r>
            <a:r>
              <a:rPr lang="en-US" dirty="0" err="1"/>
              <a:t>Crsoby</a:t>
            </a:r>
            <a:r>
              <a:rPr lang="en-US" dirty="0"/>
              <a:t>, </a:t>
            </a:r>
            <a:r>
              <a:rPr lang="en-US" dirty="0" err="1"/>
              <a:t>Guolong</a:t>
            </a:r>
            <a:r>
              <a:rPr lang="en-US" dirty="0"/>
              <a:t> Liang, </a:t>
            </a:r>
            <a:r>
              <a:rPr lang="en-US" dirty="0" err="1"/>
              <a:t>Alfadhl</a:t>
            </a:r>
            <a:r>
              <a:rPr lang="en-US" dirty="0"/>
              <a:t> </a:t>
            </a:r>
            <a:r>
              <a:rPr lang="en-US" dirty="0" err="1"/>
              <a:t>Alkhaled</a:t>
            </a:r>
            <a:r>
              <a:rPr lang="en-US" dirty="0"/>
              <a:t>, </a:t>
            </a:r>
            <a:r>
              <a:rPr lang="en-US" dirty="0" err="1"/>
              <a:t>Taqdeer</a:t>
            </a:r>
            <a:r>
              <a:rPr lang="en-US" dirty="0"/>
              <a:t> Gill, Ophelia Tsai, Mack </a:t>
            </a:r>
            <a:r>
              <a:rPr lang="en-US" dirty="0" err="1"/>
              <a:t>Naber</a:t>
            </a:r>
            <a:endParaRPr lang="en-US" dirty="0"/>
          </a:p>
          <a:p>
            <a:r>
              <a:rPr lang="en-US" dirty="0"/>
              <a:t>USDA-NIFA-AFRI</a:t>
            </a:r>
          </a:p>
          <a:p>
            <a:r>
              <a:rPr lang="en-US" dirty="0"/>
              <a:t>USDA-NRCS</a:t>
            </a:r>
          </a:p>
          <a:p>
            <a:r>
              <a:rPr lang="en-US" dirty="0"/>
              <a:t>WPVGA</a:t>
            </a:r>
          </a:p>
          <a:p>
            <a:r>
              <a:rPr lang="en-US" dirty="0"/>
              <a:t>Wisconsin Fertilizer Research Council</a:t>
            </a:r>
          </a:p>
          <a:p>
            <a:r>
              <a:rPr lang="en-US" dirty="0"/>
              <a:t>WI DATCP</a:t>
            </a:r>
          </a:p>
          <a:p>
            <a:r>
              <a:rPr lang="en-US" dirty="0"/>
              <a:t>UW-Madison CALS</a:t>
            </a:r>
          </a:p>
          <a:p>
            <a:endParaRPr lang="en-US" dirty="0"/>
          </a:p>
        </p:txBody>
      </p:sp>
      <p:sp>
        <p:nvSpPr>
          <p:cNvPr id="4" name="Content Placeholder 3"/>
          <p:cNvSpPr>
            <a:spLocks noGrp="1"/>
          </p:cNvSpPr>
          <p:nvPr>
            <p:ph sz="half" idx="2"/>
          </p:nvPr>
        </p:nvSpPr>
        <p:spPr>
          <a:xfrm>
            <a:off x="6172200" y="2587625"/>
            <a:ext cx="5181600" cy="4351338"/>
          </a:xfrm>
        </p:spPr>
        <p:txBody>
          <a:bodyPr>
            <a:normAutofit/>
          </a:bodyPr>
          <a:lstStyle/>
          <a:p>
            <a:r>
              <a:rPr lang="en-US" altLang="zh-CN" dirty="0"/>
              <a:t>email:</a:t>
            </a:r>
          </a:p>
          <a:p>
            <a:pPr marL="0" indent="0">
              <a:buNone/>
            </a:pPr>
            <a:r>
              <a:rPr lang="en-US" dirty="0">
                <a:hlinkClick r:id="rId2"/>
              </a:rPr>
              <a:t>wang52@wisc.edu</a:t>
            </a:r>
            <a:endParaRPr lang="en-US" dirty="0"/>
          </a:p>
          <a:p>
            <a:r>
              <a:rPr lang="en-US" altLang="zh-CN" dirty="0"/>
              <a:t>webpage</a:t>
            </a:r>
            <a:r>
              <a:rPr lang="zh-CN" altLang="en-US" dirty="0"/>
              <a:t>：</a:t>
            </a:r>
            <a:endParaRPr lang="en-US" altLang="zh-CN" dirty="0"/>
          </a:p>
          <a:p>
            <a:pPr marL="0" indent="0">
              <a:buNone/>
            </a:pPr>
            <a:r>
              <a:rPr lang="en-US" dirty="0">
                <a:hlinkClick r:id="rId3"/>
              </a:rPr>
              <a:t>https://uwveggies.wiscweb.wisc.edu/</a:t>
            </a:r>
            <a:endParaRPr lang="en-US" dirty="0"/>
          </a:p>
          <a:p>
            <a:r>
              <a:rPr lang="en-US" altLang="zh-CN" dirty="0"/>
              <a:t>Twitter</a:t>
            </a:r>
            <a:r>
              <a:rPr lang="zh-CN" altLang="en-US" dirty="0"/>
              <a:t>：</a:t>
            </a:r>
            <a:endParaRPr lang="en-US" altLang="zh-CN" dirty="0"/>
          </a:p>
          <a:p>
            <a:pPr marL="0" indent="0">
              <a:buNone/>
            </a:pPr>
            <a:r>
              <a:rPr lang="en-US" altLang="zh-CN" dirty="0"/>
              <a:t>@</a:t>
            </a:r>
            <a:r>
              <a:rPr lang="en-US" altLang="zh-CN" dirty="0" err="1"/>
              <a:t>appealingmm</a:t>
            </a:r>
            <a:endParaRPr lang="en-US" dirty="0"/>
          </a:p>
          <a:p>
            <a:pPr>
              <a:buFont typeface="Wingdings" pitchFamily="2" charset="2"/>
              <a:buChar char="q"/>
            </a:pPr>
            <a:endParaRPr lang="en-US" dirty="0"/>
          </a:p>
        </p:txBody>
      </p:sp>
      <p:pic>
        <p:nvPicPr>
          <p:cNvPr id="5" name="Picture 4">
            <a:extLst>
              <a:ext uri="{FF2B5EF4-FFF2-40B4-BE49-F238E27FC236}">
                <a16:creationId xmlns:a16="http://schemas.microsoft.com/office/drawing/2014/main" id="{F3077A73-B244-0F4B-9EBA-54684F14C543}"/>
              </a:ext>
            </a:extLst>
          </p:cNvPr>
          <p:cNvPicPr>
            <a:picLocks noChangeAspect="1"/>
          </p:cNvPicPr>
          <p:nvPr/>
        </p:nvPicPr>
        <p:blipFill>
          <a:blip r:embed="rId4"/>
          <a:stretch>
            <a:fillRect/>
          </a:stretch>
        </p:blipFill>
        <p:spPr>
          <a:xfrm>
            <a:off x="9016536" y="0"/>
            <a:ext cx="3175463" cy="2116975"/>
          </a:xfrm>
          <a:prstGeom prst="rect">
            <a:avLst/>
          </a:prstGeom>
        </p:spPr>
      </p:pic>
      <p:pic>
        <p:nvPicPr>
          <p:cNvPr id="6" name="Picture 5">
            <a:extLst>
              <a:ext uri="{FF2B5EF4-FFF2-40B4-BE49-F238E27FC236}">
                <a16:creationId xmlns:a16="http://schemas.microsoft.com/office/drawing/2014/main" id="{4C6CDF26-0C61-F74F-B075-4C3221C3B4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5224" y="-30581"/>
            <a:ext cx="2863408" cy="2147556"/>
          </a:xfrm>
          <a:prstGeom prst="rect">
            <a:avLst/>
          </a:prstGeom>
        </p:spPr>
      </p:pic>
    </p:spTree>
    <p:extLst>
      <p:ext uri="{BB962C8B-B14F-4D97-AF65-F5344CB8AC3E}">
        <p14:creationId xmlns:p14="http://schemas.microsoft.com/office/powerpoint/2010/main" val="8955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D7ED-3350-5342-A66F-76C236F67E7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7D3B64C-2E85-A847-8B1B-23815B6A5313}"/>
              </a:ext>
            </a:extLst>
          </p:cNvPr>
          <p:cNvPicPr>
            <a:picLocks noGrp="1" noChangeAspect="1"/>
          </p:cNvPicPr>
          <p:nvPr>
            <p:ph idx="1"/>
          </p:nvPr>
        </p:nvPicPr>
        <p:blipFill>
          <a:blip r:embed="rId2"/>
          <a:stretch>
            <a:fillRect/>
          </a:stretch>
        </p:blipFill>
        <p:spPr>
          <a:xfrm>
            <a:off x="1251857" y="0"/>
            <a:ext cx="9688285" cy="6858000"/>
          </a:xfrm>
        </p:spPr>
      </p:pic>
    </p:spTree>
    <p:extLst>
      <p:ext uri="{BB962C8B-B14F-4D97-AF65-F5344CB8AC3E}">
        <p14:creationId xmlns:p14="http://schemas.microsoft.com/office/powerpoint/2010/main" val="391741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3EF4-BC4B-3242-AF95-51294A466D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CCD9ED0-C3C6-6C43-BEE4-786F9B1DD460}"/>
              </a:ext>
            </a:extLst>
          </p:cNvPr>
          <p:cNvPicPr>
            <a:picLocks noGrp="1" noChangeAspect="1"/>
          </p:cNvPicPr>
          <p:nvPr>
            <p:ph idx="1"/>
          </p:nvPr>
        </p:nvPicPr>
        <p:blipFill>
          <a:blip r:embed="rId2"/>
          <a:stretch>
            <a:fillRect/>
          </a:stretch>
        </p:blipFill>
        <p:spPr>
          <a:xfrm>
            <a:off x="1327910" y="0"/>
            <a:ext cx="9536179" cy="6858000"/>
          </a:xfrm>
        </p:spPr>
      </p:pic>
      <p:sp>
        <p:nvSpPr>
          <p:cNvPr id="6" name="Rectangle 5">
            <a:extLst>
              <a:ext uri="{FF2B5EF4-FFF2-40B4-BE49-F238E27FC236}">
                <a16:creationId xmlns:a16="http://schemas.microsoft.com/office/drawing/2014/main" id="{FA23DDC9-DE10-5F4E-86A7-CCB6E311E0A8}"/>
              </a:ext>
            </a:extLst>
          </p:cNvPr>
          <p:cNvSpPr/>
          <p:nvPr/>
        </p:nvSpPr>
        <p:spPr>
          <a:xfrm>
            <a:off x="1327910" y="523386"/>
            <a:ext cx="1010844" cy="66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34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E81B-43FC-1D4F-8F1D-465A4C8054AC}"/>
              </a:ext>
            </a:extLst>
          </p:cNvPr>
          <p:cNvSpPr>
            <a:spLocks noGrp="1"/>
          </p:cNvSpPr>
          <p:nvPr>
            <p:ph type="title"/>
          </p:nvPr>
        </p:nvSpPr>
        <p:spPr/>
        <p:txBody>
          <a:bodyPr/>
          <a:lstStyle/>
          <a:p>
            <a:r>
              <a:rPr lang="en-US" dirty="0"/>
              <a:t>Grand challenges of vegetable production</a:t>
            </a:r>
          </a:p>
        </p:txBody>
      </p:sp>
      <p:sp>
        <p:nvSpPr>
          <p:cNvPr id="3" name="Content Placeholder 2">
            <a:extLst>
              <a:ext uri="{FF2B5EF4-FFF2-40B4-BE49-F238E27FC236}">
                <a16:creationId xmlns:a16="http://schemas.microsoft.com/office/drawing/2014/main" id="{D96CAD59-A08F-5444-8481-3122CFAD5902}"/>
              </a:ext>
            </a:extLst>
          </p:cNvPr>
          <p:cNvSpPr>
            <a:spLocks noGrp="1"/>
          </p:cNvSpPr>
          <p:nvPr>
            <p:ph idx="1"/>
          </p:nvPr>
        </p:nvSpPr>
        <p:spPr>
          <a:xfrm>
            <a:off x="838200" y="1690688"/>
            <a:ext cx="10515600" cy="4351338"/>
          </a:xfrm>
        </p:spPr>
        <p:txBody>
          <a:bodyPr>
            <a:normAutofit/>
          </a:bodyPr>
          <a:lstStyle/>
          <a:p>
            <a:r>
              <a:rPr lang="en-US" sz="3200" dirty="0"/>
              <a:t>Unpredictable weather conditions</a:t>
            </a:r>
          </a:p>
          <a:p>
            <a:r>
              <a:rPr lang="en-US" sz="3200" dirty="0"/>
              <a:t>Degraded environment</a:t>
            </a:r>
          </a:p>
          <a:p>
            <a:r>
              <a:rPr lang="en-US" sz="3200" dirty="0"/>
              <a:t>Shortage of labors and labor aging</a:t>
            </a:r>
          </a:p>
          <a:p>
            <a:r>
              <a:rPr lang="en-US" sz="3200" dirty="0"/>
              <a:t>More bigger farms, small farms disappearing</a:t>
            </a:r>
          </a:p>
        </p:txBody>
      </p:sp>
    </p:spTree>
    <p:extLst>
      <p:ext uri="{BB962C8B-B14F-4D97-AF65-F5344CB8AC3E}">
        <p14:creationId xmlns:p14="http://schemas.microsoft.com/office/powerpoint/2010/main" val="224345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2334-2B6D-6249-8B72-FC789C0930F1}"/>
              </a:ext>
            </a:extLst>
          </p:cNvPr>
          <p:cNvSpPr>
            <a:spLocks noGrp="1"/>
          </p:cNvSpPr>
          <p:nvPr>
            <p:ph type="title"/>
          </p:nvPr>
        </p:nvSpPr>
        <p:spPr>
          <a:xfrm>
            <a:off x="838200" y="628895"/>
            <a:ext cx="10515600" cy="1325563"/>
          </a:xfrm>
        </p:spPr>
        <p:txBody>
          <a:bodyPr>
            <a:normAutofit/>
          </a:bodyPr>
          <a:lstStyle/>
          <a:p>
            <a:r>
              <a:rPr lang="en-US" sz="4000" dirty="0"/>
              <a:t>How can we achieve vegetable production sustainability?</a:t>
            </a:r>
          </a:p>
        </p:txBody>
      </p:sp>
      <p:sp>
        <p:nvSpPr>
          <p:cNvPr id="3" name="Content Placeholder 2">
            <a:extLst>
              <a:ext uri="{FF2B5EF4-FFF2-40B4-BE49-F238E27FC236}">
                <a16:creationId xmlns:a16="http://schemas.microsoft.com/office/drawing/2014/main" id="{103F7D6B-DE18-9040-98CD-5C39EB399FC3}"/>
              </a:ext>
            </a:extLst>
          </p:cNvPr>
          <p:cNvSpPr>
            <a:spLocks noGrp="1"/>
          </p:cNvSpPr>
          <p:nvPr>
            <p:ph idx="1"/>
          </p:nvPr>
        </p:nvSpPr>
        <p:spPr>
          <a:xfrm>
            <a:off x="838200" y="2554614"/>
            <a:ext cx="10515600" cy="2107548"/>
          </a:xfrm>
        </p:spPr>
        <p:txBody>
          <a:bodyPr/>
          <a:lstStyle/>
          <a:p>
            <a:r>
              <a:rPr lang="en-US" dirty="0"/>
              <a:t>By highly automated operation – horticultural mechanization</a:t>
            </a:r>
          </a:p>
          <a:p>
            <a:r>
              <a:rPr lang="en-US" dirty="0"/>
              <a:t>By precision agricultural practices that can increase resource use efficiency</a:t>
            </a:r>
          </a:p>
          <a:p>
            <a:r>
              <a:rPr lang="en-US" dirty="0"/>
              <a:t>Reduce impact of agricultural production on the environment</a:t>
            </a:r>
          </a:p>
        </p:txBody>
      </p:sp>
    </p:spTree>
    <p:extLst>
      <p:ext uri="{BB962C8B-B14F-4D97-AF65-F5344CB8AC3E}">
        <p14:creationId xmlns:p14="http://schemas.microsoft.com/office/powerpoint/2010/main" val="2384663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9DDC6-F67F-9048-BA9A-348E6B858C73}"/>
              </a:ext>
            </a:extLst>
          </p:cNvPr>
          <p:cNvSpPr>
            <a:spLocks noGrp="1"/>
          </p:cNvSpPr>
          <p:nvPr>
            <p:ph type="title"/>
          </p:nvPr>
        </p:nvSpPr>
        <p:spPr/>
        <p:txBody>
          <a:bodyPr/>
          <a:lstStyle/>
          <a:p>
            <a:r>
              <a:rPr lang="en-US" altLang="zh-CN" dirty="0"/>
              <a:t>Horticultural Mechanization - Greenhouse Farming</a:t>
            </a:r>
            <a:endParaRPr lang="en-US" dirty="0"/>
          </a:p>
        </p:txBody>
      </p:sp>
      <p:sp>
        <p:nvSpPr>
          <p:cNvPr id="3" name="Content Placeholder 2">
            <a:extLst>
              <a:ext uri="{FF2B5EF4-FFF2-40B4-BE49-F238E27FC236}">
                <a16:creationId xmlns:a16="http://schemas.microsoft.com/office/drawing/2014/main" id="{B85480D2-11A7-9048-A9C7-D4B92B83C947}"/>
              </a:ext>
            </a:extLst>
          </p:cNvPr>
          <p:cNvSpPr>
            <a:spLocks noGrp="1"/>
          </p:cNvSpPr>
          <p:nvPr>
            <p:ph sz="half" idx="1"/>
          </p:nvPr>
        </p:nvSpPr>
        <p:spPr>
          <a:xfrm>
            <a:off x="838200" y="1944379"/>
            <a:ext cx="5181600" cy="4351338"/>
          </a:xfrm>
        </p:spPr>
        <p:txBody>
          <a:bodyPr>
            <a:normAutofit fontScale="92500" lnSpcReduction="10000"/>
          </a:bodyPr>
          <a:lstStyle/>
          <a:p>
            <a:r>
              <a:rPr lang="en-US" dirty="0"/>
              <a:t>The Netherlands is only about 34% the size of New York state</a:t>
            </a:r>
          </a:p>
          <a:p>
            <a:r>
              <a:rPr lang="en-US" dirty="0"/>
              <a:t>Greenhouse area in the Netherlands is a little bigger than Manhattan</a:t>
            </a:r>
          </a:p>
          <a:p>
            <a:r>
              <a:rPr lang="en-US" dirty="0"/>
              <a:t>But it is the second largest food exporter in the world</a:t>
            </a:r>
          </a:p>
          <a:p>
            <a:r>
              <a:rPr lang="en-US" dirty="0"/>
              <a:t>The mechanization of greenhouse production has greatly improved use efficiency of water, soil, chemical fertilizers and pesticides</a:t>
            </a:r>
          </a:p>
        </p:txBody>
      </p:sp>
      <p:sp>
        <p:nvSpPr>
          <p:cNvPr id="4" name="Content Placeholder 3">
            <a:extLst>
              <a:ext uri="{FF2B5EF4-FFF2-40B4-BE49-F238E27FC236}">
                <a16:creationId xmlns:a16="http://schemas.microsoft.com/office/drawing/2014/main" id="{1FF03FE4-EF77-A94A-ACFE-D23F93FE26D5}"/>
              </a:ext>
            </a:extLst>
          </p:cNvPr>
          <p:cNvSpPr>
            <a:spLocks noGrp="1"/>
          </p:cNvSpPr>
          <p:nvPr>
            <p:ph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87C704DD-FE6D-6C47-AD04-247A68B6EC4F}"/>
              </a:ext>
            </a:extLst>
          </p:cNvPr>
          <p:cNvPicPr>
            <a:picLocks noChangeAspect="1"/>
          </p:cNvPicPr>
          <p:nvPr/>
        </p:nvPicPr>
        <p:blipFill>
          <a:blip r:embed="rId2"/>
          <a:stretch>
            <a:fillRect/>
          </a:stretch>
        </p:blipFill>
        <p:spPr>
          <a:xfrm>
            <a:off x="6172200" y="1944379"/>
            <a:ext cx="5581344" cy="4273826"/>
          </a:xfrm>
          <a:prstGeom prst="rect">
            <a:avLst/>
          </a:prstGeom>
        </p:spPr>
      </p:pic>
    </p:spTree>
    <p:extLst>
      <p:ext uri="{BB962C8B-B14F-4D97-AF65-F5344CB8AC3E}">
        <p14:creationId xmlns:p14="http://schemas.microsoft.com/office/powerpoint/2010/main" val="283943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409" y="620485"/>
            <a:ext cx="12195409" cy="5617029"/>
          </a:xfrm>
        </p:spPr>
      </p:pic>
      <p:sp>
        <p:nvSpPr>
          <p:cNvPr id="4" name="Title 3">
            <a:extLst>
              <a:ext uri="{FF2B5EF4-FFF2-40B4-BE49-F238E27FC236}">
                <a16:creationId xmlns:a16="http://schemas.microsoft.com/office/drawing/2014/main" id="{D75A8935-27D2-0E44-AE84-40E29AED44C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94784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673924"/>
            <a:ext cx="12192824" cy="5510151"/>
          </a:xfrm>
        </p:spPr>
      </p:pic>
      <p:sp>
        <p:nvSpPr>
          <p:cNvPr id="4" name="Title 3">
            <a:extLst>
              <a:ext uri="{FF2B5EF4-FFF2-40B4-BE49-F238E27FC236}">
                <a16:creationId xmlns:a16="http://schemas.microsoft.com/office/drawing/2014/main" id="{4A95D9B8-88D2-7E46-A56D-88AB3E81A25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87102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1331</Words>
  <Application>Microsoft Macintosh PowerPoint</Application>
  <PresentationFormat>Widescreen</PresentationFormat>
  <Paragraphs>141</Paragraphs>
  <Slides>25</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等线</vt:lpstr>
      <vt:lpstr>等线 Light</vt:lpstr>
      <vt:lpstr>Forza Black</vt:lpstr>
      <vt:lpstr>Forza Bold</vt:lpstr>
      <vt:lpstr>Open Sans</vt:lpstr>
      <vt:lpstr>Arial</vt:lpstr>
      <vt:lpstr>Arial Narrow</vt:lpstr>
      <vt:lpstr>Calibri</vt:lpstr>
      <vt:lpstr>Calibri Light</vt:lpstr>
      <vt:lpstr>Wingdings</vt:lpstr>
      <vt:lpstr>Office Theme</vt:lpstr>
      <vt:lpstr>New Technologies for future horticultural crop production</vt:lpstr>
      <vt:lpstr>PowerPoint Presentation</vt:lpstr>
      <vt:lpstr>PowerPoint Presentation</vt:lpstr>
      <vt:lpstr>PowerPoint Presentation</vt:lpstr>
      <vt:lpstr>Grand challenges of vegetable production</vt:lpstr>
      <vt:lpstr>How can we achieve vegetable production sustainability?</vt:lpstr>
      <vt:lpstr>Horticultural Mechanization - Greenhouse Farming</vt:lpstr>
      <vt:lpstr>PowerPoint Presentation</vt:lpstr>
      <vt:lpstr>PowerPoint Presentation</vt:lpstr>
      <vt:lpstr>Greenhouse farming in the Netherlands</vt:lpstr>
      <vt:lpstr>New technologies in greenhouse farming</vt:lpstr>
      <vt:lpstr>Horticultural Mechanization – Vertical Farming</vt:lpstr>
      <vt:lpstr>Vertical Farming Technologies</vt:lpstr>
      <vt:lpstr>Micro-irrigation</vt:lpstr>
      <vt:lpstr>Disadvantages of micro-irrigation</vt:lpstr>
      <vt:lpstr>Precision agriculture – remote sensing and use of on-pivot sensors</vt:lpstr>
      <vt:lpstr>On-Pivot Sensors Detection  </vt:lpstr>
      <vt:lpstr>Collect</vt:lpstr>
      <vt:lpstr>Detect</vt:lpstr>
      <vt:lpstr>Precision agriculture – remote sensing</vt:lpstr>
      <vt:lpstr>Predicting in-season plant N status:</vt:lpstr>
      <vt:lpstr>Yield data validation for chippers and russets</vt:lpstr>
      <vt:lpstr>PowerPoint Presentation</vt:lpstr>
      <vt:lpstr>PowerPoint Presentation</vt:lpstr>
      <vt:lpstr>Acknowledgements: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 Machinery/New Technology</dc:title>
  <dc:creator>Yi Wang</dc:creator>
  <cp:lastModifiedBy>Yi Wang</cp:lastModifiedBy>
  <cp:revision>12</cp:revision>
  <dcterms:created xsi:type="dcterms:W3CDTF">2022-01-22T05:48:54Z</dcterms:created>
  <dcterms:modified xsi:type="dcterms:W3CDTF">2022-02-16T02:29:30Z</dcterms:modified>
</cp:coreProperties>
</file>