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9" r:id="rId2"/>
    <p:sldId id="273" r:id="rId3"/>
    <p:sldId id="280" r:id="rId4"/>
    <p:sldId id="274" r:id="rId5"/>
    <p:sldId id="276" r:id="rId6"/>
    <p:sldId id="290" r:id="rId7"/>
    <p:sldId id="277" r:id="rId8"/>
    <p:sldId id="278" r:id="rId9"/>
    <p:sldId id="281" r:id="rId10"/>
    <p:sldId id="289" r:id="rId11"/>
    <p:sldId id="283" r:id="rId12"/>
    <p:sldId id="279" r:id="rId13"/>
    <p:sldId id="282" r:id="rId14"/>
    <p:sldId id="288" r:id="rId15"/>
    <p:sldId id="291" r:id="rId16"/>
    <p:sldId id="284" r:id="rId17"/>
    <p:sldId id="285" r:id="rId18"/>
    <p:sldId id="286" r:id="rId19"/>
    <p:sldId id="292" r:id="rId20"/>
    <p:sldId id="287" r:id="rId21"/>
    <p:sldId id="266" r:id="rId22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C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1"/>
    <p:restoredTop sz="94643"/>
  </p:normalViewPr>
  <p:slideViewPr>
    <p:cSldViewPr snapToGrid="0" showGuides="1">
      <p:cViewPr varScale="1">
        <p:scale>
          <a:sx n="109" d="100"/>
          <a:sy n="109" d="100"/>
        </p:scale>
        <p:origin x="438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bg2"/>
                </a:solidFill>
              </a:rPr>
              <a:t>Example Pie Chart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757-4059-862A-287671BF76A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757-4059-862A-287671BF76A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757-4059-862A-287671BF76A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757-4059-862A-287671BF76A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304-4849-B150-291E304F61C5}"/>
              </c:ext>
            </c:extLst>
          </c:dPt>
          <c:cat>
            <c:strRef>
              <c:f>Sheet1!$A$2:$A$6</c:f>
              <c:strCache>
                <c:ptCount val="5"/>
                <c:pt idx="0">
                  <c:v>Data 1</c:v>
                </c:pt>
                <c:pt idx="1">
                  <c:v>Data 2</c:v>
                </c:pt>
                <c:pt idx="2">
                  <c:v>Data 3</c:v>
                </c:pt>
                <c:pt idx="3">
                  <c:v>Data 4</c:v>
                </c:pt>
                <c:pt idx="4">
                  <c:v>Data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24</c:v>
                </c:pt>
                <c:pt idx="1">
                  <c:v>20</c:v>
                </c:pt>
                <c:pt idx="2">
                  <c:v>15</c:v>
                </c:pt>
                <c:pt idx="3">
                  <c:v>10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757-4059-862A-287671BF76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bg2"/>
                </a:solidFill>
              </a:rPr>
              <a:t>Example Chart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Sheet1!$A$2:$A$6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166-40EE-99E3-47694C68D47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Sheet1!$A$2:$A$6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166-40EE-99E3-47694C68D47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Sheet1!$A$2:$A$6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166-40EE-99E3-47694C68D47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Sheet1!$A$2:$A$6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1.5</c:v>
                </c:pt>
                <c:pt idx="1">
                  <c:v>1</c:v>
                </c:pt>
                <c:pt idx="2">
                  <c:v>1</c:v>
                </c:pt>
                <c:pt idx="3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BF8-442D-AE22-AFFC6C846FE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Sheet1!$A$2:$A$6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0">
                  <c:v>0.75</c:v>
                </c:pt>
                <c:pt idx="1">
                  <c:v>3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BF8-442D-AE22-AFFC6C846F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74516400"/>
        <c:axId val="1274518720"/>
      </c:lineChart>
      <c:catAx>
        <c:axId val="1274516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4518720"/>
        <c:crosses val="autoZero"/>
        <c:auto val="1"/>
        <c:lblAlgn val="l"/>
        <c:lblOffset val="100"/>
        <c:noMultiLvlLbl val="0"/>
      </c:catAx>
      <c:valAx>
        <c:axId val="1274518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4516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bg2"/>
                </a:solidFill>
              </a:rPr>
              <a:t>Example Pie Chart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Example Chart</a:t>
            </a:r>
          </a:p>
        </c:rich>
      </c:tx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57-42A0-A171-ADEC8BC8BBB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57-42A0-A171-ADEC8BC8BBB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D57-42A0-A171-ADEC8BC8BBB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3</c:v>
                </c:pt>
                <c:pt idx="1">
                  <c:v>1</c:v>
                </c:pt>
                <c:pt idx="2">
                  <c:v>4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95-4F56-A2C6-D5A9B0A6A0A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95-4F56-A2C6-D5A9B0A6A0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74569760"/>
        <c:axId val="1274572512"/>
      </c:barChart>
      <c:catAx>
        <c:axId val="1274569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4572512"/>
        <c:crosses val="autoZero"/>
        <c:auto val="1"/>
        <c:lblAlgn val="ctr"/>
        <c:lblOffset val="100"/>
        <c:noMultiLvlLbl val="0"/>
      </c:catAx>
      <c:valAx>
        <c:axId val="1274572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4569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0" units="1/cm"/>
          <inkml:channelProperty channel="Y" name="resolution" value="30" units="1/cm"/>
          <inkml:channelProperty channel="T" name="resolution" value="1" units="1/dev"/>
        </inkml:channelProperties>
      </inkml:inkSource>
      <inkml:timestamp xml:id="ts0" timeString="2019-11-05T17:44:03.209"/>
    </inkml:context>
    <inkml:brush xml:id="br0">
      <inkml:brushProperty name="width" value="0.23333" units="cm"/>
      <inkml:brushProperty name="height" value="0.4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0 185 0,'24'0'281,"0"0"-281,25 0 31,-24 0 141,-1 0-156,25-25 0,-25 25-1,1 0-15,-1 0 16,50-24-1,-74 0-15,73 24 16,0 0-16,-48 0 16,-1 0-16,49 0 15,0 0-15,-24 0 16,25 0-16,-26 0 16,1-25 218,25 25-234,-1 0 16,49-73-1,-98 73 110,98 0-15,-48 0-110,-50 0 0,25 0 15,-25 0-15,1 0 94,-1 0-78,25 0-1,-24 0-15,-1 0 219,25 0-203,-25 0-1,1 0 1,24 49-1,-25-49-15,0 0 16,1 0-16,24 0 16,-1 0-1,1 24 1,-24-24-16,-1 0 172,25 0-157,-25 0-15,1 0 16,-1 0 0,25 0-1,24 0 1,-48 0-16,-1 0 16,1 0-1,24 0-15,-25 0 16,0 0-16,25 0 15,-24 0 1,23 0 0,26 0-16,-50 0 15,49 0 1,-48 0-16,48 0 16,-24 0-1,-25 0-15,1 0 78,-1 0-78,25 0 78,-24 0-62,48 0 0,-49 0-1,1 0-15,48 0 16,-24 0-16,24 0 16,-49 0-1,1 0 298,48 25-235,-48-25 47,-1 24 234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0" units="1/cm"/>
          <inkml:channelProperty channel="Y" name="resolution" value="30" units="1/cm"/>
          <inkml:channelProperty channel="T" name="resolution" value="1" units="1/dev"/>
        </inkml:channelProperties>
      </inkml:inkSource>
      <inkml:timestamp xml:id="ts0" timeString="2019-11-05T17:44:12.873"/>
    </inkml:context>
    <inkml:brush xml:id="br0">
      <inkml:brushProperty name="width" value="0.23333" units="cm"/>
      <inkml:brushProperty name="height" value="0.4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0 127 0,'24'0'94,"0"0"-63,25 0 1,49-24-17,-49 24 1,-25 0 31,1 0-16,-1 0 63,25 0-79,-25 0 1,1 0 0,24 0-1,-25 0 1,49 0-16,25 0 16,73 0-1,24 0 1,-121 0-16,-1 0 0,-49 0 15,25 0-15,-24 0 32,-1 0-1,49 0-15,-48 0-16,24 0 15,-25-24-15,0 24 16,25 0-16,25 0 15,-50 0-15,25 0 16,0 0-16,48 0 16,-48 0-16,24 0 15,-24 0-15,-24 0 16,-1 0 156,49 0-157,1 0-15,-1 0 16,-49 0-16,25 0 16,-24 0-16,-1 0 15,0 0-15,25 0 16,-24 0 0,-1-48-1,25 48 1,-25 0-16,1 0 15,48 0-15,-24 0 16,-25 0-16,1 0 16,-1 0 31,25 0-16,24 0-31,1 0 0,-50 0 15,0 0-15,25 0 16,-24 0 0,-1 0-16,1 0 47,23 0-1,-23 0-30,-1 0 0,1 0 265,24 0-265,-25 0-16,0 0 15,25 0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0" units="1/cm"/>
          <inkml:channelProperty channel="Y" name="resolution" value="30" units="1/cm"/>
          <inkml:channelProperty channel="T" name="resolution" value="1" units="1/dev"/>
        </inkml:channelProperties>
      </inkml:inkSource>
      <inkml:timestamp xml:id="ts0" timeString="2019-11-05T17:44:20.849"/>
    </inkml:context>
    <inkml:brush xml:id="br0">
      <inkml:brushProperty name="width" value="0.23333" units="cm"/>
      <inkml:brushProperty name="height" value="0.4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0" units="1/cm"/>
          <inkml:channelProperty channel="Y" name="resolution" value="30" units="1/cm"/>
          <inkml:channelProperty channel="T" name="resolution" value="1" units="1/dev"/>
        </inkml:channelProperties>
      </inkml:inkSource>
      <inkml:timestamp xml:id="ts0" timeString="2019-11-05T17:45:05.433"/>
    </inkml:context>
    <inkml:brush xml:id="br0">
      <inkml:brushProperty name="width" value="0.23333" units="cm"/>
      <inkml:brushProperty name="height" value="0.4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0" units="1/cm"/>
          <inkml:channelProperty channel="Y" name="resolution" value="30" units="1/cm"/>
          <inkml:channelProperty channel="T" name="resolution" value="1" units="1/dev"/>
        </inkml:channelProperties>
      </inkml:inkSource>
      <inkml:timestamp xml:id="ts0" timeString="2019-11-05T17:45:06.113"/>
    </inkml:context>
    <inkml:brush xml:id="br0">
      <inkml:brushProperty name="width" value="0.23333" units="cm"/>
      <inkml:brushProperty name="height" value="0.4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0" units="1/cm"/>
          <inkml:channelProperty channel="Y" name="resolution" value="30" units="1/cm"/>
          <inkml:channelProperty channel="T" name="resolution" value="1" units="1/dev"/>
        </inkml:channelProperties>
      </inkml:inkSource>
      <inkml:timestamp xml:id="ts0" timeString="2019-11-05T17:45:06.896"/>
    </inkml:context>
    <inkml:brush xml:id="br0">
      <inkml:brushProperty name="width" value="0.23333" units="cm"/>
      <inkml:brushProperty name="height" value="0.4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2B6710-2DA1-A348-8CC9-D0124F0B494C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45000"/>
            <a:ext cx="5607050" cy="3636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772525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D907CA-5D1D-A046-A43B-718A3632A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775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6239" y="2490536"/>
            <a:ext cx="9629274" cy="1341429"/>
          </a:xfrm>
          <a:noFill/>
        </p:spPr>
        <p:txBody>
          <a:bodyPr lIns="0" tIns="0" rIns="0" bIns="0" anchor="b">
            <a:normAutofit/>
          </a:bodyPr>
          <a:lstStyle>
            <a:lvl1pPr algn="l"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6239" y="3924041"/>
            <a:ext cx="9629274" cy="849646"/>
          </a:xfrm>
        </p:spPr>
        <p:txBody>
          <a:bodyPr lIns="0" tIns="0" rIns="0" bIns="0"/>
          <a:lstStyle>
            <a:lvl1pPr marL="0" indent="0" algn="l">
              <a:buNone/>
              <a:defRPr sz="24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2358254" y="4732895"/>
            <a:ext cx="548640" cy="1"/>
          </a:xfrm>
          <a:prstGeom prst="line">
            <a:avLst/>
          </a:prstGeom>
          <a:ln w="1016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1"/>
            <a:ext cx="12188952" cy="2359152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0" y="-441"/>
            <a:ext cx="12192000" cy="2359152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29" y="729987"/>
            <a:ext cx="4646748" cy="85649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2311119" y="5109438"/>
            <a:ext cx="10515600" cy="946205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1233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2-column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6" y="365125"/>
            <a:ext cx="10515600" cy="1325563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graphicFrame>
        <p:nvGraphicFramePr>
          <p:cNvPr id="12" name="Content Placeholder 7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145271978"/>
              </p:ext>
            </p:extLst>
          </p:nvPr>
        </p:nvGraphicFramePr>
        <p:xfrm>
          <a:off x="1084263" y="1825625"/>
          <a:ext cx="5011737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6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173953516"/>
              </p:ext>
            </p:extLst>
          </p:nvPr>
        </p:nvGraphicFramePr>
        <p:xfrm>
          <a:off x="1084263" y="1825625"/>
          <a:ext cx="5011737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Content Placeholder 2"/>
          <p:cNvSpPr>
            <a:spLocks noGrp="1"/>
          </p:cNvSpPr>
          <p:nvPr>
            <p:ph idx="10"/>
          </p:nvPr>
        </p:nvSpPr>
        <p:spPr>
          <a:xfrm>
            <a:off x="6589492" y="1695451"/>
            <a:ext cx="5011054" cy="4533537"/>
          </a:xfrm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8" t="28119"/>
          <a:stretch/>
        </p:blipFill>
        <p:spPr>
          <a:xfrm>
            <a:off x="-9727" y="894943"/>
            <a:ext cx="1031056" cy="328069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 flipH="1">
            <a:off x="1011602" y="6441852"/>
            <a:ext cx="8902419" cy="0"/>
          </a:xfrm>
          <a:prstGeom prst="line">
            <a:avLst/>
          </a:prstGeom>
          <a:ln w="38100" cap="rnd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468098" y="6228988"/>
            <a:ext cx="38825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0" i="0" kern="1200" spc="3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C6550F-30A3-394F-9149-215008B3E700}" type="slidenum">
              <a:rPr lang="en-US" b="1" smtClean="0">
                <a:latin typeface="+mn-lt"/>
              </a:rPr>
              <a:pPr/>
              <a:t>‹#›</a:t>
            </a:fld>
            <a:endParaRPr lang="en-US" b="1" dirty="0">
              <a:latin typeface="+mn-lt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362" y="6288622"/>
            <a:ext cx="1594107" cy="29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714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C8E3D-3056-488C-9F14-E65E6EB47581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8509E-766C-4B73-9C95-507EB93EF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543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C8E3D-3056-488C-9F14-E65E6EB47581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8509E-766C-4B73-9C95-507EB93EF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094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der/Closing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9"/>
          <p:cNvSpPr>
            <a:spLocks noChangeAspect="1"/>
          </p:cNvSpPr>
          <p:nvPr userDrawn="1"/>
        </p:nvSpPr>
        <p:spPr bwMode="auto">
          <a:xfrm>
            <a:off x="1250908" y="424745"/>
            <a:ext cx="9066997" cy="5629667"/>
          </a:xfrm>
          <a:custGeom>
            <a:avLst/>
            <a:gdLst>
              <a:gd name="T0" fmla="*/ 900 w 954"/>
              <a:gd name="T1" fmla="*/ 230 h 592"/>
              <a:gd name="T2" fmla="*/ 900 w 954"/>
              <a:gd name="T3" fmla="*/ 564 h 592"/>
              <a:gd name="T4" fmla="*/ 927 w 954"/>
              <a:gd name="T5" fmla="*/ 592 h 592"/>
              <a:gd name="T6" fmla="*/ 954 w 954"/>
              <a:gd name="T7" fmla="*/ 559 h 592"/>
              <a:gd name="T8" fmla="*/ 954 w 954"/>
              <a:gd name="T9" fmla="*/ 216 h 592"/>
              <a:gd name="T10" fmla="*/ 944 w 954"/>
              <a:gd name="T11" fmla="*/ 194 h 592"/>
              <a:gd name="T12" fmla="*/ 713 w 954"/>
              <a:gd name="T13" fmla="*/ 8 h 592"/>
              <a:gd name="T14" fmla="*/ 681 w 954"/>
              <a:gd name="T15" fmla="*/ 8 h 592"/>
              <a:gd name="T16" fmla="*/ 438 w 954"/>
              <a:gd name="T17" fmla="*/ 193 h 592"/>
              <a:gd name="T18" fmla="*/ 427 w 954"/>
              <a:gd name="T19" fmla="*/ 216 h 592"/>
              <a:gd name="T20" fmla="*/ 427 w 954"/>
              <a:gd name="T21" fmla="*/ 536 h 592"/>
              <a:gd name="T22" fmla="*/ 374 w 954"/>
              <a:gd name="T23" fmla="*/ 536 h 592"/>
              <a:gd name="T24" fmla="*/ 374 w 954"/>
              <a:gd name="T25" fmla="*/ 216 h 592"/>
              <a:gd name="T26" fmla="*/ 347 w 954"/>
              <a:gd name="T27" fmla="*/ 188 h 592"/>
              <a:gd name="T28" fmla="*/ 320 w 954"/>
              <a:gd name="T29" fmla="*/ 216 h 592"/>
              <a:gd name="T30" fmla="*/ 320 w 954"/>
              <a:gd name="T31" fmla="*/ 536 h 592"/>
              <a:gd name="T32" fmla="*/ 264 w 954"/>
              <a:gd name="T33" fmla="*/ 536 h 592"/>
              <a:gd name="T34" fmla="*/ 264 w 954"/>
              <a:gd name="T35" fmla="*/ 319 h 592"/>
              <a:gd name="T36" fmla="*/ 237 w 954"/>
              <a:gd name="T37" fmla="*/ 290 h 592"/>
              <a:gd name="T38" fmla="*/ 210 w 954"/>
              <a:gd name="T39" fmla="*/ 319 h 592"/>
              <a:gd name="T40" fmla="*/ 210 w 954"/>
              <a:gd name="T41" fmla="*/ 536 h 592"/>
              <a:gd name="T42" fmla="*/ 154 w 954"/>
              <a:gd name="T43" fmla="*/ 536 h 592"/>
              <a:gd name="T44" fmla="*/ 154 w 954"/>
              <a:gd name="T45" fmla="*/ 413 h 592"/>
              <a:gd name="T46" fmla="*/ 127 w 954"/>
              <a:gd name="T47" fmla="*/ 385 h 592"/>
              <a:gd name="T48" fmla="*/ 100 w 954"/>
              <a:gd name="T49" fmla="*/ 413 h 592"/>
              <a:gd name="T50" fmla="*/ 100 w 954"/>
              <a:gd name="T51" fmla="*/ 536 h 592"/>
              <a:gd name="T52" fmla="*/ 27 w 954"/>
              <a:gd name="T53" fmla="*/ 536 h 592"/>
              <a:gd name="T54" fmla="*/ 0 w 954"/>
              <a:gd name="T55" fmla="*/ 564 h 592"/>
              <a:gd name="T56" fmla="*/ 27 w 954"/>
              <a:gd name="T57" fmla="*/ 592 h 592"/>
              <a:gd name="T58" fmla="*/ 454 w 954"/>
              <a:gd name="T59" fmla="*/ 592 h 592"/>
              <a:gd name="T60" fmla="*/ 481 w 954"/>
              <a:gd name="T61" fmla="*/ 564 h 592"/>
              <a:gd name="T62" fmla="*/ 481 w 954"/>
              <a:gd name="T63" fmla="*/ 230 h 592"/>
              <a:gd name="T64" fmla="*/ 696 w 954"/>
              <a:gd name="T65" fmla="*/ 66 h 592"/>
              <a:gd name="T66" fmla="*/ 900 w 954"/>
              <a:gd name="T67" fmla="*/ 23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954" h="592">
                <a:moveTo>
                  <a:pt x="900" y="230"/>
                </a:moveTo>
                <a:cubicBezTo>
                  <a:pt x="900" y="564"/>
                  <a:pt x="900" y="564"/>
                  <a:pt x="900" y="564"/>
                </a:cubicBezTo>
                <a:cubicBezTo>
                  <a:pt x="900" y="579"/>
                  <a:pt x="913" y="592"/>
                  <a:pt x="927" y="592"/>
                </a:cubicBezTo>
                <a:cubicBezTo>
                  <a:pt x="947" y="592"/>
                  <a:pt x="954" y="570"/>
                  <a:pt x="954" y="559"/>
                </a:cubicBezTo>
                <a:cubicBezTo>
                  <a:pt x="954" y="548"/>
                  <a:pt x="954" y="216"/>
                  <a:pt x="954" y="216"/>
                </a:cubicBezTo>
                <a:cubicBezTo>
                  <a:pt x="954" y="207"/>
                  <a:pt x="950" y="199"/>
                  <a:pt x="944" y="194"/>
                </a:cubicBezTo>
                <a:cubicBezTo>
                  <a:pt x="713" y="8"/>
                  <a:pt x="713" y="8"/>
                  <a:pt x="713" y="8"/>
                </a:cubicBezTo>
                <a:cubicBezTo>
                  <a:pt x="704" y="1"/>
                  <a:pt x="691" y="0"/>
                  <a:pt x="681" y="8"/>
                </a:cubicBezTo>
                <a:cubicBezTo>
                  <a:pt x="438" y="193"/>
                  <a:pt x="438" y="193"/>
                  <a:pt x="438" y="193"/>
                </a:cubicBezTo>
                <a:cubicBezTo>
                  <a:pt x="431" y="198"/>
                  <a:pt x="427" y="207"/>
                  <a:pt x="427" y="216"/>
                </a:cubicBezTo>
                <a:cubicBezTo>
                  <a:pt x="427" y="536"/>
                  <a:pt x="427" y="536"/>
                  <a:pt x="427" y="536"/>
                </a:cubicBezTo>
                <a:cubicBezTo>
                  <a:pt x="374" y="536"/>
                  <a:pt x="374" y="536"/>
                  <a:pt x="374" y="536"/>
                </a:cubicBezTo>
                <a:cubicBezTo>
                  <a:pt x="374" y="216"/>
                  <a:pt x="374" y="216"/>
                  <a:pt x="374" y="216"/>
                </a:cubicBezTo>
                <a:cubicBezTo>
                  <a:pt x="374" y="200"/>
                  <a:pt x="362" y="188"/>
                  <a:pt x="347" y="188"/>
                </a:cubicBezTo>
                <a:cubicBezTo>
                  <a:pt x="332" y="188"/>
                  <a:pt x="320" y="200"/>
                  <a:pt x="320" y="216"/>
                </a:cubicBezTo>
                <a:cubicBezTo>
                  <a:pt x="320" y="536"/>
                  <a:pt x="320" y="536"/>
                  <a:pt x="320" y="536"/>
                </a:cubicBezTo>
                <a:cubicBezTo>
                  <a:pt x="264" y="536"/>
                  <a:pt x="264" y="536"/>
                  <a:pt x="264" y="536"/>
                </a:cubicBezTo>
                <a:cubicBezTo>
                  <a:pt x="264" y="319"/>
                  <a:pt x="264" y="319"/>
                  <a:pt x="264" y="319"/>
                </a:cubicBezTo>
                <a:cubicBezTo>
                  <a:pt x="264" y="303"/>
                  <a:pt x="252" y="290"/>
                  <a:pt x="237" y="290"/>
                </a:cubicBezTo>
                <a:cubicBezTo>
                  <a:pt x="222" y="290"/>
                  <a:pt x="210" y="303"/>
                  <a:pt x="210" y="319"/>
                </a:cubicBezTo>
                <a:cubicBezTo>
                  <a:pt x="210" y="536"/>
                  <a:pt x="210" y="536"/>
                  <a:pt x="210" y="536"/>
                </a:cubicBezTo>
                <a:cubicBezTo>
                  <a:pt x="154" y="536"/>
                  <a:pt x="154" y="536"/>
                  <a:pt x="154" y="536"/>
                </a:cubicBezTo>
                <a:cubicBezTo>
                  <a:pt x="154" y="413"/>
                  <a:pt x="154" y="413"/>
                  <a:pt x="154" y="413"/>
                </a:cubicBezTo>
                <a:cubicBezTo>
                  <a:pt x="154" y="397"/>
                  <a:pt x="142" y="385"/>
                  <a:pt x="127" y="385"/>
                </a:cubicBezTo>
                <a:cubicBezTo>
                  <a:pt x="112" y="385"/>
                  <a:pt x="100" y="397"/>
                  <a:pt x="100" y="413"/>
                </a:cubicBezTo>
                <a:cubicBezTo>
                  <a:pt x="100" y="536"/>
                  <a:pt x="100" y="536"/>
                  <a:pt x="100" y="536"/>
                </a:cubicBezTo>
                <a:cubicBezTo>
                  <a:pt x="27" y="536"/>
                  <a:pt x="27" y="536"/>
                  <a:pt x="27" y="536"/>
                </a:cubicBezTo>
                <a:cubicBezTo>
                  <a:pt x="12" y="536"/>
                  <a:pt x="0" y="548"/>
                  <a:pt x="0" y="564"/>
                </a:cubicBezTo>
                <a:cubicBezTo>
                  <a:pt x="0" y="579"/>
                  <a:pt x="12" y="592"/>
                  <a:pt x="27" y="592"/>
                </a:cubicBezTo>
                <a:cubicBezTo>
                  <a:pt x="454" y="592"/>
                  <a:pt x="454" y="592"/>
                  <a:pt x="454" y="592"/>
                </a:cubicBezTo>
                <a:cubicBezTo>
                  <a:pt x="469" y="592"/>
                  <a:pt x="481" y="579"/>
                  <a:pt x="481" y="564"/>
                </a:cubicBezTo>
                <a:cubicBezTo>
                  <a:pt x="481" y="230"/>
                  <a:pt x="481" y="230"/>
                  <a:pt x="481" y="230"/>
                </a:cubicBezTo>
                <a:cubicBezTo>
                  <a:pt x="696" y="66"/>
                  <a:pt x="696" y="66"/>
                  <a:pt x="696" y="66"/>
                </a:cubicBezTo>
                <a:cubicBezTo>
                  <a:pt x="900" y="230"/>
                  <a:pt x="900" y="230"/>
                  <a:pt x="900" y="230"/>
                </a:cubicBezTo>
              </a:path>
            </a:pathLst>
          </a:custGeom>
          <a:solidFill>
            <a:schemeClr val="tx1">
              <a:lumMod val="20000"/>
              <a:lumOff val="80000"/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0566" y="3512456"/>
            <a:ext cx="6326307" cy="1477832"/>
          </a:xfrm>
          <a:noFill/>
        </p:spPr>
        <p:txBody>
          <a:bodyPr lIns="0" tIns="0" rIns="0" bIns="0" anchor="ctr" anchorCtr="0">
            <a:normAutofit/>
          </a:bodyPr>
          <a:lstStyle>
            <a:lvl1pPr algn="l">
              <a:defRPr sz="4000" cap="all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 flipV="1">
            <a:off x="5570566" y="5063260"/>
            <a:ext cx="548640" cy="1"/>
          </a:xfrm>
          <a:prstGeom prst="line">
            <a:avLst/>
          </a:prstGeom>
          <a:ln w="1016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0813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ontent w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9"/>
          <p:cNvSpPr>
            <a:spLocks noChangeAspect="1"/>
          </p:cNvSpPr>
          <p:nvPr userDrawn="1"/>
        </p:nvSpPr>
        <p:spPr bwMode="auto">
          <a:xfrm>
            <a:off x="1250908" y="424745"/>
            <a:ext cx="9066997" cy="5629667"/>
          </a:xfrm>
          <a:custGeom>
            <a:avLst/>
            <a:gdLst>
              <a:gd name="T0" fmla="*/ 900 w 954"/>
              <a:gd name="T1" fmla="*/ 230 h 592"/>
              <a:gd name="T2" fmla="*/ 900 w 954"/>
              <a:gd name="T3" fmla="*/ 564 h 592"/>
              <a:gd name="T4" fmla="*/ 927 w 954"/>
              <a:gd name="T5" fmla="*/ 592 h 592"/>
              <a:gd name="T6" fmla="*/ 954 w 954"/>
              <a:gd name="T7" fmla="*/ 559 h 592"/>
              <a:gd name="T8" fmla="*/ 954 w 954"/>
              <a:gd name="T9" fmla="*/ 216 h 592"/>
              <a:gd name="T10" fmla="*/ 944 w 954"/>
              <a:gd name="T11" fmla="*/ 194 h 592"/>
              <a:gd name="T12" fmla="*/ 713 w 954"/>
              <a:gd name="T13" fmla="*/ 8 h 592"/>
              <a:gd name="T14" fmla="*/ 681 w 954"/>
              <a:gd name="T15" fmla="*/ 8 h 592"/>
              <a:gd name="T16" fmla="*/ 438 w 954"/>
              <a:gd name="T17" fmla="*/ 193 h 592"/>
              <a:gd name="T18" fmla="*/ 427 w 954"/>
              <a:gd name="T19" fmla="*/ 216 h 592"/>
              <a:gd name="T20" fmla="*/ 427 w 954"/>
              <a:gd name="T21" fmla="*/ 536 h 592"/>
              <a:gd name="T22" fmla="*/ 374 w 954"/>
              <a:gd name="T23" fmla="*/ 536 h 592"/>
              <a:gd name="T24" fmla="*/ 374 w 954"/>
              <a:gd name="T25" fmla="*/ 216 h 592"/>
              <a:gd name="T26" fmla="*/ 347 w 954"/>
              <a:gd name="T27" fmla="*/ 188 h 592"/>
              <a:gd name="T28" fmla="*/ 320 w 954"/>
              <a:gd name="T29" fmla="*/ 216 h 592"/>
              <a:gd name="T30" fmla="*/ 320 w 954"/>
              <a:gd name="T31" fmla="*/ 536 h 592"/>
              <a:gd name="T32" fmla="*/ 264 w 954"/>
              <a:gd name="T33" fmla="*/ 536 h 592"/>
              <a:gd name="T34" fmla="*/ 264 w 954"/>
              <a:gd name="T35" fmla="*/ 319 h 592"/>
              <a:gd name="T36" fmla="*/ 237 w 954"/>
              <a:gd name="T37" fmla="*/ 290 h 592"/>
              <a:gd name="T38" fmla="*/ 210 w 954"/>
              <a:gd name="T39" fmla="*/ 319 h 592"/>
              <a:gd name="T40" fmla="*/ 210 w 954"/>
              <a:gd name="T41" fmla="*/ 536 h 592"/>
              <a:gd name="T42" fmla="*/ 154 w 954"/>
              <a:gd name="T43" fmla="*/ 536 h 592"/>
              <a:gd name="T44" fmla="*/ 154 w 954"/>
              <a:gd name="T45" fmla="*/ 413 h 592"/>
              <a:gd name="T46" fmla="*/ 127 w 954"/>
              <a:gd name="T47" fmla="*/ 385 h 592"/>
              <a:gd name="T48" fmla="*/ 100 w 954"/>
              <a:gd name="T49" fmla="*/ 413 h 592"/>
              <a:gd name="T50" fmla="*/ 100 w 954"/>
              <a:gd name="T51" fmla="*/ 536 h 592"/>
              <a:gd name="T52" fmla="*/ 27 w 954"/>
              <a:gd name="T53" fmla="*/ 536 h 592"/>
              <a:gd name="T54" fmla="*/ 0 w 954"/>
              <a:gd name="T55" fmla="*/ 564 h 592"/>
              <a:gd name="T56" fmla="*/ 27 w 954"/>
              <a:gd name="T57" fmla="*/ 592 h 592"/>
              <a:gd name="T58" fmla="*/ 454 w 954"/>
              <a:gd name="T59" fmla="*/ 592 h 592"/>
              <a:gd name="T60" fmla="*/ 481 w 954"/>
              <a:gd name="T61" fmla="*/ 564 h 592"/>
              <a:gd name="T62" fmla="*/ 481 w 954"/>
              <a:gd name="T63" fmla="*/ 230 h 592"/>
              <a:gd name="T64" fmla="*/ 696 w 954"/>
              <a:gd name="T65" fmla="*/ 66 h 592"/>
              <a:gd name="T66" fmla="*/ 900 w 954"/>
              <a:gd name="T67" fmla="*/ 23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954" h="592">
                <a:moveTo>
                  <a:pt x="900" y="230"/>
                </a:moveTo>
                <a:cubicBezTo>
                  <a:pt x="900" y="564"/>
                  <a:pt x="900" y="564"/>
                  <a:pt x="900" y="564"/>
                </a:cubicBezTo>
                <a:cubicBezTo>
                  <a:pt x="900" y="579"/>
                  <a:pt x="913" y="592"/>
                  <a:pt x="927" y="592"/>
                </a:cubicBezTo>
                <a:cubicBezTo>
                  <a:pt x="947" y="592"/>
                  <a:pt x="954" y="570"/>
                  <a:pt x="954" y="559"/>
                </a:cubicBezTo>
                <a:cubicBezTo>
                  <a:pt x="954" y="548"/>
                  <a:pt x="954" y="216"/>
                  <a:pt x="954" y="216"/>
                </a:cubicBezTo>
                <a:cubicBezTo>
                  <a:pt x="954" y="207"/>
                  <a:pt x="950" y="199"/>
                  <a:pt x="944" y="194"/>
                </a:cubicBezTo>
                <a:cubicBezTo>
                  <a:pt x="713" y="8"/>
                  <a:pt x="713" y="8"/>
                  <a:pt x="713" y="8"/>
                </a:cubicBezTo>
                <a:cubicBezTo>
                  <a:pt x="704" y="1"/>
                  <a:pt x="691" y="0"/>
                  <a:pt x="681" y="8"/>
                </a:cubicBezTo>
                <a:cubicBezTo>
                  <a:pt x="438" y="193"/>
                  <a:pt x="438" y="193"/>
                  <a:pt x="438" y="193"/>
                </a:cubicBezTo>
                <a:cubicBezTo>
                  <a:pt x="431" y="198"/>
                  <a:pt x="427" y="207"/>
                  <a:pt x="427" y="216"/>
                </a:cubicBezTo>
                <a:cubicBezTo>
                  <a:pt x="427" y="536"/>
                  <a:pt x="427" y="536"/>
                  <a:pt x="427" y="536"/>
                </a:cubicBezTo>
                <a:cubicBezTo>
                  <a:pt x="374" y="536"/>
                  <a:pt x="374" y="536"/>
                  <a:pt x="374" y="536"/>
                </a:cubicBezTo>
                <a:cubicBezTo>
                  <a:pt x="374" y="216"/>
                  <a:pt x="374" y="216"/>
                  <a:pt x="374" y="216"/>
                </a:cubicBezTo>
                <a:cubicBezTo>
                  <a:pt x="374" y="200"/>
                  <a:pt x="362" y="188"/>
                  <a:pt x="347" y="188"/>
                </a:cubicBezTo>
                <a:cubicBezTo>
                  <a:pt x="332" y="188"/>
                  <a:pt x="320" y="200"/>
                  <a:pt x="320" y="216"/>
                </a:cubicBezTo>
                <a:cubicBezTo>
                  <a:pt x="320" y="536"/>
                  <a:pt x="320" y="536"/>
                  <a:pt x="320" y="536"/>
                </a:cubicBezTo>
                <a:cubicBezTo>
                  <a:pt x="264" y="536"/>
                  <a:pt x="264" y="536"/>
                  <a:pt x="264" y="536"/>
                </a:cubicBezTo>
                <a:cubicBezTo>
                  <a:pt x="264" y="319"/>
                  <a:pt x="264" y="319"/>
                  <a:pt x="264" y="319"/>
                </a:cubicBezTo>
                <a:cubicBezTo>
                  <a:pt x="264" y="303"/>
                  <a:pt x="252" y="290"/>
                  <a:pt x="237" y="290"/>
                </a:cubicBezTo>
                <a:cubicBezTo>
                  <a:pt x="222" y="290"/>
                  <a:pt x="210" y="303"/>
                  <a:pt x="210" y="319"/>
                </a:cubicBezTo>
                <a:cubicBezTo>
                  <a:pt x="210" y="536"/>
                  <a:pt x="210" y="536"/>
                  <a:pt x="210" y="536"/>
                </a:cubicBezTo>
                <a:cubicBezTo>
                  <a:pt x="154" y="536"/>
                  <a:pt x="154" y="536"/>
                  <a:pt x="154" y="536"/>
                </a:cubicBezTo>
                <a:cubicBezTo>
                  <a:pt x="154" y="413"/>
                  <a:pt x="154" y="413"/>
                  <a:pt x="154" y="413"/>
                </a:cubicBezTo>
                <a:cubicBezTo>
                  <a:pt x="154" y="397"/>
                  <a:pt x="142" y="385"/>
                  <a:pt x="127" y="385"/>
                </a:cubicBezTo>
                <a:cubicBezTo>
                  <a:pt x="112" y="385"/>
                  <a:pt x="100" y="397"/>
                  <a:pt x="100" y="413"/>
                </a:cubicBezTo>
                <a:cubicBezTo>
                  <a:pt x="100" y="536"/>
                  <a:pt x="100" y="536"/>
                  <a:pt x="100" y="536"/>
                </a:cubicBezTo>
                <a:cubicBezTo>
                  <a:pt x="27" y="536"/>
                  <a:pt x="27" y="536"/>
                  <a:pt x="27" y="536"/>
                </a:cubicBezTo>
                <a:cubicBezTo>
                  <a:pt x="12" y="536"/>
                  <a:pt x="0" y="548"/>
                  <a:pt x="0" y="564"/>
                </a:cubicBezTo>
                <a:cubicBezTo>
                  <a:pt x="0" y="579"/>
                  <a:pt x="12" y="592"/>
                  <a:pt x="27" y="592"/>
                </a:cubicBezTo>
                <a:cubicBezTo>
                  <a:pt x="454" y="592"/>
                  <a:pt x="454" y="592"/>
                  <a:pt x="454" y="592"/>
                </a:cubicBezTo>
                <a:cubicBezTo>
                  <a:pt x="469" y="592"/>
                  <a:pt x="481" y="579"/>
                  <a:pt x="481" y="564"/>
                </a:cubicBezTo>
                <a:cubicBezTo>
                  <a:pt x="481" y="230"/>
                  <a:pt x="481" y="230"/>
                  <a:pt x="481" y="230"/>
                </a:cubicBezTo>
                <a:cubicBezTo>
                  <a:pt x="696" y="66"/>
                  <a:pt x="696" y="66"/>
                  <a:pt x="696" y="66"/>
                </a:cubicBezTo>
                <a:cubicBezTo>
                  <a:pt x="900" y="230"/>
                  <a:pt x="900" y="230"/>
                  <a:pt x="900" y="230"/>
                </a:cubicBezTo>
              </a:path>
            </a:pathLst>
          </a:custGeom>
          <a:solidFill>
            <a:schemeClr val="tx1">
              <a:lumMod val="60000"/>
              <a:lumOff val="40000"/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6" y="365125"/>
            <a:ext cx="10515600" cy="1325563"/>
          </a:xfrm>
        </p:spPr>
        <p:txBody>
          <a:bodyPr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4946" y="1825625"/>
            <a:ext cx="10515600" cy="4351338"/>
          </a:xfrm>
        </p:spPr>
        <p:txBody>
          <a:bodyPr/>
          <a:lstStyle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5pPr>
            <a:lvl6pPr marL="234315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75000"/>
              <a:buFont typeface="Courier New" panose="02070309020205020404" pitchFamily="49" charset="0"/>
              <a:buChar char="o"/>
              <a:tabLst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marL="2571750" marR="0" lvl="5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476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Sixth level</a:t>
            </a:r>
          </a:p>
          <a:p>
            <a:pPr marL="2571750" marR="0" lvl="5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lvl="4"/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1011602" y="6441852"/>
            <a:ext cx="8902419" cy="0"/>
          </a:xfrm>
          <a:prstGeom prst="line">
            <a:avLst/>
          </a:prstGeom>
          <a:ln w="38100" cap="rnd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468098" y="6228988"/>
            <a:ext cx="38825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0" i="0" kern="1200" spc="3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C6550F-30A3-394F-9149-215008B3E700}" type="slidenum">
              <a:rPr lang="en-US" b="1" smtClean="0">
                <a:latin typeface="+mn-lt"/>
              </a:rPr>
              <a:pPr/>
              <a:t>‹#›</a:t>
            </a:fld>
            <a:endParaRPr lang="en-US" b="1" dirty="0"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362" y="6288622"/>
            <a:ext cx="1594107" cy="2938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8" t="28119"/>
          <a:stretch/>
        </p:blipFill>
        <p:spPr>
          <a:xfrm>
            <a:off x="-9727" y="894943"/>
            <a:ext cx="1031056" cy="32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905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ontent no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9"/>
          <p:cNvSpPr>
            <a:spLocks noChangeAspect="1"/>
          </p:cNvSpPr>
          <p:nvPr userDrawn="1"/>
        </p:nvSpPr>
        <p:spPr bwMode="auto">
          <a:xfrm>
            <a:off x="1250908" y="424745"/>
            <a:ext cx="9066997" cy="5629667"/>
          </a:xfrm>
          <a:custGeom>
            <a:avLst/>
            <a:gdLst>
              <a:gd name="T0" fmla="*/ 900 w 954"/>
              <a:gd name="T1" fmla="*/ 230 h 592"/>
              <a:gd name="T2" fmla="*/ 900 w 954"/>
              <a:gd name="T3" fmla="*/ 564 h 592"/>
              <a:gd name="T4" fmla="*/ 927 w 954"/>
              <a:gd name="T5" fmla="*/ 592 h 592"/>
              <a:gd name="T6" fmla="*/ 954 w 954"/>
              <a:gd name="T7" fmla="*/ 559 h 592"/>
              <a:gd name="T8" fmla="*/ 954 w 954"/>
              <a:gd name="T9" fmla="*/ 216 h 592"/>
              <a:gd name="T10" fmla="*/ 944 w 954"/>
              <a:gd name="T11" fmla="*/ 194 h 592"/>
              <a:gd name="T12" fmla="*/ 713 w 954"/>
              <a:gd name="T13" fmla="*/ 8 h 592"/>
              <a:gd name="T14" fmla="*/ 681 w 954"/>
              <a:gd name="T15" fmla="*/ 8 h 592"/>
              <a:gd name="T16" fmla="*/ 438 w 954"/>
              <a:gd name="T17" fmla="*/ 193 h 592"/>
              <a:gd name="T18" fmla="*/ 427 w 954"/>
              <a:gd name="T19" fmla="*/ 216 h 592"/>
              <a:gd name="T20" fmla="*/ 427 w 954"/>
              <a:gd name="T21" fmla="*/ 536 h 592"/>
              <a:gd name="T22" fmla="*/ 374 w 954"/>
              <a:gd name="T23" fmla="*/ 536 h 592"/>
              <a:gd name="T24" fmla="*/ 374 w 954"/>
              <a:gd name="T25" fmla="*/ 216 h 592"/>
              <a:gd name="T26" fmla="*/ 347 w 954"/>
              <a:gd name="T27" fmla="*/ 188 h 592"/>
              <a:gd name="T28" fmla="*/ 320 w 954"/>
              <a:gd name="T29" fmla="*/ 216 h 592"/>
              <a:gd name="T30" fmla="*/ 320 w 954"/>
              <a:gd name="T31" fmla="*/ 536 h 592"/>
              <a:gd name="T32" fmla="*/ 264 w 954"/>
              <a:gd name="T33" fmla="*/ 536 h 592"/>
              <a:gd name="T34" fmla="*/ 264 w 954"/>
              <a:gd name="T35" fmla="*/ 319 h 592"/>
              <a:gd name="T36" fmla="*/ 237 w 954"/>
              <a:gd name="T37" fmla="*/ 290 h 592"/>
              <a:gd name="T38" fmla="*/ 210 w 954"/>
              <a:gd name="T39" fmla="*/ 319 h 592"/>
              <a:gd name="T40" fmla="*/ 210 w 954"/>
              <a:gd name="T41" fmla="*/ 536 h 592"/>
              <a:gd name="T42" fmla="*/ 154 w 954"/>
              <a:gd name="T43" fmla="*/ 536 h 592"/>
              <a:gd name="T44" fmla="*/ 154 w 954"/>
              <a:gd name="T45" fmla="*/ 413 h 592"/>
              <a:gd name="T46" fmla="*/ 127 w 954"/>
              <a:gd name="T47" fmla="*/ 385 h 592"/>
              <a:gd name="T48" fmla="*/ 100 w 954"/>
              <a:gd name="T49" fmla="*/ 413 h 592"/>
              <a:gd name="T50" fmla="*/ 100 w 954"/>
              <a:gd name="T51" fmla="*/ 536 h 592"/>
              <a:gd name="T52" fmla="*/ 27 w 954"/>
              <a:gd name="T53" fmla="*/ 536 h 592"/>
              <a:gd name="T54" fmla="*/ 0 w 954"/>
              <a:gd name="T55" fmla="*/ 564 h 592"/>
              <a:gd name="T56" fmla="*/ 27 w 954"/>
              <a:gd name="T57" fmla="*/ 592 h 592"/>
              <a:gd name="T58" fmla="*/ 454 w 954"/>
              <a:gd name="T59" fmla="*/ 592 h 592"/>
              <a:gd name="T60" fmla="*/ 481 w 954"/>
              <a:gd name="T61" fmla="*/ 564 h 592"/>
              <a:gd name="T62" fmla="*/ 481 w 954"/>
              <a:gd name="T63" fmla="*/ 230 h 592"/>
              <a:gd name="T64" fmla="*/ 696 w 954"/>
              <a:gd name="T65" fmla="*/ 66 h 592"/>
              <a:gd name="T66" fmla="*/ 900 w 954"/>
              <a:gd name="T67" fmla="*/ 23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954" h="592">
                <a:moveTo>
                  <a:pt x="900" y="230"/>
                </a:moveTo>
                <a:cubicBezTo>
                  <a:pt x="900" y="564"/>
                  <a:pt x="900" y="564"/>
                  <a:pt x="900" y="564"/>
                </a:cubicBezTo>
                <a:cubicBezTo>
                  <a:pt x="900" y="579"/>
                  <a:pt x="913" y="592"/>
                  <a:pt x="927" y="592"/>
                </a:cubicBezTo>
                <a:cubicBezTo>
                  <a:pt x="947" y="592"/>
                  <a:pt x="954" y="570"/>
                  <a:pt x="954" y="559"/>
                </a:cubicBezTo>
                <a:cubicBezTo>
                  <a:pt x="954" y="548"/>
                  <a:pt x="954" y="216"/>
                  <a:pt x="954" y="216"/>
                </a:cubicBezTo>
                <a:cubicBezTo>
                  <a:pt x="954" y="207"/>
                  <a:pt x="950" y="199"/>
                  <a:pt x="944" y="194"/>
                </a:cubicBezTo>
                <a:cubicBezTo>
                  <a:pt x="713" y="8"/>
                  <a:pt x="713" y="8"/>
                  <a:pt x="713" y="8"/>
                </a:cubicBezTo>
                <a:cubicBezTo>
                  <a:pt x="704" y="1"/>
                  <a:pt x="691" y="0"/>
                  <a:pt x="681" y="8"/>
                </a:cubicBezTo>
                <a:cubicBezTo>
                  <a:pt x="438" y="193"/>
                  <a:pt x="438" y="193"/>
                  <a:pt x="438" y="193"/>
                </a:cubicBezTo>
                <a:cubicBezTo>
                  <a:pt x="431" y="198"/>
                  <a:pt x="427" y="207"/>
                  <a:pt x="427" y="216"/>
                </a:cubicBezTo>
                <a:cubicBezTo>
                  <a:pt x="427" y="536"/>
                  <a:pt x="427" y="536"/>
                  <a:pt x="427" y="536"/>
                </a:cubicBezTo>
                <a:cubicBezTo>
                  <a:pt x="374" y="536"/>
                  <a:pt x="374" y="536"/>
                  <a:pt x="374" y="536"/>
                </a:cubicBezTo>
                <a:cubicBezTo>
                  <a:pt x="374" y="216"/>
                  <a:pt x="374" y="216"/>
                  <a:pt x="374" y="216"/>
                </a:cubicBezTo>
                <a:cubicBezTo>
                  <a:pt x="374" y="200"/>
                  <a:pt x="362" y="188"/>
                  <a:pt x="347" y="188"/>
                </a:cubicBezTo>
                <a:cubicBezTo>
                  <a:pt x="332" y="188"/>
                  <a:pt x="320" y="200"/>
                  <a:pt x="320" y="216"/>
                </a:cubicBezTo>
                <a:cubicBezTo>
                  <a:pt x="320" y="536"/>
                  <a:pt x="320" y="536"/>
                  <a:pt x="320" y="536"/>
                </a:cubicBezTo>
                <a:cubicBezTo>
                  <a:pt x="264" y="536"/>
                  <a:pt x="264" y="536"/>
                  <a:pt x="264" y="536"/>
                </a:cubicBezTo>
                <a:cubicBezTo>
                  <a:pt x="264" y="319"/>
                  <a:pt x="264" y="319"/>
                  <a:pt x="264" y="319"/>
                </a:cubicBezTo>
                <a:cubicBezTo>
                  <a:pt x="264" y="303"/>
                  <a:pt x="252" y="290"/>
                  <a:pt x="237" y="290"/>
                </a:cubicBezTo>
                <a:cubicBezTo>
                  <a:pt x="222" y="290"/>
                  <a:pt x="210" y="303"/>
                  <a:pt x="210" y="319"/>
                </a:cubicBezTo>
                <a:cubicBezTo>
                  <a:pt x="210" y="536"/>
                  <a:pt x="210" y="536"/>
                  <a:pt x="210" y="536"/>
                </a:cubicBezTo>
                <a:cubicBezTo>
                  <a:pt x="154" y="536"/>
                  <a:pt x="154" y="536"/>
                  <a:pt x="154" y="536"/>
                </a:cubicBezTo>
                <a:cubicBezTo>
                  <a:pt x="154" y="413"/>
                  <a:pt x="154" y="413"/>
                  <a:pt x="154" y="413"/>
                </a:cubicBezTo>
                <a:cubicBezTo>
                  <a:pt x="154" y="397"/>
                  <a:pt x="142" y="385"/>
                  <a:pt x="127" y="385"/>
                </a:cubicBezTo>
                <a:cubicBezTo>
                  <a:pt x="112" y="385"/>
                  <a:pt x="100" y="397"/>
                  <a:pt x="100" y="413"/>
                </a:cubicBezTo>
                <a:cubicBezTo>
                  <a:pt x="100" y="536"/>
                  <a:pt x="100" y="536"/>
                  <a:pt x="100" y="536"/>
                </a:cubicBezTo>
                <a:cubicBezTo>
                  <a:pt x="27" y="536"/>
                  <a:pt x="27" y="536"/>
                  <a:pt x="27" y="536"/>
                </a:cubicBezTo>
                <a:cubicBezTo>
                  <a:pt x="12" y="536"/>
                  <a:pt x="0" y="548"/>
                  <a:pt x="0" y="564"/>
                </a:cubicBezTo>
                <a:cubicBezTo>
                  <a:pt x="0" y="579"/>
                  <a:pt x="12" y="592"/>
                  <a:pt x="27" y="592"/>
                </a:cubicBezTo>
                <a:cubicBezTo>
                  <a:pt x="454" y="592"/>
                  <a:pt x="454" y="592"/>
                  <a:pt x="454" y="592"/>
                </a:cubicBezTo>
                <a:cubicBezTo>
                  <a:pt x="469" y="592"/>
                  <a:pt x="481" y="579"/>
                  <a:pt x="481" y="564"/>
                </a:cubicBezTo>
                <a:cubicBezTo>
                  <a:pt x="481" y="230"/>
                  <a:pt x="481" y="230"/>
                  <a:pt x="481" y="230"/>
                </a:cubicBezTo>
                <a:cubicBezTo>
                  <a:pt x="696" y="66"/>
                  <a:pt x="696" y="66"/>
                  <a:pt x="696" y="66"/>
                </a:cubicBezTo>
                <a:cubicBezTo>
                  <a:pt x="900" y="230"/>
                  <a:pt x="900" y="230"/>
                  <a:pt x="900" y="230"/>
                </a:cubicBezTo>
              </a:path>
            </a:pathLst>
          </a:custGeom>
          <a:solidFill>
            <a:schemeClr val="tx1">
              <a:lumMod val="60000"/>
              <a:lumOff val="40000"/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6" y="365125"/>
            <a:ext cx="10515600" cy="1325563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4946" y="1825625"/>
            <a:ext cx="10515600" cy="4351338"/>
          </a:xfrm>
        </p:spPr>
        <p:txBody>
          <a:bodyPr/>
          <a:lstStyle>
            <a:lvl5pPr>
              <a:defRPr/>
            </a:lvl5pPr>
            <a:lvl6pPr marL="2571750" marR="0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75000"/>
              <a:buFont typeface="Courier New" panose="02070309020205020404" pitchFamily="49" charset="0"/>
              <a:buChar char="o"/>
              <a:tabLst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marL="2571750" marR="0" lvl="5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476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Sixth level</a:t>
            </a:r>
          </a:p>
          <a:p>
            <a:pPr lvl="4"/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1011601" y="6441852"/>
            <a:ext cx="10607040" cy="0"/>
          </a:xfrm>
          <a:prstGeom prst="line">
            <a:avLst/>
          </a:prstGeom>
          <a:ln w="38100" cap="rnd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468098" y="6228988"/>
            <a:ext cx="38825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0" i="0" kern="1200" spc="3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C6550F-30A3-394F-9149-215008B3E700}" type="slidenum">
              <a:rPr lang="en-US" b="1" smtClean="0">
                <a:latin typeface="+mn-lt"/>
              </a:rPr>
              <a:pPr/>
              <a:t>‹#›</a:t>
            </a:fld>
            <a:endParaRPr lang="en-US" b="1" dirty="0">
              <a:latin typeface="+mn-lt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8" t="28119"/>
          <a:stretch/>
        </p:blipFill>
        <p:spPr>
          <a:xfrm>
            <a:off x="-9727" y="894943"/>
            <a:ext cx="1031056" cy="32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761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/Content_No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6" y="365125"/>
            <a:ext cx="10515600" cy="1325563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4946" y="1825625"/>
            <a:ext cx="10515600" cy="4351338"/>
          </a:xfrm>
        </p:spPr>
        <p:txBody>
          <a:bodyPr/>
          <a:lstStyle>
            <a:lvl5pPr>
              <a:defRPr/>
            </a:lvl5pPr>
            <a:lvl6pPr marL="2571750" marR="0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Char char="v"/>
              <a:tabLst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marL="2571750" marR="0" lvl="5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476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Sixth level</a:t>
            </a:r>
          </a:p>
          <a:p>
            <a:pPr lvl="4"/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1011602" y="6441852"/>
            <a:ext cx="8902419" cy="0"/>
          </a:xfrm>
          <a:prstGeom prst="line">
            <a:avLst/>
          </a:prstGeom>
          <a:ln w="38100" cap="rnd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468098" y="6228988"/>
            <a:ext cx="38825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0" i="0" kern="1200" spc="3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C6550F-30A3-394F-9149-215008B3E700}" type="slidenum">
              <a:rPr lang="en-US" b="1" smtClean="0">
                <a:latin typeface="+mn-lt"/>
              </a:rPr>
              <a:pPr/>
              <a:t>‹#›</a:t>
            </a:fld>
            <a:endParaRPr lang="en-US" b="1" dirty="0">
              <a:latin typeface="+mn-lt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8" t="28119"/>
          <a:stretch/>
        </p:blipFill>
        <p:spPr>
          <a:xfrm>
            <a:off x="-9727" y="894943"/>
            <a:ext cx="1031056" cy="3280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362" y="6288622"/>
            <a:ext cx="1594107" cy="29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420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/Content_no WtrMark/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6" y="365125"/>
            <a:ext cx="10515600" cy="1325563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4946" y="1825625"/>
            <a:ext cx="10515600" cy="4351338"/>
          </a:xfrm>
        </p:spPr>
        <p:txBody>
          <a:bodyPr/>
          <a:lstStyle>
            <a:lvl5pPr>
              <a:defRPr/>
            </a:lvl5pPr>
            <a:lvl6pPr marL="2571750" marR="0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75000"/>
              <a:buFont typeface="Courier New" panose="02070309020205020404" pitchFamily="49" charset="0"/>
              <a:buChar char="o"/>
              <a:tabLst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marL="2571750" marR="0" lvl="5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476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Sixth level</a:t>
            </a:r>
          </a:p>
          <a:p>
            <a:pPr lvl="4"/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1011601" y="6441852"/>
            <a:ext cx="10607040" cy="0"/>
          </a:xfrm>
          <a:prstGeom prst="line">
            <a:avLst/>
          </a:prstGeom>
          <a:ln w="38100" cap="rnd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468098" y="6228988"/>
            <a:ext cx="38825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0" i="0" kern="1200" spc="3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C6550F-30A3-394F-9149-215008B3E700}" type="slidenum">
              <a:rPr lang="en-US" b="1" smtClean="0">
                <a:latin typeface="+mn-lt"/>
              </a:rPr>
              <a:pPr/>
              <a:t>‹#›</a:t>
            </a:fld>
            <a:endParaRPr lang="en-US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8" t="28119"/>
          <a:stretch/>
        </p:blipFill>
        <p:spPr>
          <a:xfrm>
            <a:off x="-9727" y="894943"/>
            <a:ext cx="1031056" cy="32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876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-column w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6" y="365125"/>
            <a:ext cx="10515600" cy="1325563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4946" y="1825625"/>
            <a:ext cx="5011054" cy="4351338"/>
          </a:xfrm>
        </p:spPr>
        <p:txBody>
          <a:bodyPr/>
          <a:lstStyle>
            <a:lvl5pPr>
              <a:defRPr/>
            </a:lvl5pPr>
            <a:lvl6pPr marL="2571750" marR="0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Char char="v"/>
              <a:tabLst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marL="2571750" marR="0" lvl="5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476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Sixth level</a:t>
            </a:r>
          </a:p>
          <a:p>
            <a:pPr lvl="4"/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1011602" y="6441852"/>
            <a:ext cx="8902419" cy="0"/>
          </a:xfrm>
          <a:prstGeom prst="line">
            <a:avLst/>
          </a:prstGeom>
          <a:ln w="38100" cap="rnd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468098" y="6228988"/>
            <a:ext cx="38825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0" i="0" kern="1200" spc="3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C6550F-30A3-394F-9149-215008B3E700}" type="slidenum">
              <a:rPr lang="en-US" b="1" smtClean="0">
                <a:latin typeface="+mn-lt"/>
              </a:rPr>
              <a:pPr/>
              <a:t>‹#›</a:t>
            </a:fld>
            <a:endParaRPr lang="en-US" b="1" dirty="0">
              <a:latin typeface="+mn-lt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6589492" y="1803925"/>
            <a:ext cx="5011054" cy="4351338"/>
          </a:xfrm>
        </p:spPr>
        <p:txBody>
          <a:bodyPr/>
          <a:lstStyle>
            <a:lvl5pPr>
              <a:defRPr/>
            </a:lvl5pPr>
            <a:lvl6pPr marL="2571750" marR="0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Char char="v"/>
              <a:tabLst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marL="2571750" marR="0" lvl="5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476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Sixth level</a:t>
            </a:r>
          </a:p>
          <a:p>
            <a:pPr lvl="4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8" t="28119"/>
          <a:stretch/>
        </p:blipFill>
        <p:spPr>
          <a:xfrm>
            <a:off x="-9727" y="894943"/>
            <a:ext cx="1031056" cy="3280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362" y="6288622"/>
            <a:ext cx="1594107" cy="29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351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-column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6" y="365125"/>
            <a:ext cx="10515600" cy="1325563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4946" y="1825625"/>
            <a:ext cx="5011054" cy="4351338"/>
          </a:xfrm>
        </p:spPr>
        <p:txBody>
          <a:bodyPr/>
          <a:lstStyle>
            <a:lvl5pPr>
              <a:defRPr/>
            </a:lvl5pPr>
            <a:lvl6pPr marL="2571750" marR="0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Char char="v"/>
              <a:tabLst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marL="2571750" marR="0" lvl="5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476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Sixth level</a:t>
            </a:r>
          </a:p>
          <a:p>
            <a:pPr lvl="4"/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468098" y="6228988"/>
            <a:ext cx="38825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0" i="0" kern="1200" spc="3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C6550F-30A3-394F-9149-215008B3E700}" type="slidenum">
              <a:rPr lang="en-US" b="1" smtClean="0">
                <a:latin typeface="+mn-lt"/>
              </a:rPr>
              <a:pPr/>
              <a:t>‹#›</a:t>
            </a:fld>
            <a:endParaRPr lang="en-US" b="1" dirty="0">
              <a:latin typeface="+mn-lt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6589492" y="1803925"/>
            <a:ext cx="5011054" cy="4351338"/>
          </a:xfrm>
        </p:spPr>
        <p:txBody>
          <a:bodyPr/>
          <a:lstStyle>
            <a:lvl5pPr>
              <a:defRPr/>
            </a:lvl5pPr>
            <a:lvl6pPr marL="2571750" marR="0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Char char="v"/>
              <a:tabLst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marL="2571750" marR="0" lvl="5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476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Sixth level</a:t>
            </a:r>
          </a:p>
          <a:p>
            <a:pPr lvl="4"/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1011601" y="6441852"/>
            <a:ext cx="10607040" cy="0"/>
          </a:xfrm>
          <a:prstGeom prst="line">
            <a:avLst/>
          </a:prstGeom>
          <a:ln w="38100" cap="rnd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8" t="28119"/>
          <a:stretch/>
        </p:blipFill>
        <p:spPr>
          <a:xfrm>
            <a:off x="-9727" y="894943"/>
            <a:ext cx="1031056" cy="32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237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2-column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6" y="365125"/>
            <a:ext cx="10515600" cy="1325563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graphicFrame>
        <p:nvGraphicFramePr>
          <p:cNvPr id="12" name="Content Placeholder 7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777833112"/>
              </p:ext>
            </p:extLst>
          </p:nvPr>
        </p:nvGraphicFramePr>
        <p:xfrm>
          <a:off x="1084263" y="1825625"/>
          <a:ext cx="5011737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ontent Placeholder 12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761433043"/>
              </p:ext>
            </p:extLst>
          </p:nvPr>
        </p:nvGraphicFramePr>
        <p:xfrm>
          <a:off x="6589713" y="1803400"/>
          <a:ext cx="501015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8" t="28119"/>
          <a:stretch/>
        </p:blipFill>
        <p:spPr>
          <a:xfrm>
            <a:off x="-9727" y="894943"/>
            <a:ext cx="1031056" cy="328069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 flipH="1">
            <a:off x="1011602" y="6441852"/>
            <a:ext cx="8902419" cy="0"/>
          </a:xfrm>
          <a:prstGeom prst="line">
            <a:avLst/>
          </a:prstGeom>
          <a:ln w="38100" cap="rnd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468098" y="6228988"/>
            <a:ext cx="38825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0" i="0" kern="1200" spc="3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C6550F-30A3-394F-9149-215008B3E700}" type="slidenum">
              <a:rPr lang="en-US" b="1" smtClean="0">
                <a:latin typeface="+mn-lt"/>
              </a:rPr>
              <a:pPr/>
              <a:t>‹#›</a:t>
            </a:fld>
            <a:endParaRPr lang="en-US" b="1" dirty="0"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362" y="6288622"/>
            <a:ext cx="1594107" cy="29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127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5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049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kern="1200">
          <a:solidFill>
            <a:schemeClr val="bg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2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+"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Franklin Gothic Book" panose="020B0503020102020204" pitchFamily="34" charset="0"/>
        <a:buChar char="−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71750" indent="-285750" algn="l" defTabSz="914400" rtl="0" eaLnBrk="1" latinLnBrk="0" hangingPunct="1">
        <a:lnSpc>
          <a:spcPct val="90000"/>
        </a:lnSpc>
        <a:spcBef>
          <a:spcPts val="500"/>
        </a:spcBef>
        <a:buSzPct val="75000"/>
        <a:buFont typeface="Wingdings" panose="05000000000000000000" pitchFamily="2" charset="2"/>
        <a:buChar char="v"/>
        <a:defRPr sz="1800" kern="1200">
          <a:solidFill>
            <a:schemeClr val="bg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customXml" Target="../ink/ink6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emf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20.emf"/><Relationship Id="rId4" Type="http://schemas.openxmlformats.org/officeDocument/2006/relationships/image" Target="../media/image17.emf"/><Relationship Id="rId9" Type="http://schemas.openxmlformats.org/officeDocument/2006/relationships/customXml" Target="../ink/ink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Current financial trends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cap="none" dirty="0" smtClean="0"/>
              <a:t>Paul Dietmann, Senior Lending Officer – Mission Financing</a:t>
            </a:r>
          </a:p>
          <a:p>
            <a:r>
              <a:rPr lang="en-US" cap="none" dirty="0" smtClean="0"/>
              <a:t>Compeer Financial</a:t>
            </a:r>
            <a:endParaRPr lang="en-US" cap="none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WI Fresh Fruit and Vegetable Conference, </a:t>
            </a:r>
            <a:r>
              <a:rPr lang="en-US" dirty="0" err="1" smtClean="0"/>
              <a:t>Agritourism</a:t>
            </a:r>
            <a:r>
              <a:rPr lang="en-US" dirty="0" smtClean="0"/>
              <a:t> Track</a:t>
            </a:r>
          </a:p>
          <a:p>
            <a:r>
              <a:rPr lang="en-US" dirty="0" smtClean="0"/>
              <a:t>January 26, 2020</a:t>
            </a:r>
          </a:p>
          <a:p>
            <a:r>
              <a:rPr lang="en-US" dirty="0" smtClean="0"/>
              <a:t>Wisconsin Dells</a:t>
            </a:r>
          </a:p>
        </p:txBody>
      </p:sp>
    </p:spTree>
    <p:extLst>
      <p:ext uri="{BB962C8B-B14F-4D97-AF65-F5344CB8AC3E}">
        <p14:creationId xmlns:p14="http://schemas.microsoft.com/office/powerpoint/2010/main" val="173282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2019 in lending…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4946" y="1583979"/>
            <a:ext cx="6251330" cy="4351338"/>
          </a:xfrm>
        </p:spPr>
        <p:txBody>
          <a:bodyPr/>
          <a:lstStyle/>
          <a:p>
            <a:r>
              <a:rPr lang="en-US" dirty="0" smtClean="0"/>
              <a:t>Some </a:t>
            </a:r>
            <a:r>
              <a:rPr lang="en-US" dirty="0"/>
              <a:t>large banks reducing their ag </a:t>
            </a:r>
            <a:r>
              <a:rPr lang="en-US" dirty="0" smtClean="0"/>
              <a:t>portfolios</a:t>
            </a:r>
          </a:p>
          <a:p>
            <a:r>
              <a:rPr lang="en-US" dirty="0" smtClean="0"/>
              <a:t>Many lenders reducing </a:t>
            </a:r>
            <a:r>
              <a:rPr lang="en-US" dirty="0" err="1" smtClean="0"/>
              <a:t>loan:value</a:t>
            </a:r>
            <a:r>
              <a:rPr lang="en-US" dirty="0" smtClean="0"/>
              <a:t> ratios and discounting collateral </a:t>
            </a:r>
          </a:p>
          <a:p>
            <a:r>
              <a:rPr lang="en-US" dirty="0" smtClean="0"/>
              <a:t>Short-term debt rolling into longer term debt</a:t>
            </a:r>
          </a:p>
          <a:p>
            <a:r>
              <a:rPr lang="en-US" dirty="0" smtClean="0"/>
              <a:t>USDA-FSA funding has been pretty good</a:t>
            </a:r>
            <a:endParaRPr lang="en-US" dirty="0"/>
          </a:p>
          <a:p>
            <a:r>
              <a:rPr lang="en-US" dirty="0" smtClean="0"/>
              <a:t>Some farms in serious financial trouble but majority are still okay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923" y="365125"/>
            <a:ext cx="3627562" cy="259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05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When access to commercial credit starts to dry up…</a:t>
            </a:r>
            <a:endParaRPr lang="en-US" cap="non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8" r="35337"/>
          <a:stretch/>
        </p:blipFill>
        <p:spPr>
          <a:xfrm rot="5400000">
            <a:off x="3947303" y="996081"/>
            <a:ext cx="4297394" cy="5686609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7227402" y="4021851"/>
              <a:ext cx="1275120" cy="669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85282" y="3937971"/>
                <a:ext cx="135936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5917362" y="4279251"/>
              <a:ext cx="1239840" cy="464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75242" y="4195011"/>
                <a:ext cx="132408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/>
              <p14:cNvContentPartPr/>
              <p14:nvPr/>
            </p14:nvContentPartPr>
            <p14:xfrm>
              <a:off x="-290118" y="2285931"/>
              <a:ext cx="360" cy="3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332238" y="2202051"/>
                <a:ext cx="8460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/>
              <p14:cNvContentPartPr/>
              <p14:nvPr/>
            </p14:nvContentPartPr>
            <p14:xfrm>
              <a:off x="-316398" y="2224371"/>
              <a:ext cx="360" cy="3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358518" y="2140491"/>
                <a:ext cx="8424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/>
              <p14:cNvContentPartPr/>
              <p14:nvPr/>
            </p14:nvContentPartPr>
            <p14:xfrm>
              <a:off x="-421878" y="1362891"/>
              <a:ext cx="360" cy="3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463998" y="1278651"/>
                <a:ext cx="8424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/>
              <p14:cNvContentPartPr/>
              <p14:nvPr/>
            </p14:nvContentPartPr>
            <p14:xfrm>
              <a:off x="-351678" y="729651"/>
              <a:ext cx="360" cy="3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393798" y="645771"/>
                <a:ext cx="84600" cy="16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8375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466" y="1113448"/>
            <a:ext cx="8850178" cy="4351338"/>
          </a:xfrm>
        </p:spPr>
      </p:pic>
    </p:spTree>
    <p:extLst>
      <p:ext uri="{BB962C8B-B14F-4D97-AF65-F5344CB8AC3E}">
        <p14:creationId xmlns:p14="http://schemas.microsoft.com/office/powerpoint/2010/main" val="164053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Well, that was quite a bummer.  What’s next?</a:t>
            </a:r>
            <a:endParaRPr lang="en-US" cap="non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550" y="1854994"/>
            <a:ext cx="6438900" cy="4292600"/>
          </a:xfrm>
        </p:spPr>
      </p:pic>
    </p:spTree>
    <p:extLst>
      <p:ext uri="{BB962C8B-B14F-4D97-AF65-F5344CB8AC3E}">
        <p14:creationId xmlns:p14="http://schemas.microsoft.com/office/powerpoint/2010/main" val="314412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Short run – next one to two years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4946" y="1690688"/>
            <a:ext cx="10515600" cy="4351338"/>
          </a:xfrm>
        </p:spPr>
        <p:txBody>
          <a:bodyPr/>
          <a:lstStyle/>
          <a:p>
            <a:r>
              <a:rPr lang="en-US" dirty="0" smtClean="0"/>
              <a:t>Net farm income likely to decline further; highly dependent on weather and politics</a:t>
            </a:r>
          </a:p>
          <a:p>
            <a:r>
              <a:rPr lang="en-US" dirty="0" smtClean="0"/>
              <a:t>Even with relatively low rates, total interest expense will be a bigger burden</a:t>
            </a:r>
          </a:p>
          <a:p>
            <a:r>
              <a:rPr lang="en-US" dirty="0" smtClean="0"/>
              <a:t>Land values are holding so far, but could drop if stressed farms are forced to sell</a:t>
            </a:r>
          </a:p>
          <a:p>
            <a:r>
              <a:rPr lang="en-US" dirty="0" smtClean="0"/>
              <a:t>If farm economy is pushing farmers out, non-farm economy is pulling them too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635" y="4868754"/>
            <a:ext cx="2212731" cy="147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81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This isn’t the 1980s</a:t>
            </a:r>
            <a:endParaRPr lang="en-US" cap="non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847" y="1690688"/>
            <a:ext cx="1981200" cy="20955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788" y="2738438"/>
            <a:ext cx="2476500" cy="1543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288" y="3786188"/>
            <a:ext cx="2857500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180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Why </a:t>
            </a:r>
            <a:r>
              <a:rPr lang="en-US" cap="none" dirty="0"/>
              <a:t>I</a:t>
            </a:r>
            <a:r>
              <a:rPr lang="en-US" cap="none" dirty="0" smtClean="0"/>
              <a:t>’m optimistic about the future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Tough times spark creativity and innovation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460" y="2699237"/>
            <a:ext cx="3624572" cy="27615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95551" y="5785338"/>
            <a:ext cx="7200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Founded in 1988 as Coulee Region Organic Produce Pool (CROPP).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1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Why I’m optimistic about the future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farms still have positive cash flow even if they are unprofitable</a:t>
            </a:r>
          </a:p>
          <a:p>
            <a:r>
              <a:rPr lang="en-US" dirty="0" smtClean="0"/>
              <a:t>Farmers </a:t>
            </a:r>
            <a:r>
              <a:rPr lang="en-US" dirty="0" smtClean="0"/>
              <a:t>are very interested in “regenerative ag” practices</a:t>
            </a:r>
            <a:endParaRPr lang="en-US" dirty="0" smtClean="0"/>
          </a:p>
          <a:p>
            <a:pPr lvl="1"/>
            <a:r>
              <a:rPr lang="en-US" dirty="0" smtClean="0"/>
              <a:t>Adoption rate of cover cropping</a:t>
            </a:r>
          </a:p>
          <a:p>
            <a:pPr lvl="1"/>
            <a:r>
              <a:rPr lang="en-US" dirty="0" smtClean="0"/>
              <a:t>Interest in improving soil </a:t>
            </a:r>
            <a:r>
              <a:rPr lang="en-US" dirty="0" smtClean="0"/>
              <a:t>health</a:t>
            </a:r>
          </a:p>
          <a:p>
            <a:pPr lvl="1"/>
            <a:r>
              <a:rPr lang="en-US" dirty="0" smtClean="0"/>
              <a:t>Organic grain production</a:t>
            </a:r>
          </a:p>
          <a:p>
            <a:pPr lvl="1"/>
            <a:r>
              <a:rPr lang="en-US" dirty="0" smtClean="0"/>
              <a:t>Perennial agriculture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Farmers </a:t>
            </a:r>
            <a:r>
              <a:rPr lang="en-US" dirty="0" smtClean="0"/>
              <a:t>have been minimizing capital purchases and cutting operating expenses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2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Why I’m optimistic about the future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4946" y="1690688"/>
            <a:ext cx="10515600" cy="4351338"/>
          </a:xfrm>
        </p:spPr>
        <p:txBody>
          <a:bodyPr/>
          <a:lstStyle/>
          <a:p>
            <a:r>
              <a:rPr lang="en-US" dirty="0" smtClean="0"/>
              <a:t>Consumers are increasingly concerned about food production methods and are willing to pay more for food that fits their values</a:t>
            </a:r>
          </a:p>
          <a:p>
            <a:r>
              <a:rPr lang="en-US" dirty="0" smtClean="0"/>
              <a:t>A new generation of farmers who understand the consumer above</a:t>
            </a:r>
          </a:p>
          <a:p>
            <a:r>
              <a:rPr lang="en-US" dirty="0" smtClean="0"/>
              <a:t>Millions of acres will change hands in the next twenty years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4" r="30501"/>
          <a:stretch/>
        </p:blipFill>
        <p:spPr>
          <a:xfrm rot="5400000">
            <a:off x="9277791" y="3854209"/>
            <a:ext cx="2039495" cy="260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4586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6" y="145317"/>
            <a:ext cx="10515600" cy="1325563"/>
          </a:xfrm>
        </p:spPr>
        <p:txBody>
          <a:bodyPr/>
          <a:lstStyle/>
          <a:p>
            <a:r>
              <a:rPr lang="en-US" cap="none" dirty="0"/>
              <a:t>I</a:t>
            </a:r>
            <a:r>
              <a:rPr lang="en-US" cap="none" dirty="0" smtClean="0"/>
              <a:t>’m particularly optimistic about </a:t>
            </a:r>
            <a:r>
              <a:rPr lang="en-US" cap="none" dirty="0" err="1" smtClean="0"/>
              <a:t>agritourism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Non-farm economy is relatively strong</a:t>
            </a:r>
          </a:p>
          <a:p>
            <a:r>
              <a:rPr lang="en-US" dirty="0" smtClean="0"/>
              <a:t>Changing work culture: more flexible and family-oriented</a:t>
            </a:r>
          </a:p>
          <a:p>
            <a:r>
              <a:rPr lang="en-US" dirty="0" smtClean="0"/>
              <a:t>Consumers choosing more experiences over more stuff, and authenticity is really important</a:t>
            </a:r>
          </a:p>
          <a:p>
            <a:r>
              <a:rPr lang="en-US" dirty="0" smtClean="0"/>
              <a:t>Green travel, food-centered travel, mindful travel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769" y="4787084"/>
            <a:ext cx="2083777" cy="138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401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748" y="453597"/>
            <a:ext cx="3770321" cy="5355075"/>
          </a:xfrm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758852" y="1553228"/>
            <a:ext cx="6864079" cy="4835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+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Franklin Gothic Book" panose="020B0503020102020204" pitchFamily="34" charset="0"/>
              <a:buChar char="−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34315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75000"/>
              <a:buFont typeface="Courier New" panose="02070309020205020404" pitchFamily="49" charset="0"/>
              <a:buChar char="o"/>
              <a:tabLst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en-US" sz="2000" dirty="0" smtClean="0"/>
              <a:t>Formed in 2017 by merger of three Farm Credit System cooperatives: </a:t>
            </a:r>
            <a:r>
              <a:rPr lang="en-US" altLang="en-US" sz="2000" dirty="0" err="1" smtClean="0"/>
              <a:t>Badgerland</a:t>
            </a:r>
            <a:r>
              <a:rPr lang="en-US" altLang="en-US" sz="2000" dirty="0" smtClean="0"/>
              <a:t> Financial; </a:t>
            </a:r>
            <a:r>
              <a:rPr lang="en-US" altLang="en-US" sz="2000" dirty="0" err="1" smtClean="0"/>
              <a:t>AgStar</a:t>
            </a:r>
            <a:r>
              <a:rPr lang="en-US" altLang="en-US" sz="2000" dirty="0" smtClean="0"/>
              <a:t>; 1</a:t>
            </a:r>
            <a:r>
              <a:rPr lang="en-US" altLang="en-US" sz="2000" baseline="30000" dirty="0" smtClean="0"/>
              <a:t>st</a:t>
            </a:r>
            <a:r>
              <a:rPr lang="en-US" altLang="en-US" sz="2000" dirty="0" smtClean="0"/>
              <a:t> Farm Credit</a:t>
            </a:r>
          </a:p>
          <a:p>
            <a:pPr lvl="1"/>
            <a:r>
              <a:rPr lang="en-US" altLang="en-US" sz="2000" dirty="0" smtClean="0"/>
              <a:t>Rural lending </a:t>
            </a:r>
            <a:r>
              <a:rPr lang="en-US" altLang="en-US" sz="1800" dirty="0" smtClean="0"/>
              <a:t>(&amp; other financial services)</a:t>
            </a:r>
            <a:r>
              <a:rPr lang="en-US" altLang="en-US" sz="2800" dirty="0" smtClean="0"/>
              <a:t> </a:t>
            </a:r>
            <a:r>
              <a:rPr lang="en-US" altLang="en-US" sz="2000" dirty="0" smtClean="0"/>
              <a:t>cooperative</a:t>
            </a:r>
          </a:p>
          <a:p>
            <a:pPr lvl="1"/>
            <a:r>
              <a:rPr lang="en-US" altLang="en-US" sz="2000" dirty="0" smtClean="0"/>
              <a:t>Any owner of agricultural assets or person engaged in ag production is an eligible borrower</a:t>
            </a:r>
          </a:p>
          <a:p>
            <a:pPr lvl="1"/>
            <a:r>
              <a:rPr lang="en-US" altLang="en-US" sz="2000" dirty="0" smtClean="0"/>
              <a:t>Largest ag lender in Upper Midwest…$20 billion in assets</a:t>
            </a:r>
          </a:p>
          <a:p>
            <a:pPr lvl="1"/>
            <a:r>
              <a:rPr lang="en-US" altLang="en-US" sz="2000" dirty="0" smtClean="0"/>
              <a:t>Approximately 45,000 members</a:t>
            </a:r>
          </a:p>
          <a:p>
            <a:pPr lvl="1"/>
            <a:r>
              <a:rPr lang="en-US" altLang="en-US" sz="2000" dirty="0" smtClean="0"/>
              <a:t>Recently paid $150 million in dividends back to members based on 2018 profits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84946" y="365125"/>
            <a:ext cx="10515600" cy="13255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4000" cap="none" dirty="0" smtClean="0"/>
              <a:t>Compeer Financial</a:t>
            </a:r>
            <a:endParaRPr lang="en-US" altLang="en-US" sz="4000" cap="none" dirty="0"/>
          </a:p>
        </p:txBody>
      </p:sp>
    </p:spTree>
    <p:extLst>
      <p:ext uri="{BB962C8B-B14F-4D97-AF65-F5344CB8AC3E}">
        <p14:creationId xmlns:p14="http://schemas.microsoft.com/office/powerpoint/2010/main" val="211093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Some unknowns</a:t>
            </a:r>
            <a:endParaRPr lang="en-US" cap="non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939" y="1690688"/>
            <a:ext cx="3352800" cy="2514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246" y="3572929"/>
            <a:ext cx="4457700" cy="242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6190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cap="none" dirty="0" smtClean="0"/>
              <a:t>Your thoughts?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125217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How I ended up in </a:t>
            </a:r>
            <a:r>
              <a:rPr lang="en-US" cap="none" dirty="0"/>
              <a:t>W</a:t>
            </a:r>
            <a:r>
              <a:rPr lang="en-US" cap="none" dirty="0" smtClean="0"/>
              <a:t>isconsin</a:t>
            </a:r>
            <a:endParaRPr lang="en-US" cap="non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779" y="1690688"/>
            <a:ext cx="2223843" cy="357297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195" y="1664911"/>
            <a:ext cx="2734056" cy="303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5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A few statistics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4946" y="1491517"/>
            <a:ext cx="10515600" cy="435133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Average </a:t>
            </a:r>
            <a:r>
              <a:rPr lang="en-US" sz="2800" dirty="0"/>
              <a:t>age of a US farmer is </a:t>
            </a:r>
            <a:r>
              <a:rPr lang="en-US" sz="2800" dirty="0" smtClean="0"/>
              <a:t>59, and 70% are over age 55 </a:t>
            </a:r>
          </a:p>
          <a:p>
            <a:r>
              <a:rPr lang="en-US" sz="2800" dirty="0" smtClean="0"/>
              <a:t>Thirty percent of beginning farmers were 35 or under, but 10% were over 65</a:t>
            </a:r>
          </a:p>
          <a:p>
            <a:r>
              <a:rPr lang="en-US" sz="2800" dirty="0" smtClean="0"/>
              <a:t>2/3 of beginning farmers had income under $10,000/year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546" y="4413738"/>
            <a:ext cx="2286000" cy="1714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82620" y="5994112"/>
            <a:ext cx="53277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Data </a:t>
            </a:r>
            <a:r>
              <a:rPr lang="en-US" sz="1600" dirty="0" smtClean="0"/>
              <a:t>source: </a:t>
            </a:r>
            <a:r>
              <a:rPr lang="en-US" sz="1600" dirty="0"/>
              <a:t>USDA Economic Research </a:t>
            </a:r>
            <a:r>
              <a:rPr lang="en-US" sz="1600" dirty="0" smtClean="0"/>
              <a:t>Service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2438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Farm income declining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4946" y="1605817"/>
            <a:ext cx="10515600" cy="4351338"/>
          </a:xfrm>
        </p:spPr>
        <p:txBody>
          <a:bodyPr/>
          <a:lstStyle/>
          <a:p>
            <a:r>
              <a:rPr lang="en-US" dirty="0" smtClean="0"/>
              <a:t>Income peaked in 2012, now running near long-run, inflation-adjusted averages</a:t>
            </a:r>
          </a:p>
          <a:p>
            <a:r>
              <a:rPr lang="en-US" dirty="0" smtClean="0"/>
              <a:t>From 2012 to 2017, largest % drop in net income since 1970s</a:t>
            </a:r>
          </a:p>
          <a:p>
            <a:r>
              <a:rPr lang="en-US" dirty="0" smtClean="0"/>
              <a:t>40% of net farm income in 2019 projected to come from government subsidies and crop insurance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52954" y="5873262"/>
            <a:ext cx="6752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Sources: USDA-ERS and American Farm Bureau Federation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249" y="3890815"/>
            <a:ext cx="1455502" cy="169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4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924" y="972771"/>
            <a:ext cx="5440152" cy="4351338"/>
          </a:xfrm>
        </p:spPr>
      </p:pic>
    </p:spTree>
    <p:extLst>
      <p:ext uri="{BB962C8B-B14F-4D97-AF65-F5344CB8AC3E}">
        <p14:creationId xmlns:p14="http://schemas.microsoft.com/office/powerpoint/2010/main" val="249923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Farm debt rising, repayment stretching longer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Total farm sector debt is approaching levels of late 70s/early 80s</a:t>
            </a:r>
          </a:p>
          <a:p>
            <a:r>
              <a:rPr lang="en-US" dirty="0" smtClean="0"/>
              <a:t>Farmland values have stalled out, debt-to-asset ratios rising</a:t>
            </a:r>
          </a:p>
          <a:p>
            <a:r>
              <a:rPr lang="en-US" dirty="0" smtClean="0"/>
              <a:t>Low interest rates have muted the impacts to some extent</a:t>
            </a:r>
          </a:p>
          <a:p>
            <a:r>
              <a:rPr lang="en-US" dirty="0" smtClean="0"/>
              <a:t>85-90% of farms are not considered to be under financial stress</a:t>
            </a:r>
          </a:p>
          <a:p>
            <a:r>
              <a:rPr lang="en-US" dirty="0" smtClean="0"/>
              <a:t>Most likely to be stressed: larger farms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84946" y="5942568"/>
            <a:ext cx="6752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USDA-ERS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171" y="4433888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19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Debt And Working Capital</a:t>
            </a:r>
            <a:endParaRPr lang="en-US" cap="non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46" y="2131109"/>
            <a:ext cx="4584589" cy="2755631"/>
          </a:xfrm>
        </p:spPr>
      </p:pic>
      <p:sp>
        <p:nvSpPr>
          <p:cNvPr id="5" name="TextBox 4"/>
          <p:cNvSpPr txBox="1"/>
          <p:nvPr/>
        </p:nvSpPr>
        <p:spPr>
          <a:xfrm>
            <a:off x="1652954" y="5873262"/>
            <a:ext cx="6752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USDA-ERS data via agricultural economic insights (</a:t>
            </a:r>
            <a:r>
              <a:rPr lang="en-US" dirty="0" err="1" smtClean="0"/>
              <a:t>aei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746" y="2094530"/>
            <a:ext cx="4602879" cy="279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19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2019…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4946" y="1583979"/>
            <a:ext cx="5737885" cy="4351338"/>
          </a:xfrm>
        </p:spPr>
        <p:txBody>
          <a:bodyPr/>
          <a:lstStyle/>
          <a:p>
            <a:r>
              <a:rPr lang="en-US" dirty="0" smtClean="0"/>
              <a:t>Trade wars with major export markets</a:t>
            </a:r>
          </a:p>
          <a:p>
            <a:r>
              <a:rPr lang="en-US" dirty="0" smtClean="0"/>
              <a:t>Glut of milk in conventional and organic markets</a:t>
            </a:r>
          </a:p>
          <a:p>
            <a:r>
              <a:rPr lang="en-US" dirty="0" smtClean="0"/>
              <a:t>Fuel, fertilizer, seed costs down</a:t>
            </a:r>
          </a:p>
          <a:p>
            <a:r>
              <a:rPr lang="en-US" dirty="0" smtClean="0"/>
              <a:t>Terrible weather conditions </a:t>
            </a:r>
            <a:r>
              <a:rPr lang="en-US" dirty="0"/>
              <a:t>in spring and fall</a:t>
            </a:r>
          </a:p>
          <a:p>
            <a:r>
              <a:rPr lang="en-US" dirty="0" smtClean="0"/>
              <a:t>Farmers are very discouraged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215" y="474784"/>
            <a:ext cx="3627562" cy="53538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26215" y="5899638"/>
            <a:ext cx="4264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The Van Trump Report 11-5-19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40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MPEER_6-26-17">
      <a:dk1>
        <a:srgbClr val="B2B2B2"/>
      </a:dk1>
      <a:lt1>
        <a:srgbClr val="FFFFFF"/>
      </a:lt1>
      <a:dk2>
        <a:srgbClr val="1B6875"/>
      </a:dk2>
      <a:lt2>
        <a:srgbClr val="747680"/>
      </a:lt2>
      <a:accent1>
        <a:srgbClr val="1B6875"/>
      </a:accent1>
      <a:accent2>
        <a:srgbClr val="A9C23F"/>
      </a:accent2>
      <a:accent3>
        <a:srgbClr val="309C4C"/>
      </a:accent3>
      <a:accent4>
        <a:srgbClr val="179DAB"/>
      </a:accent4>
      <a:accent5>
        <a:srgbClr val="767680"/>
      </a:accent5>
      <a:accent6>
        <a:srgbClr val="3F3F43"/>
      </a:accent6>
      <a:hlink>
        <a:srgbClr val="3E3D42"/>
      </a:hlink>
      <a:folHlink>
        <a:srgbClr val="A5A5A5"/>
      </a:folHlink>
    </a:clrScheme>
    <a:fontScheme name="Compe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989</TotalTime>
  <Words>631</Words>
  <Application>Microsoft Office PowerPoint</Application>
  <PresentationFormat>Widescreen</PresentationFormat>
  <Paragraphs>77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Courier New</vt:lpstr>
      <vt:lpstr>Franklin Gothic Book</vt:lpstr>
      <vt:lpstr>Wingdings</vt:lpstr>
      <vt:lpstr>Office Theme</vt:lpstr>
      <vt:lpstr>Current financial trends</vt:lpstr>
      <vt:lpstr>Compeer Financial</vt:lpstr>
      <vt:lpstr>How I ended up in Wisconsin</vt:lpstr>
      <vt:lpstr>A few statistics</vt:lpstr>
      <vt:lpstr>Farm income declining</vt:lpstr>
      <vt:lpstr>PowerPoint Presentation</vt:lpstr>
      <vt:lpstr>Farm debt rising, repayment stretching longer</vt:lpstr>
      <vt:lpstr>Debt And Working Capital</vt:lpstr>
      <vt:lpstr>2019…</vt:lpstr>
      <vt:lpstr>2019 in lending…</vt:lpstr>
      <vt:lpstr>When access to commercial credit starts to dry up…</vt:lpstr>
      <vt:lpstr>PowerPoint Presentation</vt:lpstr>
      <vt:lpstr>Well, that was quite a bummer.  What’s next?</vt:lpstr>
      <vt:lpstr>Short run – next one to two years</vt:lpstr>
      <vt:lpstr>This isn’t the 1980s</vt:lpstr>
      <vt:lpstr>Why I’m optimistic about the future</vt:lpstr>
      <vt:lpstr>Why I’m optimistic about the future</vt:lpstr>
      <vt:lpstr>Why I’m optimistic about the future</vt:lpstr>
      <vt:lpstr>I’m particularly optimistic about agritourism</vt:lpstr>
      <vt:lpstr>Some unknowns</vt:lpstr>
      <vt:lpstr>Your thoughts?</vt:lpstr>
    </vt:vector>
  </TitlesOfParts>
  <Company>Charleston|Orwig,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Tricia Stenzel</dc:creator>
  <cp:lastModifiedBy>Dietmann, Paul</cp:lastModifiedBy>
  <cp:revision>95</cp:revision>
  <cp:lastPrinted>2017-06-26T18:29:31Z</cp:lastPrinted>
  <dcterms:created xsi:type="dcterms:W3CDTF">2017-05-01T17:02:22Z</dcterms:created>
  <dcterms:modified xsi:type="dcterms:W3CDTF">2020-01-26T22:52:55Z</dcterms:modified>
</cp:coreProperties>
</file>