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8" r:id="rId8"/>
    <p:sldId id="297" r:id="rId9"/>
    <p:sldId id="267" r:id="rId10"/>
    <p:sldId id="269" r:id="rId11"/>
    <p:sldId id="295" r:id="rId12"/>
    <p:sldId id="270" r:id="rId13"/>
    <p:sldId id="272" r:id="rId14"/>
    <p:sldId id="265" r:id="rId15"/>
    <p:sldId id="262" r:id="rId16"/>
    <p:sldId id="263" r:id="rId17"/>
    <p:sldId id="266" r:id="rId18"/>
    <p:sldId id="294"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96" r:id="rId33"/>
    <p:sldId id="286" r:id="rId34"/>
    <p:sldId id="290" r:id="rId35"/>
    <p:sldId id="291" r:id="rId36"/>
    <p:sldId id="288" r:id="rId37"/>
    <p:sldId id="289" r:id="rId38"/>
    <p:sldId id="293" r:id="rId39"/>
    <p:sldId id="292"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1/12/2022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1/12/2022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1/12/2022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1/12/2022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1/12/2022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19" y="457200"/>
            <a:ext cx="9961047" cy="36780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F22EB50-0388-4E3B-9D4E-1C7CD6C8D0CE}"/>
              </a:ext>
            </a:extLst>
          </p:cNvPr>
          <p:cNvSpPr>
            <a:spLocks noGrp="1"/>
          </p:cNvSpPr>
          <p:nvPr>
            <p:ph type="ctrTitle"/>
          </p:nvPr>
        </p:nvSpPr>
        <p:spPr>
          <a:xfrm>
            <a:off x="1965278" y="668740"/>
            <a:ext cx="7574507" cy="3330055"/>
          </a:xfrm>
        </p:spPr>
        <p:txBody>
          <a:bodyPr anchor="ctr">
            <a:normAutofit/>
          </a:bodyPr>
          <a:lstStyle/>
          <a:p>
            <a:r>
              <a:rPr lang="en-US" sz="6000" dirty="0">
                <a:solidFill>
                  <a:srgbClr val="FFFFFF"/>
                </a:solidFill>
              </a:rPr>
              <a:t>What’s New in</a:t>
            </a:r>
            <a:br>
              <a:rPr lang="en-US" sz="6000" dirty="0">
                <a:solidFill>
                  <a:srgbClr val="FFFFFF"/>
                </a:solidFill>
              </a:rPr>
            </a:br>
            <a:r>
              <a:rPr lang="en-US" sz="6000" dirty="0">
                <a:solidFill>
                  <a:srgbClr val="FFFFFF"/>
                </a:solidFill>
              </a:rPr>
              <a:t>Apple  Varieties</a:t>
            </a:r>
          </a:p>
        </p:txBody>
      </p:sp>
      <p:sp>
        <p:nvSpPr>
          <p:cNvPr id="14" name="Rectangle 13">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352" y="4244454"/>
            <a:ext cx="9961115" cy="207248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AF022E2A-623D-4558-A497-49F584C6037B}"/>
              </a:ext>
            </a:extLst>
          </p:cNvPr>
          <p:cNvSpPr>
            <a:spLocks noGrp="1"/>
          </p:cNvSpPr>
          <p:nvPr>
            <p:ph type="subTitle" idx="1"/>
          </p:nvPr>
        </p:nvSpPr>
        <p:spPr>
          <a:xfrm>
            <a:off x="1965278" y="3498574"/>
            <a:ext cx="7574507" cy="2605228"/>
          </a:xfrm>
        </p:spPr>
        <p:txBody>
          <a:bodyPr anchor="t">
            <a:normAutofit/>
          </a:bodyPr>
          <a:lstStyle/>
          <a:p>
            <a:r>
              <a:rPr lang="en-US" sz="3200" dirty="0">
                <a:solidFill>
                  <a:srgbClr val="FFFFFF"/>
                </a:solidFill>
              </a:rPr>
              <a:t>What’s in ,What’s out?</a:t>
            </a:r>
          </a:p>
          <a:p>
            <a:r>
              <a:rPr lang="en-US" sz="3200" dirty="0">
                <a:solidFill>
                  <a:srgbClr val="FFFFFF"/>
                </a:solidFill>
              </a:rPr>
              <a:t>	</a:t>
            </a:r>
          </a:p>
          <a:p>
            <a:r>
              <a:rPr lang="en-US" sz="3200" dirty="0">
                <a:solidFill>
                  <a:srgbClr val="FFFFFF"/>
                </a:solidFill>
              </a:rPr>
              <a:t>Presented by: Steve Louis, Oakwood Fruit Farm</a:t>
            </a:r>
          </a:p>
        </p:txBody>
      </p:sp>
    </p:spTree>
    <p:extLst>
      <p:ext uri="{BB962C8B-B14F-4D97-AF65-F5344CB8AC3E}">
        <p14:creationId xmlns:p14="http://schemas.microsoft.com/office/powerpoint/2010/main" val="109294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A68A7-1A0A-4474-8CB9-E443EBE4F080}"/>
              </a:ext>
            </a:extLst>
          </p:cNvPr>
          <p:cNvSpPr>
            <a:spLocks noGrp="1"/>
          </p:cNvSpPr>
          <p:nvPr>
            <p:ph type="title"/>
          </p:nvPr>
        </p:nvSpPr>
        <p:spPr/>
        <p:txBody>
          <a:bodyPr/>
          <a:lstStyle/>
          <a:p>
            <a:r>
              <a:rPr lang="en-US" dirty="0"/>
              <a:t>Future</a:t>
            </a:r>
          </a:p>
        </p:txBody>
      </p:sp>
      <p:sp>
        <p:nvSpPr>
          <p:cNvPr id="3" name="Content Placeholder 2">
            <a:extLst>
              <a:ext uri="{FF2B5EF4-FFF2-40B4-BE49-F238E27FC236}">
                <a16:creationId xmlns:a16="http://schemas.microsoft.com/office/drawing/2014/main" id="{3E57BEA7-E03D-49A1-8BD6-5F9A38E5A35A}"/>
              </a:ext>
            </a:extLst>
          </p:cNvPr>
          <p:cNvSpPr>
            <a:spLocks noGrp="1"/>
          </p:cNvSpPr>
          <p:nvPr>
            <p:ph sz="half" idx="1"/>
          </p:nvPr>
        </p:nvSpPr>
        <p:spPr/>
        <p:txBody>
          <a:bodyPr/>
          <a:lstStyle/>
          <a:p>
            <a:r>
              <a:rPr lang="en-US" dirty="0"/>
              <a:t>Honeycrisp</a:t>
            </a:r>
          </a:p>
          <a:p>
            <a:pPr lvl="1"/>
            <a:r>
              <a:rPr lang="en-US" dirty="0"/>
              <a:t>Red strains: </a:t>
            </a:r>
            <a:r>
              <a:rPr lang="en-US" dirty="0">
                <a:highlight>
                  <a:srgbClr val="FFFF00"/>
                </a:highlight>
              </a:rPr>
              <a:t>Roseland Red, Royal Red, Firestorm</a:t>
            </a:r>
          </a:p>
          <a:p>
            <a:pPr lvl="1"/>
            <a:r>
              <a:rPr lang="en-US" dirty="0"/>
              <a:t>Normal harvest time</a:t>
            </a:r>
          </a:p>
          <a:p>
            <a:pPr lvl="1"/>
            <a:r>
              <a:rPr lang="en-US" dirty="0"/>
              <a:t>Higher percent in first pick</a:t>
            </a:r>
          </a:p>
          <a:p>
            <a:pPr lvl="1"/>
            <a:r>
              <a:rPr lang="en-US" dirty="0"/>
              <a:t>Early: </a:t>
            </a:r>
            <a:r>
              <a:rPr lang="en-US" dirty="0">
                <a:highlight>
                  <a:srgbClr val="FFFF00"/>
                </a:highlight>
              </a:rPr>
              <a:t>Premier</a:t>
            </a:r>
          </a:p>
          <a:p>
            <a:pPr lvl="1"/>
            <a:r>
              <a:rPr lang="en-US" dirty="0"/>
              <a:t> 14 to 20 days early, Not a red strain</a:t>
            </a:r>
          </a:p>
          <a:p>
            <a:pPr lvl="1"/>
            <a:r>
              <a:rPr lang="en-US" dirty="0"/>
              <a:t> Good news, not preforming well in Washington, too hot to color </a:t>
            </a:r>
          </a:p>
        </p:txBody>
      </p:sp>
      <p:pic>
        <p:nvPicPr>
          <p:cNvPr id="1026" name="Picture 2" descr="Image result for Roseland red honeycrisp ">
            <a:extLst>
              <a:ext uri="{FF2B5EF4-FFF2-40B4-BE49-F238E27FC236}">
                <a16:creationId xmlns:a16="http://schemas.microsoft.com/office/drawing/2014/main" id="{7263B61C-3D17-48D9-8559-DE2F7B2EEC3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65098" y="2330026"/>
            <a:ext cx="24003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oyal red honeycrisp ">
            <a:extLst>
              <a:ext uri="{FF2B5EF4-FFF2-40B4-BE49-F238E27FC236}">
                <a16:creationId xmlns:a16="http://schemas.microsoft.com/office/drawing/2014/main" id="{383445A0-BADB-45FF-AEF6-23A01F66A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0571" y="2330026"/>
            <a:ext cx="196876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firestorm honeycrisp apple">
            <a:extLst>
              <a:ext uri="{FF2B5EF4-FFF2-40B4-BE49-F238E27FC236}">
                <a16:creationId xmlns:a16="http://schemas.microsoft.com/office/drawing/2014/main" id="{5BC13665-06E1-4F5F-8F4A-4BD1958ADE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7935" y="4563132"/>
            <a:ext cx="2242871"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remier honeycrisp apple">
            <a:extLst>
              <a:ext uri="{FF2B5EF4-FFF2-40B4-BE49-F238E27FC236}">
                <a16:creationId xmlns:a16="http://schemas.microsoft.com/office/drawing/2014/main" id="{971CDDC1-F2D6-4737-B497-99A7D1DB06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057" y="4563130"/>
            <a:ext cx="2343150" cy="1714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178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56862-9BD2-4FBD-9B42-BEAF6BC6E970}"/>
              </a:ext>
            </a:extLst>
          </p:cNvPr>
          <p:cNvSpPr>
            <a:spLocks noGrp="1"/>
          </p:cNvSpPr>
          <p:nvPr>
            <p:ph type="title"/>
          </p:nvPr>
        </p:nvSpPr>
        <p:spPr/>
        <p:txBody>
          <a:bodyPr/>
          <a:lstStyle/>
          <a:p>
            <a:r>
              <a:rPr lang="en-US" dirty="0"/>
              <a:t>Premier honeycrisp</a:t>
            </a:r>
          </a:p>
        </p:txBody>
      </p:sp>
      <p:sp>
        <p:nvSpPr>
          <p:cNvPr id="3" name="Content Placeholder 2">
            <a:extLst>
              <a:ext uri="{FF2B5EF4-FFF2-40B4-BE49-F238E27FC236}">
                <a16:creationId xmlns:a16="http://schemas.microsoft.com/office/drawing/2014/main" id="{8F0C226E-A43D-4E52-B93E-290486B84888}"/>
              </a:ext>
            </a:extLst>
          </p:cNvPr>
          <p:cNvSpPr>
            <a:spLocks noGrp="1"/>
          </p:cNvSpPr>
          <p:nvPr>
            <p:ph sz="half" idx="1"/>
          </p:nvPr>
        </p:nvSpPr>
        <p:spPr/>
        <p:txBody>
          <a:bodyPr/>
          <a:lstStyle/>
          <a:p>
            <a:r>
              <a:rPr lang="en-US" dirty="0"/>
              <a:t>We have picked it for 7 years now</a:t>
            </a:r>
          </a:p>
          <a:p>
            <a:r>
              <a:rPr lang="en-US" dirty="0"/>
              <a:t>Has preformed well here</a:t>
            </a:r>
          </a:p>
          <a:p>
            <a:r>
              <a:rPr lang="en-US" dirty="0"/>
              <a:t>Picture is the 16</a:t>
            </a:r>
            <a:r>
              <a:rPr lang="en-US" baseline="30000" dirty="0"/>
              <a:t>th</a:t>
            </a:r>
            <a:r>
              <a:rPr lang="en-US" dirty="0"/>
              <a:t> of Aug</a:t>
            </a:r>
          </a:p>
        </p:txBody>
      </p:sp>
      <p:pic>
        <p:nvPicPr>
          <p:cNvPr id="6" name="Content Placeholder 5" descr="A close-up of some fruit&#10;&#10;Description automatically generated with low confidence">
            <a:extLst>
              <a:ext uri="{FF2B5EF4-FFF2-40B4-BE49-F238E27FC236}">
                <a16:creationId xmlns:a16="http://schemas.microsoft.com/office/drawing/2014/main" id="{3D2917C8-A885-488C-A054-647372EF1421}"/>
              </a:ext>
            </a:extLst>
          </p:cNvPr>
          <p:cNvPicPr>
            <a:picLocks noGrp="1" noChangeAspect="1"/>
          </p:cNvPicPr>
          <p:nvPr>
            <p:ph sz="half" idx="2"/>
          </p:nvPr>
        </p:nvPicPr>
        <p:blipFill>
          <a:blip r:embed="rId2"/>
          <a:stretch>
            <a:fillRect/>
          </a:stretch>
        </p:blipFill>
        <p:spPr>
          <a:xfrm>
            <a:off x="5665304" y="2227263"/>
            <a:ext cx="5307496" cy="4044328"/>
          </a:xfrm>
        </p:spPr>
      </p:pic>
    </p:spTree>
    <p:extLst>
      <p:ext uri="{BB962C8B-B14F-4D97-AF65-F5344CB8AC3E}">
        <p14:creationId xmlns:p14="http://schemas.microsoft.com/office/powerpoint/2010/main" val="2785837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1814-8B10-4587-847F-9F8731C9AE50}"/>
              </a:ext>
            </a:extLst>
          </p:cNvPr>
          <p:cNvSpPr>
            <a:spLocks noGrp="1"/>
          </p:cNvSpPr>
          <p:nvPr>
            <p:ph type="title"/>
          </p:nvPr>
        </p:nvSpPr>
        <p:spPr/>
        <p:txBody>
          <a:bodyPr/>
          <a:lstStyle/>
          <a:p>
            <a:r>
              <a:rPr lang="en-US" dirty="0"/>
              <a:t>Future</a:t>
            </a:r>
          </a:p>
        </p:txBody>
      </p:sp>
      <p:pic>
        <p:nvPicPr>
          <p:cNvPr id="2050" name="Picture 2" descr="Image result for Day break Fuji apple">
            <a:extLst>
              <a:ext uri="{FF2B5EF4-FFF2-40B4-BE49-F238E27FC236}">
                <a16:creationId xmlns:a16="http://schemas.microsoft.com/office/drawing/2014/main" id="{4C572283-2A90-4AD2-8836-333AEAE24CE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35077" y="2148196"/>
            <a:ext cx="1943100" cy="16307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orning mist Fuji apple">
            <a:extLst>
              <a:ext uri="{FF2B5EF4-FFF2-40B4-BE49-F238E27FC236}">
                <a16:creationId xmlns:a16="http://schemas.microsoft.com/office/drawing/2014/main" id="{41C43256-CA46-4A3E-B242-0BB6AC63A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9671" y="2148196"/>
            <a:ext cx="2628900" cy="18079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rising sun fuji apple">
            <a:extLst>
              <a:ext uri="{FF2B5EF4-FFF2-40B4-BE49-F238E27FC236}">
                <a16:creationId xmlns:a16="http://schemas.microsoft.com/office/drawing/2014/main" id="{69F2CAB8-45D5-4523-A619-40A60DB2E8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4046" y="4457883"/>
            <a:ext cx="1914525" cy="19149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auvil early fuji apple">
            <a:extLst>
              <a:ext uri="{FF2B5EF4-FFF2-40B4-BE49-F238E27FC236}">
                <a16:creationId xmlns:a16="http://schemas.microsoft.com/office/drawing/2014/main" id="{3FD2CF1F-A32A-4533-B27B-F0B2F615EE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5077" y="4516015"/>
            <a:ext cx="2219325" cy="191492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4B029B94-7AD8-4F28-A7F4-461550CE49FD}"/>
              </a:ext>
            </a:extLst>
          </p:cNvPr>
          <p:cNvSpPr>
            <a:spLocks noGrp="1"/>
          </p:cNvSpPr>
          <p:nvPr>
            <p:ph sz="half" idx="1"/>
          </p:nvPr>
        </p:nvSpPr>
        <p:spPr>
          <a:xfrm>
            <a:off x="581193" y="2228004"/>
            <a:ext cx="5422390" cy="2713112"/>
          </a:xfrm>
        </p:spPr>
        <p:txBody>
          <a:bodyPr/>
          <a:lstStyle/>
          <a:p>
            <a:r>
              <a:rPr lang="en-US" dirty="0"/>
              <a:t>Fuji Sports: </a:t>
            </a:r>
            <a:r>
              <a:rPr lang="en-US" dirty="0">
                <a:highlight>
                  <a:srgbClr val="FFFF00"/>
                </a:highlight>
              </a:rPr>
              <a:t>Daybreak, Morning Mist, Auvil Early, Rising Sun</a:t>
            </a:r>
          </a:p>
          <a:p>
            <a:r>
              <a:rPr lang="en-US" dirty="0"/>
              <a:t>4 to 5 weeks earlier; easier to grow for our season</a:t>
            </a:r>
          </a:p>
          <a:p>
            <a:r>
              <a:rPr lang="en-US" dirty="0"/>
              <a:t>Ripen mid to late September: </a:t>
            </a:r>
          </a:p>
          <a:p>
            <a:r>
              <a:rPr lang="en-US" dirty="0"/>
              <a:t>Red Sports: </a:t>
            </a:r>
            <a:r>
              <a:rPr lang="en-US" dirty="0">
                <a:highlight>
                  <a:srgbClr val="FFFF00"/>
                </a:highlight>
              </a:rPr>
              <a:t>Aztec</a:t>
            </a:r>
          </a:p>
          <a:p>
            <a:r>
              <a:rPr lang="en-US" dirty="0"/>
              <a:t>Ripens mid to late October</a:t>
            </a:r>
          </a:p>
          <a:p>
            <a:endParaRPr lang="en-US" dirty="0"/>
          </a:p>
        </p:txBody>
      </p:sp>
      <p:pic>
        <p:nvPicPr>
          <p:cNvPr id="2060" name="Picture 12" descr="Image result for aztec fuji apple trees">
            <a:extLst>
              <a:ext uri="{FF2B5EF4-FFF2-40B4-BE49-F238E27FC236}">
                <a16:creationId xmlns:a16="http://schemas.microsoft.com/office/drawing/2014/main" id="{4A5BEC30-06CE-401B-B272-9EE4683E8B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5563" y="5192784"/>
            <a:ext cx="2556057" cy="1319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999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275C0-F178-4634-B1C1-E7FDD8D576B9}"/>
              </a:ext>
            </a:extLst>
          </p:cNvPr>
          <p:cNvSpPr>
            <a:spLocks noGrp="1"/>
          </p:cNvSpPr>
          <p:nvPr>
            <p:ph type="title"/>
          </p:nvPr>
        </p:nvSpPr>
        <p:spPr>
          <a:xfrm>
            <a:off x="581193" y="1174460"/>
            <a:ext cx="11029615" cy="872454"/>
          </a:xfrm>
        </p:spPr>
        <p:txBody>
          <a:bodyPr/>
          <a:lstStyle/>
          <a:p>
            <a:r>
              <a:rPr lang="en-US" dirty="0"/>
              <a:t>Ambrosia</a:t>
            </a:r>
          </a:p>
        </p:txBody>
      </p:sp>
      <p:sp>
        <p:nvSpPr>
          <p:cNvPr id="3" name="Text Placeholder 2">
            <a:extLst>
              <a:ext uri="{FF2B5EF4-FFF2-40B4-BE49-F238E27FC236}">
                <a16:creationId xmlns:a16="http://schemas.microsoft.com/office/drawing/2014/main" id="{D8AB1FA8-6F17-415E-A2F6-D8268B8D3BE5}"/>
              </a:ext>
            </a:extLst>
          </p:cNvPr>
          <p:cNvSpPr>
            <a:spLocks noGrp="1"/>
          </p:cNvSpPr>
          <p:nvPr>
            <p:ph type="body" idx="1"/>
          </p:nvPr>
        </p:nvSpPr>
        <p:spPr>
          <a:xfrm>
            <a:off x="506547" y="2184509"/>
            <a:ext cx="14853599" cy="2270195"/>
          </a:xfrm>
        </p:spPr>
        <p:txBody>
          <a:bodyPr/>
          <a:lstStyle/>
          <a:p>
            <a:r>
              <a:rPr lang="en-US" dirty="0"/>
              <a:t>Just came off Patent; Anyone can grow now</a:t>
            </a:r>
          </a:p>
          <a:p>
            <a:r>
              <a:rPr lang="en-US" dirty="0"/>
              <a:t>Ripens mid September</a:t>
            </a:r>
          </a:p>
          <a:p>
            <a:r>
              <a:rPr lang="en-US" dirty="0"/>
              <a:t>Already has spot on the shelf</a:t>
            </a:r>
          </a:p>
        </p:txBody>
      </p:sp>
      <p:pic>
        <p:nvPicPr>
          <p:cNvPr id="3074" name="Picture 2" descr="Image result for ambrosia apple ">
            <a:extLst>
              <a:ext uri="{FF2B5EF4-FFF2-40B4-BE49-F238E27FC236}">
                <a16:creationId xmlns:a16="http://schemas.microsoft.com/office/drawing/2014/main" id="{1F37630F-CA65-44D1-9D3B-0595FA814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0106" y="2457048"/>
            <a:ext cx="2206301" cy="231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701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B57D07-A3F6-41A4-B15C-7FCE6DF99E6F}"/>
              </a:ext>
            </a:extLst>
          </p:cNvPr>
          <p:cNvSpPr>
            <a:spLocks noGrp="1"/>
          </p:cNvSpPr>
          <p:nvPr>
            <p:ph type="title"/>
          </p:nvPr>
        </p:nvSpPr>
        <p:spPr>
          <a:xfrm>
            <a:off x="959157" y="1113764"/>
            <a:ext cx="3269749" cy="4624327"/>
          </a:xfrm>
        </p:spPr>
        <p:txBody>
          <a:bodyPr anchor="ctr">
            <a:normAutofit/>
          </a:bodyPr>
          <a:lstStyle/>
          <a:p>
            <a:r>
              <a:rPr lang="en-US" sz="3200" dirty="0">
                <a:solidFill>
                  <a:srgbClr val="FFFFFF"/>
                </a:solidFill>
              </a:rPr>
              <a:t>Club Varieties</a:t>
            </a:r>
          </a:p>
        </p:txBody>
      </p:sp>
      <p:sp>
        <p:nvSpPr>
          <p:cNvPr id="19" name="Content Placeholder 2">
            <a:extLst>
              <a:ext uri="{FF2B5EF4-FFF2-40B4-BE49-F238E27FC236}">
                <a16:creationId xmlns:a16="http://schemas.microsoft.com/office/drawing/2014/main" id="{100BF7BB-E570-454B-AD27-8FFBC89D8C90}"/>
              </a:ext>
            </a:extLst>
          </p:cNvPr>
          <p:cNvSpPr>
            <a:spLocks noGrp="1"/>
          </p:cNvSpPr>
          <p:nvPr>
            <p:ph idx="1"/>
          </p:nvPr>
        </p:nvSpPr>
        <p:spPr>
          <a:xfrm>
            <a:off x="5155905" y="1113764"/>
            <a:ext cx="6108179" cy="4624327"/>
          </a:xfrm>
        </p:spPr>
        <p:txBody>
          <a:bodyPr anchor="ctr">
            <a:normAutofit/>
          </a:bodyPr>
          <a:lstStyle/>
          <a:p>
            <a:r>
              <a:rPr lang="en-US" dirty="0"/>
              <a:t>Most growers don’t have the ability to plant if not in the club</a:t>
            </a:r>
          </a:p>
          <a:p>
            <a:r>
              <a:rPr lang="en-US" dirty="0"/>
              <a:t>Usually controlled by large companies or by the state they are developed in</a:t>
            </a:r>
          </a:p>
          <a:p>
            <a:r>
              <a:rPr lang="en-US" dirty="0"/>
              <a:t>Company controlled = Rave, Sweet Tango, Pazazz</a:t>
            </a:r>
          </a:p>
          <a:p>
            <a:r>
              <a:rPr lang="en-US" dirty="0"/>
              <a:t>State controlled = Cosmic Crisp ( WA), Ruby Frost ( NY ), First Kiss (MN )</a:t>
            </a:r>
          </a:p>
        </p:txBody>
      </p:sp>
    </p:spTree>
    <p:extLst>
      <p:ext uri="{BB962C8B-B14F-4D97-AF65-F5344CB8AC3E}">
        <p14:creationId xmlns:p14="http://schemas.microsoft.com/office/powerpoint/2010/main" val="450883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BFB81-627B-42B1-806C-0DE637B0FF8F}"/>
              </a:ext>
            </a:extLst>
          </p:cNvPr>
          <p:cNvSpPr>
            <a:spLocks noGrp="1"/>
          </p:cNvSpPr>
          <p:nvPr>
            <p:ph type="title"/>
          </p:nvPr>
        </p:nvSpPr>
        <p:spPr/>
        <p:txBody>
          <a:bodyPr/>
          <a:lstStyle/>
          <a:p>
            <a:r>
              <a:rPr lang="en-US" dirty="0"/>
              <a:t>Club Varieties:</a:t>
            </a:r>
          </a:p>
        </p:txBody>
      </p:sp>
      <p:sp>
        <p:nvSpPr>
          <p:cNvPr id="3" name="Content Placeholder 2">
            <a:extLst>
              <a:ext uri="{FF2B5EF4-FFF2-40B4-BE49-F238E27FC236}">
                <a16:creationId xmlns:a16="http://schemas.microsoft.com/office/drawing/2014/main" id="{611EE1A6-317C-4F6A-B4E2-37FADDFBAC17}"/>
              </a:ext>
            </a:extLst>
          </p:cNvPr>
          <p:cNvSpPr>
            <a:spLocks noGrp="1"/>
          </p:cNvSpPr>
          <p:nvPr>
            <p:ph idx="1"/>
          </p:nvPr>
        </p:nvSpPr>
        <p:spPr/>
        <p:txBody>
          <a:bodyPr/>
          <a:lstStyle/>
          <a:p>
            <a:r>
              <a:rPr lang="en-US" dirty="0"/>
              <a:t>Do you have access or can you get it?  ( Farm gate or direct to customer exceptions ) </a:t>
            </a:r>
          </a:p>
          <a:p>
            <a:r>
              <a:rPr lang="en-US" dirty="0"/>
              <a:t>Getting much harder to get wholesale customers to take a new variety, very crowded shelf in stores</a:t>
            </a:r>
          </a:p>
          <a:p>
            <a:r>
              <a:rPr lang="en-US" dirty="0"/>
              <a:t>Last two years have made wholesale buyers much more cautious, sticking to old favorites</a:t>
            </a:r>
          </a:p>
          <a:p>
            <a:endParaRPr lang="en-US" dirty="0"/>
          </a:p>
        </p:txBody>
      </p:sp>
    </p:spTree>
    <p:extLst>
      <p:ext uri="{BB962C8B-B14F-4D97-AF65-F5344CB8AC3E}">
        <p14:creationId xmlns:p14="http://schemas.microsoft.com/office/powerpoint/2010/main" val="788670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E830057-F4EE-412A-8526-36BE1CE18C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BAAEBA82-E2D4-4653-AEE3-E95B330DD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2386509E-DAF8-4DA0-B09B-FA3FB341C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44E11946-6976-4B44-971A-07BFBE954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3" name="Rectangle 22">
            <a:extLst>
              <a:ext uri="{FF2B5EF4-FFF2-40B4-BE49-F238E27FC236}">
                <a16:creationId xmlns:a16="http://schemas.microsoft.com/office/drawing/2014/main" id="{85DD9E25-AB50-4F01-9CA6-96497CDE7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Diagram&#10;&#10;Description automatically generated">
            <a:extLst>
              <a:ext uri="{FF2B5EF4-FFF2-40B4-BE49-F238E27FC236}">
                <a16:creationId xmlns:a16="http://schemas.microsoft.com/office/drawing/2014/main" id="{CA84F390-8646-4163-AF0D-EB94C45B196D}"/>
              </a:ext>
            </a:extLst>
          </p:cNvPr>
          <p:cNvPicPr>
            <a:picLocks noGrp="1" noChangeAspect="1"/>
          </p:cNvPicPr>
          <p:nvPr>
            <p:ph idx="1"/>
          </p:nvPr>
        </p:nvPicPr>
        <p:blipFill>
          <a:blip r:embed="rId2"/>
          <a:stretch>
            <a:fillRect/>
          </a:stretch>
        </p:blipFill>
        <p:spPr>
          <a:xfrm>
            <a:off x="446533" y="867747"/>
            <a:ext cx="7195238" cy="5598367"/>
          </a:xfrm>
          <a:prstGeom prst="rect">
            <a:avLst/>
          </a:prstGeom>
        </p:spPr>
      </p:pic>
      <p:sp>
        <p:nvSpPr>
          <p:cNvPr id="25" name="Rectangle 24">
            <a:extLst>
              <a:ext uri="{FF2B5EF4-FFF2-40B4-BE49-F238E27FC236}">
                <a16:creationId xmlns:a16="http://schemas.microsoft.com/office/drawing/2014/main" id="{707788D3-E467-4E25-A5E9-FD41795BD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49D580D-CC11-4F59-A60F-87F2B5F64E3C}"/>
              </a:ext>
            </a:extLst>
          </p:cNvPr>
          <p:cNvSpPr>
            <a:spLocks noGrp="1"/>
          </p:cNvSpPr>
          <p:nvPr>
            <p:ph type="title"/>
          </p:nvPr>
        </p:nvSpPr>
        <p:spPr>
          <a:xfrm>
            <a:off x="8296275" y="1419225"/>
            <a:ext cx="3081576" cy="2085869"/>
          </a:xfrm>
        </p:spPr>
        <p:txBody>
          <a:bodyPr vert="horz" lIns="91440" tIns="45720" rIns="91440" bIns="45720" rtlCol="0" anchor="b">
            <a:normAutofit/>
          </a:bodyPr>
          <a:lstStyle/>
          <a:p>
            <a:pPr>
              <a:lnSpc>
                <a:spcPct val="90000"/>
              </a:lnSpc>
            </a:pPr>
            <a:r>
              <a:rPr lang="en-US" sz="3600" dirty="0">
                <a:solidFill>
                  <a:srgbClr val="FFFFFF"/>
                </a:solidFill>
              </a:rPr>
              <a:t>The crowded </a:t>
            </a:r>
            <a:br>
              <a:rPr lang="en-US" sz="3600" dirty="0">
                <a:solidFill>
                  <a:srgbClr val="FFFFFF"/>
                </a:solidFill>
              </a:rPr>
            </a:br>
            <a:r>
              <a:rPr lang="en-US" sz="3600" dirty="0">
                <a:solidFill>
                  <a:srgbClr val="FFFFFF"/>
                </a:solidFill>
              </a:rPr>
              <a:t>Club market</a:t>
            </a:r>
          </a:p>
        </p:txBody>
      </p:sp>
      <p:sp>
        <p:nvSpPr>
          <p:cNvPr id="27" name="Rectangle 26">
            <a:extLst>
              <a:ext uri="{FF2B5EF4-FFF2-40B4-BE49-F238E27FC236}">
                <a16:creationId xmlns:a16="http://schemas.microsoft.com/office/drawing/2014/main" id="{E12301D8-0106-4E04-A846-C29A66593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FF85AA"/>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64384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1F1056-9A78-4FBC-9404-54512B6B5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60D307-3A4D-4BC3-B5E1-D48251DE87B6}"/>
              </a:ext>
            </a:extLst>
          </p:cNvPr>
          <p:cNvSpPr>
            <a:spLocks noGrp="1"/>
          </p:cNvSpPr>
          <p:nvPr>
            <p:ph type="title"/>
          </p:nvPr>
        </p:nvSpPr>
        <p:spPr>
          <a:xfrm>
            <a:off x="581192" y="702156"/>
            <a:ext cx="11029616" cy="1013800"/>
          </a:xfrm>
        </p:spPr>
        <p:txBody>
          <a:bodyPr>
            <a:normAutofit/>
          </a:bodyPr>
          <a:lstStyle/>
          <a:p>
            <a:r>
              <a:rPr lang="en-US" dirty="0">
                <a:solidFill>
                  <a:schemeClr val="accent2"/>
                </a:solidFill>
              </a:rPr>
              <a:t>Cosmic Crisp</a:t>
            </a:r>
          </a:p>
        </p:txBody>
      </p:sp>
      <p:sp>
        <p:nvSpPr>
          <p:cNvPr id="10" name="Rectangle 9">
            <a:extLst>
              <a:ext uri="{FF2B5EF4-FFF2-40B4-BE49-F238E27FC236}">
                <a16:creationId xmlns:a16="http://schemas.microsoft.com/office/drawing/2014/main" id="{9659E4B7-86DE-4B00-A707-DD85CE5DB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1298933"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2F7A26E-CE7C-4B75-A967-CE04406D17E5}"/>
              </a:ext>
            </a:extLst>
          </p:cNvPr>
          <p:cNvSpPr>
            <a:spLocks noGrp="1"/>
          </p:cNvSpPr>
          <p:nvPr>
            <p:ph idx="1"/>
          </p:nvPr>
        </p:nvSpPr>
        <p:spPr>
          <a:xfrm>
            <a:off x="581192" y="2180496"/>
            <a:ext cx="11029615" cy="4220303"/>
          </a:xfrm>
        </p:spPr>
        <p:txBody>
          <a:bodyPr>
            <a:normAutofit/>
          </a:bodyPr>
          <a:lstStyle/>
          <a:p>
            <a:r>
              <a:rPr lang="en-US" dirty="0"/>
              <a:t>The 5 million bushel monster in the room (and more to come)</a:t>
            </a:r>
          </a:p>
          <a:p>
            <a:r>
              <a:rPr lang="en-US" dirty="0"/>
              <a:t>Expect 21 million bushel by 2026</a:t>
            </a:r>
          </a:p>
          <a:p>
            <a:r>
              <a:rPr lang="en-US" dirty="0"/>
              <a:t>Washington State only</a:t>
            </a:r>
          </a:p>
          <a:p>
            <a:r>
              <a:rPr lang="en-US" dirty="0"/>
              <a:t>Honeycrisp x Enterprise</a:t>
            </a:r>
          </a:p>
          <a:p>
            <a:r>
              <a:rPr lang="en-US" dirty="0"/>
              <a:t>17 million trees planted so far</a:t>
            </a:r>
          </a:p>
          <a:p>
            <a:r>
              <a:rPr lang="en-US" dirty="0"/>
              <a:t>Huge marketing budget, $10 million</a:t>
            </a:r>
          </a:p>
          <a:p>
            <a:r>
              <a:rPr lang="en-US" dirty="0"/>
              <a:t>Will have big effects on the whole sale market because of the:</a:t>
            </a:r>
          </a:p>
          <a:p>
            <a:pPr lvl="1"/>
            <a:r>
              <a:rPr lang="en-US" dirty="0"/>
              <a:t>Volume that will hit the market all at once. </a:t>
            </a:r>
          </a:p>
          <a:p>
            <a:pPr lvl="1"/>
            <a:r>
              <a:rPr lang="en-US" dirty="0"/>
              <a:t>The amount of money behind it</a:t>
            </a:r>
          </a:p>
          <a:p>
            <a:pPr lvl="1"/>
            <a:r>
              <a:rPr lang="en-US" dirty="0"/>
              <a:t>Some problems starting to pop up; one grocery chain has already dropped it</a:t>
            </a:r>
          </a:p>
        </p:txBody>
      </p:sp>
      <p:pic>
        <p:nvPicPr>
          <p:cNvPr id="5" name="Picture 4" descr="A red apple with a sticker on it&#10;&#10;Description automatically generated with medium confidence">
            <a:extLst>
              <a:ext uri="{FF2B5EF4-FFF2-40B4-BE49-F238E27FC236}">
                <a16:creationId xmlns:a16="http://schemas.microsoft.com/office/drawing/2014/main" id="{47303460-9525-4EFB-9C37-29741DB9FD3B}"/>
              </a:ext>
            </a:extLst>
          </p:cNvPr>
          <p:cNvPicPr>
            <a:picLocks noChangeAspect="1"/>
          </p:cNvPicPr>
          <p:nvPr/>
        </p:nvPicPr>
        <p:blipFill>
          <a:blip r:embed="rId2"/>
          <a:stretch>
            <a:fillRect/>
          </a:stretch>
        </p:blipFill>
        <p:spPr>
          <a:xfrm>
            <a:off x="7617203" y="1795244"/>
            <a:ext cx="3598877" cy="3280095"/>
          </a:xfrm>
          <a:prstGeom prst="rect">
            <a:avLst/>
          </a:prstGeom>
        </p:spPr>
      </p:pic>
    </p:spTree>
    <p:extLst>
      <p:ext uri="{BB962C8B-B14F-4D97-AF65-F5344CB8AC3E}">
        <p14:creationId xmlns:p14="http://schemas.microsoft.com/office/powerpoint/2010/main" val="448914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D89FE-F234-4301-B918-CEFBB104EFCE}"/>
              </a:ext>
            </a:extLst>
          </p:cNvPr>
          <p:cNvSpPr>
            <a:spLocks noGrp="1"/>
          </p:cNvSpPr>
          <p:nvPr>
            <p:ph type="title"/>
          </p:nvPr>
        </p:nvSpPr>
        <p:spPr/>
        <p:txBody>
          <a:bodyPr/>
          <a:lstStyle/>
          <a:p>
            <a:r>
              <a:rPr lang="en-US" dirty="0"/>
              <a:t>Direct Market side</a:t>
            </a:r>
          </a:p>
        </p:txBody>
      </p:sp>
      <p:sp>
        <p:nvSpPr>
          <p:cNvPr id="3" name="Content Placeholder 2">
            <a:extLst>
              <a:ext uri="{FF2B5EF4-FFF2-40B4-BE49-F238E27FC236}">
                <a16:creationId xmlns:a16="http://schemas.microsoft.com/office/drawing/2014/main" id="{EFBEF15A-220E-4EE2-B0EF-6F34C0804B42}"/>
              </a:ext>
            </a:extLst>
          </p:cNvPr>
          <p:cNvSpPr>
            <a:spLocks noGrp="1"/>
          </p:cNvSpPr>
          <p:nvPr>
            <p:ph idx="1"/>
          </p:nvPr>
        </p:nvSpPr>
        <p:spPr/>
        <p:txBody>
          <a:bodyPr/>
          <a:lstStyle/>
          <a:p>
            <a:r>
              <a:rPr lang="en-US" dirty="0"/>
              <a:t>Know your season, Know your customers</a:t>
            </a:r>
          </a:p>
          <a:p>
            <a:r>
              <a:rPr lang="en-US" dirty="0"/>
              <a:t>Are you selling just on your farm or at a farmer’s market that continues later into the year</a:t>
            </a:r>
          </a:p>
          <a:p>
            <a:r>
              <a:rPr lang="en-US" dirty="0"/>
              <a:t>Are there times in the season you have room to or need to add a variety?</a:t>
            </a:r>
          </a:p>
          <a:p>
            <a:r>
              <a:rPr lang="en-US" dirty="0"/>
              <a:t>Much easier to try new variety here. You have the customer there to talk to and explain the good qualities of a new variety</a:t>
            </a:r>
          </a:p>
          <a:p>
            <a:r>
              <a:rPr lang="en-US" dirty="0"/>
              <a:t>Put some in and try different ones</a:t>
            </a:r>
          </a:p>
          <a:p>
            <a:r>
              <a:rPr lang="en-US" dirty="0"/>
              <a:t>New high color sports can improve an older variety. </a:t>
            </a:r>
          </a:p>
          <a:p>
            <a:r>
              <a:rPr lang="en-US" dirty="0"/>
              <a:t>Just make sure we don’t pick it too soon just because color is there</a:t>
            </a:r>
          </a:p>
        </p:txBody>
      </p:sp>
    </p:spTree>
    <p:extLst>
      <p:ext uri="{BB962C8B-B14F-4D97-AF65-F5344CB8AC3E}">
        <p14:creationId xmlns:p14="http://schemas.microsoft.com/office/powerpoint/2010/main" val="1858466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2D28E-9DA4-4324-BFDA-A0E51A0888E9}"/>
              </a:ext>
            </a:extLst>
          </p:cNvPr>
          <p:cNvSpPr>
            <a:spLocks noGrp="1"/>
          </p:cNvSpPr>
          <p:nvPr>
            <p:ph type="title"/>
          </p:nvPr>
        </p:nvSpPr>
        <p:spPr/>
        <p:txBody>
          <a:bodyPr/>
          <a:lstStyle/>
          <a:p>
            <a:r>
              <a:rPr lang="en-US" dirty="0"/>
              <a:t>Direct Market Side</a:t>
            </a:r>
          </a:p>
        </p:txBody>
      </p:sp>
      <p:sp>
        <p:nvSpPr>
          <p:cNvPr id="3" name="Content Placeholder 2">
            <a:extLst>
              <a:ext uri="{FF2B5EF4-FFF2-40B4-BE49-F238E27FC236}">
                <a16:creationId xmlns:a16="http://schemas.microsoft.com/office/drawing/2014/main" id="{54A86BD3-73FB-4736-AEAC-9734E6E86211}"/>
              </a:ext>
            </a:extLst>
          </p:cNvPr>
          <p:cNvSpPr>
            <a:spLocks noGrp="1"/>
          </p:cNvSpPr>
          <p:nvPr>
            <p:ph idx="1"/>
          </p:nvPr>
        </p:nvSpPr>
        <p:spPr/>
        <p:txBody>
          <a:bodyPr/>
          <a:lstStyle/>
          <a:p>
            <a:r>
              <a:rPr lang="en-US" dirty="0"/>
              <a:t>Midwest Apple Improvement Association ( MAIA ) </a:t>
            </a:r>
          </a:p>
          <a:p>
            <a:r>
              <a:rPr lang="en-US" dirty="0"/>
              <a:t>Great way for average grower to get access to new varieties</a:t>
            </a:r>
          </a:p>
          <a:p>
            <a:pPr marL="0" indent="0">
              <a:buNone/>
            </a:pPr>
            <a:r>
              <a:rPr lang="en-US" dirty="0"/>
              <a:t>     Pay yearly dues and become a member; Then yearly royalty per tree payments after that</a:t>
            </a:r>
          </a:p>
          <a:p>
            <a:r>
              <a:rPr lang="en-US" dirty="0"/>
              <a:t>Always working on adding more varieties that work well in the Midwest</a:t>
            </a:r>
          </a:p>
        </p:txBody>
      </p:sp>
    </p:spTree>
    <p:extLst>
      <p:ext uri="{BB962C8B-B14F-4D97-AF65-F5344CB8AC3E}">
        <p14:creationId xmlns:p14="http://schemas.microsoft.com/office/powerpoint/2010/main" val="3866596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building with a sign on it&#10;&#10;Description automatically generated with low confidence">
            <a:extLst>
              <a:ext uri="{FF2B5EF4-FFF2-40B4-BE49-F238E27FC236}">
                <a16:creationId xmlns:a16="http://schemas.microsoft.com/office/drawing/2014/main" id="{D8739895-EB45-46AC-8A62-60B1F97FBA9E}"/>
              </a:ext>
            </a:extLst>
          </p:cNvPr>
          <p:cNvPicPr>
            <a:picLocks noChangeAspect="1"/>
          </p:cNvPicPr>
          <p:nvPr/>
        </p:nvPicPr>
        <p:blipFill rotWithShape="1">
          <a:blip r:embed="rId2"/>
          <a:srcRect l="26064" r="22857"/>
          <a:stretch/>
        </p:blipFill>
        <p:spPr>
          <a:xfrm>
            <a:off x="7521283" y="10"/>
            <a:ext cx="4670717" cy="6857990"/>
          </a:xfrm>
          <a:prstGeom prst="rect">
            <a:avLst/>
          </a:prstGeom>
        </p:spPr>
      </p:pic>
      <p:sp>
        <p:nvSpPr>
          <p:cNvPr id="4" name="Title 3">
            <a:extLst>
              <a:ext uri="{FF2B5EF4-FFF2-40B4-BE49-F238E27FC236}">
                <a16:creationId xmlns:a16="http://schemas.microsoft.com/office/drawing/2014/main" id="{34BFCF3A-5D44-448F-8D4C-0860258BA20F}"/>
              </a:ext>
            </a:extLst>
          </p:cNvPr>
          <p:cNvSpPr>
            <a:spLocks noGrp="1"/>
          </p:cNvSpPr>
          <p:nvPr>
            <p:ph type="title"/>
          </p:nvPr>
        </p:nvSpPr>
        <p:spPr>
          <a:xfrm>
            <a:off x="581192" y="702156"/>
            <a:ext cx="7225075" cy="1013800"/>
          </a:xfrm>
        </p:spPr>
        <p:txBody>
          <a:bodyPr>
            <a:normAutofit/>
          </a:bodyPr>
          <a:lstStyle/>
          <a:p>
            <a:r>
              <a:rPr lang="en-US" dirty="0">
                <a:solidFill>
                  <a:schemeClr val="accent1"/>
                </a:solidFill>
              </a:rPr>
              <a:t>Who Am I: </a:t>
            </a:r>
          </a:p>
        </p:txBody>
      </p:sp>
      <p:sp>
        <p:nvSpPr>
          <p:cNvPr id="21" name="Rectangle 2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Content Placeholder 4">
            <a:extLst>
              <a:ext uri="{FF2B5EF4-FFF2-40B4-BE49-F238E27FC236}">
                <a16:creationId xmlns:a16="http://schemas.microsoft.com/office/drawing/2014/main" id="{EBDCD883-79C8-4B20-A63A-E5589C5813C4}"/>
              </a:ext>
            </a:extLst>
          </p:cNvPr>
          <p:cNvSpPr>
            <a:spLocks noGrp="1"/>
          </p:cNvSpPr>
          <p:nvPr>
            <p:ph idx="1"/>
          </p:nvPr>
        </p:nvSpPr>
        <p:spPr>
          <a:xfrm>
            <a:off x="581194" y="1896533"/>
            <a:ext cx="6309003" cy="3962266"/>
          </a:xfrm>
        </p:spPr>
        <p:txBody>
          <a:bodyPr>
            <a:normAutofit/>
          </a:bodyPr>
          <a:lstStyle/>
          <a:p>
            <a:pPr>
              <a:buClr>
                <a:srgbClr val="81B5F3"/>
              </a:buClr>
            </a:pPr>
            <a:r>
              <a:rPr lang="en-US" dirty="0"/>
              <a:t>Steve Louis</a:t>
            </a:r>
          </a:p>
          <a:p>
            <a:pPr>
              <a:buClr>
                <a:srgbClr val="81B5F3"/>
              </a:buClr>
            </a:pPr>
            <a:r>
              <a:rPr lang="en-US" dirty="0"/>
              <a:t>President Of Oakwood Fruit Farm</a:t>
            </a:r>
          </a:p>
          <a:p>
            <a:pPr>
              <a:buClr>
                <a:srgbClr val="81B5F3"/>
              </a:buClr>
            </a:pPr>
            <a:r>
              <a:rPr lang="en-US" dirty="0"/>
              <a:t>Graduated from UW Madison with a degree in Horticulture</a:t>
            </a:r>
          </a:p>
          <a:p>
            <a:pPr>
              <a:buClr>
                <a:srgbClr val="81B5F3"/>
              </a:buClr>
            </a:pPr>
            <a:r>
              <a:rPr lang="en-US" dirty="0"/>
              <a:t> 180 acre apple orchard near Richland Center, WI</a:t>
            </a:r>
          </a:p>
          <a:p>
            <a:pPr>
              <a:buClr>
                <a:srgbClr val="81B5F3"/>
              </a:buClr>
            </a:pPr>
            <a:r>
              <a:rPr lang="en-US" dirty="0"/>
              <a:t>4</a:t>
            </a:r>
            <a:r>
              <a:rPr lang="en-US" baseline="30000" dirty="0"/>
              <a:t>th</a:t>
            </a:r>
            <a:r>
              <a:rPr lang="en-US" dirty="0"/>
              <a:t> generation family business, 117 years in operation</a:t>
            </a:r>
          </a:p>
          <a:p>
            <a:pPr>
              <a:buClr>
                <a:srgbClr val="81B5F3"/>
              </a:buClr>
            </a:pPr>
            <a:r>
              <a:rPr lang="en-US" dirty="0"/>
              <a:t>We have a wholesale operation and a retail store</a:t>
            </a:r>
          </a:p>
        </p:txBody>
      </p:sp>
    </p:spTree>
    <p:extLst>
      <p:ext uri="{BB962C8B-B14F-4D97-AF65-F5344CB8AC3E}">
        <p14:creationId xmlns:p14="http://schemas.microsoft.com/office/powerpoint/2010/main" val="65002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BCE47-CAD9-4430-B248-CB250223B9F8}"/>
              </a:ext>
            </a:extLst>
          </p:cNvPr>
          <p:cNvSpPr>
            <a:spLocks noGrp="1"/>
          </p:cNvSpPr>
          <p:nvPr>
            <p:ph type="title"/>
          </p:nvPr>
        </p:nvSpPr>
        <p:spPr/>
        <p:txBody>
          <a:bodyPr/>
          <a:lstStyle/>
          <a:p>
            <a:r>
              <a:rPr lang="en-US" dirty="0"/>
              <a:t>MAIA</a:t>
            </a:r>
          </a:p>
        </p:txBody>
      </p:sp>
      <p:sp>
        <p:nvSpPr>
          <p:cNvPr id="3" name="Content Placeholder 2">
            <a:extLst>
              <a:ext uri="{FF2B5EF4-FFF2-40B4-BE49-F238E27FC236}">
                <a16:creationId xmlns:a16="http://schemas.microsoft.com/office/drawing/2014/main" id="{832797FF-EA66-4A54-BE2C-BD5FF90EA6F4}"/>
              </a:ext>
            </a:extLst>
          </p:cNvPr>
          <p:cNvSpPr>
            <a:spLocks noGrp="1"/>
          </p:cNvSpPr>
          <p:nvPr>
            <p:ph sz="half" idx="1"/>
          </p:nvPr>
        </p:nvSpPr>
        <p:spPr/>
        <p:txBody>
          <a:bodyPr>
            <a:normAutofit fontScale="92500" lnSpcReduction="10000"/>
          </a:bodyPr>
          <a:lstStyle/>
          <a:p>
            <a:r>
              <a:rPr lang="en-US" dirty="0"/>
              <a:t>MAIA 1: </a:t>
            </a:r>
            <a:r>
              <a:rPr lang="en-US" dirty="0">
                <a:highlight>
                  <a:srgbClr val="FFFF00"/>
                </a:highlight>
              </a:rPr>
              <a:t>Evercrisp</a:t>
            </a:r>
          </a:p>
          <a:p>
            <a:r>
              <a:rPr lang="en-US" dirty="0"/>
              <a:t>First release</a:t>
            </a:r>
          </a:p>
          <a:p>
            <a:r>
              <a:rPr lang="en-US" dirty="0"/>
              <a:t>Fuji X Honeycrisp</a:t>
            </a:r>
          </a:p>
          <a:p>
            <a:r>
              <a:rPr lang="en-US" dirty="0"/>
              <a:t>Ripens late October</a:t>
            </a:r>
          </a:p>
          <a:p>
            <a:r>
              <a:rPr lang="en-US" dirty="0"/>
              <a:t>Very crisp , sweet flavor</a:t>
            </a:r>
          </a:p>
          <a:p>
            <a:r>
              <a:rPr lang="en-US" dirty="0"/>
              <a:t>Stores very well</a:t>
            </a:r>
          </a:p>
          <a:p>
            <a:r>
              <a:rPr lang="en-US" dirty="0"/>
              <a:t>Hangs well, long picking window</a:t>
            </a:r>
          </a:p>
          <a:p>
            <a:r>
              <a:rPr lang="en-US" dirty="0"/>
              <a:t>Can have a muted Fuji color</a:t>
            </a:r>
          </a:p>
          <a:p>
            <a:r>
              <a:rPr lang="en-US" dirty="0"/>
              <a:t>Really manage crop load for best color</a:t>
            </a:r>
          </a:p>
          <a:p>
            <a:r>
              <a:rPr lang="en-US" dirty="0"/>
              <a:t>Very spindly tree, can become a bush if not pruned right</a:t>
            </a:r>
          </a:p>
        </p:txBody>
      </p:sp>
      <p:pic>
        <p:nvPicPr>
          <p:cNvPr id="4098" name="Picture 2" descr="Image result for evercrisp apple ">
            <a:extLst>
              <a:ext uri="{FF2B5EF4-FFF2-40B4-BE49-F238E27FC236}">
                <a16:creationId xmlns:a16="http://schemas.microsoft.com/office/drawing/2014/main" id="{BF4E082D-A1C4-4A34-8309-110B7396773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23356" y="2228003"/>
            <a:ext cx="3710701" cy="3342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639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5B0B8-C37C-4635-B06F-771CFD2EA868}"/>
              </a:ext>
            </a:extLst>
          </p:cNvPr>
          <p:cNvSpPr>
            <a:spLocks noGrp="1"/>
          </p:cNvSpPr>
          <p:nvPr>
            <p:ph type="title"/>
          </p:nvPr>
        </p:nvSpPr>
        <p:spPr/>
        <p:txBody>
          <a:bodyPr/>
          <a:lstStyle/>
          <a:p>
            <a:r>
              <a:rPr lang="en-US" dirty="0"/>
              <a:t>MAIA</a:t>
            </a:r>
          </a:p>
        </p:txBody>
      </p:sp>
      <p:sp>
        <p:nvSpPr>
          <p:cNvPr id="3" name="Content Placeholder 2">
            <a:extLst>
              <a:ext uri="{FF2B5EF4-FFF2-40B4-BE49-F238E27FC236}">
                <a16:creationId xmlns:a16="http://schemas.microsoft.com/office/drawing/2014/main" id="{8C2F1656-61A8-45E0-AB5F-2723F9998493}"/>
              </a:ext>
            </a:extLst>
          </p:cNvPr>
          <p:cNvSpPr>
            <a:spLocks noGrp="1"/>
          </p:cNvSpPr>
          <p:nvPr>
            <p:ph sz="half" idx="1"/>
          </p:nvPr>
        </p:nvSpPr>
        <p:spPr/>
        <p:txBody>
          <a:bodyPr/>
          <a:lstStyle/>
          <a:p>
            <a:r>
              <a:rPr lang="en-US" dirty="0"/>
              <a:t>MAIA-SM: </a:t>
            </a:r>
            <a:r>
              <a:rPr lang="en-US" dirty="0">
                <a:highlight>
                  <a:srgbClr val="FFFF00"/>
                </a:highlight>
              </a:rPr>
              <a:t>Sweet MAIA</a:t>
            </a:r>
          </a:p>
          <a:p>
            <a:r>
              <a:rPr lang="en-US" dirty="0"/>
              <a:t>Honeycrisp X Winecrisp Cross</a:t>
            </a:r>
          </a:p>
          <a:p>
            <a:r>
              <a:rPr lang="en-US" dirty="0"/>
              <a:t>Ripens late August</a:t>
            </a:r>
          </a:p>
          <a:p>
            <a:r>
              <a:rPr lang="en-US" dirty="0"/>
              <a:t>Crisp sweet flavor</a:t>
            </a:r>
          </a:p>
          <a:p>
            <a:r>
              <a:rPr lang="en-US" dirty="0"/>
              <a:t>Hangs well, but flavor can change if left too long</a:t>
            </a:r>
          </a:p>
          <a:p>
            <a:r>
              <a:rPr lang="en-US" dirty="0"/>
              <a:t>Tends to be small, so good crop load management a must</a:t>
            </a:r>
          </a:p>
        </p:txBody>
      </p:sp>
      <p:pic>
        <p:nvPicPr>
          <p:cNvPr id="6" name="Content Placeholder 5" descr="A picture containing tree, fruit, outdoor, plant&#10;&#10;Description automatically generated">
            <a:extLst>
              <a:ext uri="{FF2B5EF4-FFF2-40B4-BE49-F238E27FC236}">
                <a16:creationId xmlns:a16="http://schemas.microsoft.com/office/drawing/2014/main" id="{C6658599-1619-4AD9-A353-2439B8019888}"/>
              </a:ext>
            </a:extLst>
          </p:cNvPr>
          <p:cNvPicPr>
            <a:picLocks noGrp="1" noChangeAspect="1"/>
          </p:cNvPicPr>
          <p:nvPr>
            <p:ph sz="half" idx="2"/>
          </p:nvPr>
        </p:nvPicPr>
        <p:blipFill>
          <a:blip r:embed="rId2"/>
          <a:stretch>
            <a:fillRect/>
          </a:stretch>
        </p:blipFill>
        <p:spPr>
          <a:xfrm>
            <a:off x="6664746" y="2227263"/>
            <a:ext cx="4469558" cy="3633787"/>
          </a:xfrm>
        </p:spPr>
      </p:pic>
    </p:spTree>
    <p:extLst>
      <p:ext uri="{BB962C8B-B14F-4D97-AF65-F5344CB8AC3E}">
        <p14:creationId xmlns:p14="http://schemas.microsoft.com/office/powerpoint/2010/main" val="721319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12AA8-AA89-4CAD-AC3D-0CE16AB565A3}"/>
              </a:ext>
            </a:extLst>
          </p:cNvPr>
          <p:cNvSpPr>
            <a:spLocks noGrp="1"/>
          </p:cNvSpPr>
          <p:nvPr>
            <p:ph type="title"/>
          </p:nvPr>
        </p:nvSpPr>
        <p:spPr/>
        <p:txBody>
          <a:bodyPr/>
          <a:lstStyle/>
          <a:p>
            <a:r>
              <a:rPr lang="en-US" dirty="0"/>
              <a:t>MAIA</a:t>
            </a:r>
          </a:p>
        </p:txBody>
      </p:sp>
      <p:sp>
        <p:nvSpPr>
          <p:cNvPr id="3" name="Content Placeholder 2">
            <a:extLst>
              <a:ext uri="{FF2B5EF4-FFF2-40B4-BE49-F238E27FC236}">
                <a16:creationId xmlns:a16="http://schemas.microsoft.com/office/drawing/2014/main" id="{86F0F9AE-D335-47BE-8E79-532C4A1794F3}"/>
              </a:ext>
            </a:extLst>
          </p:cNvPr>
          <p:cNvSpPr>
            <a:spLocks noGrp="1"/>
          </p:cNvSpPr>
          <p:nvPr>
            <p:ph sz="half" idx="1"/>
          </p:nvPr>
        </p:nvSpPr>
        <p:spPr/>
        <p:txBody>
          <a:bodyPr/>
          <a:lstStyle/>
          <a:p>
            <a:r>
              <a:rPr lang="en-US" dirty="0"/>
              <a:t>MAIA 11: </a:t>
            </a:r>
            <a:r>
              <a:rPr lang="en-US" dirty="0">
                <a:highlight>
                  <a:srgbClr val="FFFF00"/>
                </a:highlight>
              </a:rPr>
              <a:t>Rosalee</a:t>
            </a:r>
          </a:p>
          <a:p>
            <a:r>
              <a:rPr lang="en-US" dirty="0"/>
              <a:t>Honeycrisp X Fuji cross</a:t>
            </a:r>
          </a:p>
          <a:p>
            <a:r>
              <a:rPr lang="en-US" dirty="0"/>
              <a:t>Harvests 2 weeks after Golden Delicious</a:t>
            </a:r>
          </a:p>
          <a:p>
            <a:r>
              <a:rPr lang="en-US" dirty="0"/>
              <a:t>A floral taste with a great texture</a:t>
            </a:r>
          </a:p>
        </p:txBody>
      </p:sp>
      <p:pic>
        <p:nvPicPr>
          <p:cNvPr id="6" name="Content Placeholder 5" descr="A red apple on a tree&#10;&#10;Description automatically generated with low confidence">
            <a:extLst>
              <a:ext uri="{FF2B5EF4-FFF2-40B4-BE49-F238E27FC236}">
                <a16:creationId xmlns:a16="http://schemas.microsoft.com/office/drawing/2014/main" id="{EF0E3835-5964-4630-8DC8-BCE8F2B1D417}"/>
              </a:ext>
            </a:extLst>
          </p:cNvPr>
          <p:cNvPicPr>
            <a:picLocks noGrp="1" noChangeAspect="1"/>
          </p:cNvPicPr>
          <p:nvPr>
            <p:ph sz="half" idx="2"/>
          </p:nvPr>
        </p:nvPicPr>
        <p:blipFill>
          <a:blip r:embed="rId2"/>
          <a:stretch>
            <a:fillRect/>
          </a:stretch>
        </p:blipFill>
        <p:spPr>
          <a:xfrm>
            <a:off x="6740840" y="2227263"/>
            <a:ext cx="4317370" cy="3633787"/>
          </a:xfrm>
        </p:spPr>
      </p:pic>
    </p:spTree>
    <p:extLst>
      <p:ext uri="{BB962C8B-B14F-4D97-AF65-F5344CB8AC3E}">
        <p14:creationId xmlns:p14="http://schemas.microsoft.com/office/powerpoint/2010/main" val="1433576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3AA9-3FCC-4353-949B-9E54BF84701A}"/>
              </a:ext>
            </a:extLst>
          </p:cNvPr>
          <p:cNvSpPr>
            <a:spLocks noGrp="1"/>
          </p:cNvSpPr>
          <p:nvPr>
            <p:ph type="title"/>
          </p:nvPr>
        </p:nvSpPr>
        <p:spPr/>
        <p:txBody>
          <a:bodyPr/>
          <a:lstStyle/>
          <a:p>
            <a:r>
              <a:rPr lang="en-US" dirty="0"/>
              <a:t>MAIA</a:t>
            </a:r>
          </a:p>
        </p:txBody>
      </p:sp>
      <p:sp>
        <p:nvSpPr>
          <p:cNvPr id="3" name="Content Placeholder 2">
            <a:extLst>
              <a:ext uri="{FF2B5EF4-FFF2-40B4-BE49-F238E27FC236}">
                <a16:creationId xmlns:a16="http://schemas.microsoft.com/office/drawing/2014/main" id="{F6CB2673-0985-45DB-A9D1-A81827B51412}"/>
              </a:ext>
            </a:extLst>
          </p:cNvPr>
          <p:cNvSpPr>
            <a:spLocks noGrp="1"/>
          </p:cNvSpPr>
          <p:nvPr>
            <p:ph sz="half" idx="1"/>
          </p:nvPr>
        </p:nvSpPr>
        <p:spPr/>
        <p:txBody>
          <a:bodyPr/>
          <a:lstStyle/>
          <a:p>
            <a:r>
              <a:rPr lang="en-US" dirty="0"/>
              <a:t>MAIA 12: </a:t>
            </a:r>
            <a:r>
              <a:rPr lang="en-US" dirty="0">
                <a:highlight>
                  <a:srgbClr val="FFFF00"/>
                </a:highlight>
              </a:rPr>
              <a:t>Summerset</a:t>
            </a:r>
          </a:p>
          <a:p>
            <a:r>
              <a:rPr lang="en-US" dirty="0"/>
              <a:t>Honeycrisp X Fuji Cross</a:t>
            </a:r>
          </a:p>
          <a:p>
            <a:r>
              <a:rPr lang="en-US" dirty="0"/>
              <a:t>Harvest is late Honeycrisp season</a:t>
            </a:r>
          </a:p>
          <a:p>
            <a:r>
              <a:rPr lang="en-US" dirty="0"/>
              <a:t>Very crisp texture with a more tangy flavor</a:t>
            </a:r>
          </a:p>
          <a:p>
            <a:r>
              <a:rPr lang="en-US" dirty="0"/>
              <a:t>Large fruit size</a:t>
            </a:r>
          </a:p>
        </p:txBody>
      </p:sp>
      <p:pic>
        <p:nvPicPr>
          <p:cNvPr id="6" name="Content Placeholder 5" descr="A red apple on a tree&#10;&#10;Description automatically generated with medium confidence">
            <a:extLst>
              <a:ext uri="{FF2B5EF4-FFF2-40B4-BE49-F238E27FC236}">
                <a16:creationId xmlns:a16="http://schemas.microsoft.com/office/drawing/2014/main" id="{7B138B3F-B622-43AC-A419-37BBCD6CDEFB}"/>
              </a:ext>
            </a:extLst>
          </p:cNvPr>
          <p:cNvPicPr>
            <a:picLocks noGrp="1" noChangeAspect="1"/>
          </p:cNvPicPr>
          <p:nvPr>
            <p:ph sz="half" idx="2"/>
          </p:nvPr>
        </p:nvPicPr>
        <p:blipFill>
          <a:blip r:embed="rId2"/>
          <a:stretch>
            <a:fillRect/>
          </a:stretch>
        </p:blipFill>
        <p:spPr>
          <a:xfrm>
            <a:off x="6917459" y="2227263"/>
            <a:ext cx="3964131" cy="3633787"/>
          </a:xfrm>
        </p:spPr>
      </p:pic>
    </p:spTree>
    <p:extLst>
      <p:ext uri="{BB962C8B-B14F-4D97-AF65-F5344CB8AC3E}">
        <p14:creationId xmlns:p14="http://schemas.microsoft.com/office/powerpoint/2010/main" val="724233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56129-C9A4-4647-81D4-98BD3E82910A}"/>
              </a:ext>
            </a:extLst>
          </p:cNvPr>
          <p:cNvSpPr>
            <a:spLocks noGrp="1"/>
          </p:cNvSpPr>
          <p:nvPr>
            <p:ph type="title"/>
          </p:nvPr>
        </p:nvSpPr>
        <p:spPr/>
        <p:txBody>
          <a:bodyPr/>
          <a:lstStyle/>
          <a:p>
            <a:r>
              <a:rPr lang="en-US" dirty="0"/>
              <a:t>MAIA</a:t>
            </a:r>
            <a:br>
              <a:rPr lang="en-US" dirty="0"/>
            </a:br>
            <a:endParaRPr lang="en-US" dirty="0"/>
          </a:p>
        </p:txBody>
      </p:sp>
      <p:sp>
        <p:nvSpPr>
          <p:cNvPr id="3" name="Content Placeholder 2">
            <a:extLst>
              <a:ext uri="{FF2B5EF4-FFF2-40B4-BE49-F238E27FC236}">
                <a16:creationId xmlns:a16="http://schemas.microsoft.com/office/drawing/2014/main" id="{1E518B57-5F91-47F8-A116-3BAFBD5524B1}"/>
              </a:ext>
            </a:extLst>
          </p:cNvPr>
          <p:cNvSpPr>
            <a:spLocks noGrp="1"/>
          </p:cNvSpPr>
          <p:nvPr>
            <p:ph sz="half" idx="1"/>
          </p:nvPr>
        </p:nvSpPr>
        <p:spPr/>
        <p:txBody>
          <a:bodyPr/>
          <a:lstStyle/>
          <a:p>
            <a:r>
              <a:rPr lang="en-US" dirty="0"/>
              <a:t>MAIA-Z: </a:t>
            </a:r>
            <a:r>
              <a:rPr lang="en-US" dirty="0">
                <a:highlight>
                  <a:srgbClr val="FFFF00"/>
                </a:highlight>
              </a:rPr>
              <a:t>Sweet Zinger</a:t>
            </a:r>
          </a:p>
          <a:p>
            <a:r>
              <a:rPr lang="en-US" dirty="0"/>
              <a:t>Gold Rush X Sweet 16</a:t>
            </a:r>
          </a:p>
          <a:p>
            <a:r>
              <a:rPr lang="en-US" dirty="0"/>
              <a:t>Harvests 3 weeks after Golden Delicious, late October</a:t>
            </a:r>
          </a:p>
          <a:p>
            <a:r>
              <a:rPr lang="en-US" dirty="0"/>
              <a:t>Very Crisp with sweet/tart flavor</a:t>
            </a:r>
          </a:p>
          <a:p>
            <a:r>
              <a:rPr lang="en-US" dirty="0"/>
              <a:t>Stores well</a:t>
            </a:r>
          </a:p>
          <a:p>
            <a:r>
              <a:rPr lang="en-US" dirty="0"/>
              <a:t>Large size fruit</a:t>
            </a:r>
          </a:p>
          <a:p>
            <a:endParaRPr lang="en-US" dirty="0"/>
          </a:p>
        </p:txBody>
      </p:sp>
      <p:pic>
        <p:nvPicPr>
          <p:cNvPr id="6" name="Content Placeholder 5" descr="A red apple with a green stem&#10;&#10;Description automatically generated with medium confidence">
            <a:extLst>
              <a:ext uri="{FF2B5EF4-FFF2-40B4-BE49-F238E27FC236}">
                <a16:creationId xmlns:a16="http://schemas.microsoft.com/office/drawing/2014/main" id="{FB7CAC96-3360-4753-BF4D-1C78397EFA66}"/>
              </a:ext>
            </a:extLst>
          </p:cNvPr>
          <p:cNvPicPr>
            <a:picLocks noGrp="1" noChangeAspect="1"/>
          </p:cNvPicPr>
          <p:nvPr>
            <p:ph sz="half" idx="2"/>
          </p:nvPr>
        </p:nvPicPr>
        <p:blipFill>
          <a:blip r:embed="rId2"/>
          <a:stretch>
            <a:fillRect/>
          </a:stretch>
        </p:blipFill>
        <p:spPr>
          <a:xfrm>
            <a:off x="6766186" y="2227263"/>
            <a:ext cx="4266677" cy="3633787"/>
          </a:xfrm>
        </p:spPr>
      </p:pic>
    </p:spTree>
    <p:extLst>
      <p:ext uri="{BB962C8B-B14F-4D97-AF65-F5344CB8AC3E}">
        <p14:creationId xmlns:p14="http://schemas.microsoft.com/office/powerpoint/2010/main" val="1605408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FC1CC-71BA-4972-9BBD-A29AE062966A}"/>
              </a:ext>
            </a:extLst>
          </p:cNvPr>
          <p:cNvSpPr>
            <a:spLocks noGrp="1"/>
          </p:cNvSpPr>
          <p:nvPr>
            <p:ph type="title"/>
          </p:nvPr>
        </p:nvSpPr>
        <p:spPr/>
        <p:txBody>
          <a:bodyPr/>
          <a:lstStyle/>
          <a:p>
            <a:r>
              <a:rPr lang="en-US" dirty="0"/>
              <a:t>MAIA</a:t>
            </a:r>
          </a:p>
        </p:txBody>
      </p:sp>
      <p:sp>
        <p:nvSpPr>
          <p:cNvPr id="3" name="Content Placeholder 2">
            <a:extLst>
              <a:ext uri="{FF2B5EF4-FFF2-40B4-BE49-F238E27FC236}">
                <a16:creationId xmlns:a16="http://schemas.microsoft.com/office/drawing/2014/main" id="{EE68530A-0D4D-40DE-BA47-51B1C49CAE0C}"/>
              </a:ext>
            </a:extLst>
          </p:cNvPr>
          <p:cNvSpPr>
            <a:spLocks noGrp="1"/>
          </p:cNvSpPr>
          <p:nvPr>
            <p:ph idx="1"/>
          </p:nvPr>
        </p:nvSpPr>
        <p:spPr/>
        <p:txBody>
          <a:bodyPr/>
          <a:lstStyle/>
          <a:p>
            <a:r>
              <a:rPr lang="en-US" dirty="0"/>
              <a:t>MAIA-L: </a:t>
            </a:r>
            <a:r>
              <a:rPr lang="en-US" dirty="0">
                <a:highlight>
                  <a:srgbClr val="FFFF00"/>
                </a:highlight>
              </a:rPr>
              <a:t>Ludacrisp</a:t>
            </a:r>
          </a:p>
          <a:p>
            <a:r>
              <a:rPr lang="en-US" dirty="0"/>
              <a:t>Harvests 3 weeks after Golden Delicious</a:t>
            </a:r>
          </a:p>
          <a:p>
            <a:r>
              <a:rPr lang="en-US" dirty="0"/>
              <a:t>Large fruit size</a:t>
            </a:r>
          </a:p>
          <a:p>
            <a:r>
              <a:rPr lang="en-US" dirty="0"/>
              <a:t>Tropical Flavor, very crispy</a:t>
            </a:r>
          </a:p>
          <a:p>
            <a:r>
              <a:rPr lang="en-US" dirty="0"/>
              <a:t>Must store for 3 to 4 weeks at least before proper flavor develops</a:t>
            </a:r>
          </a:p>
          <a:p>
            <a:pPr lvl="1"/>
            <a:r>
              <a:rPr lang="en-US" dirty="0"/>
              <a:t>Can taste “off “ at harvest time, this can be a bit tricky</a:t>
            </a:r>
          </a:p>
        </p:txBody>
      </p:sp>
      <p:pic>
        <p:nvPicPr>
          <p:cNvPr id="10242" name="Picture 2" descr="Image result for ludacrisp apple">
            <a:extLst>
              <a:ext uri="{FF2B5EF4-FFF2-40B4-BE49-F238E27FC236}">
                <a16:creationId xmlns:a16="http://schemas.microsoft.com/office/drawing/2014/main" id="{88602892-210D-41FB-95CB-7DF89723A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2896" y="2550253"/>
            <a:ext cx="2613126" cy="3464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555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1566B89-C470-4C69-8689-38673C7B7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AA3BB3-4729-4521-B095-D320487B8C2C}"/>
              </a:ext>
            </a:extLst>
          </p:cNvPr>
          <p:cNvSpPr>
            <a:spLocks noGrp="1"/>
          </p:cNvSpPr>
          <p:nvPr>
            <p:ph type="title"/>
          </p:nvPr>
        </p:nvSpPr>
        <p:spPr>
          <a:xfrm>
            <a:off x="581191" y="868902"/>
            <a:ext cx="6725964" cy="4823150"/>
          </a:xfrm>
        </p:spPr>
        <p:txBody>
          <a:bodyPr anchor="ctr">
            <a:normAutofit/>
          </a:bodyPr>
          <a:lstStyle/>
          <a:p>
            <a:r>
              <a:rPr lang="en-US" sz="5400" dirty="0">
                <a:solidFill>
                  <a:schemeClr val="accent2"/>
                </a:solidFill>
              </a:rPr>
              <a:t>Other Direct </a:t>
            </a:r>
            <a:br>
              <a:rPr lang="en-US" sz="5400" dirty="0">
                <a:solidFill>
                  <a:schemeClr val="accent2"/>
                </a:solidFill>
              </a:rPr>
            </a:br>
            <a:r>
              <a:rPr lang="en-US" sz="5400" dirty="0">
                <a:solidFill>
                  <a:schemeClr val="accent2"/>
                </a:solidFill>
              </a:rPr>
              <a:t>Market Varieties</a:t>
            </a:r>
          </a:p>
        </p:txBody>
      </p:sp>
      <p:sp>
        <p:nvSpPr>
          <p:cNvPr id="10" name="Rectangle 9">
            <a:extLst>
              <a:ext uri="{FF2B5EF4-FFF2-40B4-BE49-F238E27FC236}">
                <a16:creationId xmlns:a16="http://schemas.microsoft.com/office/drawing/2014/main" id="{040708B1-1822-4D0E-B3F8-BF6E36438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0" y="457201"/>
            <a:ext cx="7363959"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1EAB69CE-6296-4D71-8DB3-BF71FD518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EFAC10E-045D-4D13-A0A7-2E3C0CF9D7C5}"/>
              </a:ext>
            </a:extLst>
          </p:cNvPr>
          <p:cNvSpPr>
            <a:spLocks noGrp="1"/>
          </p:cNvSpPr>
          <p:nvPr>
            <p:ph idx="1"/>
          </p:nvPr>
        </p:nvSpPr>
        <p:spPr>
          <a:xfrm>
            <a:off x="8042147" y="868901"/>
            <a:ext cx="3568660" cy="4823151"/>
          </a:xfrm>
        </p:spPr>
        <p:txBody>
          <a:bodyPr anchor="ctr">
            <a:normAutofit/>
          </a:bodyPr>
          <a:lstStyle/>
          <a:p>
            <a:r>
              <a:rPr lang="en-US" dirty="0"/>
              <a:t>Disease resistant varieties</a:t>
            </a:r>
          </a:p>
        </p:txBody>
      </p:sp>
    </p:spTree>
    <p:extLst>
      <p:ext uri="{BB962C8B-B14F-4D97-AF65-F5344CB8AC3E}">
        <p14:creationId xmlns:p14="http://schemas.microsoft.com/office/powerpoint/2010/main" val="506128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F0BB-E104-4DD6-AA8A-7CB105D2792D}"/>
              </a:ext>
            </a:extLst>
          </p:cNvPr>
          <p:cNvSpPr>
            <a:spLocks noGrp="1"/>
          </p:cNvSpPr>
          <p:nvPr>
            <p:ph type="title"/>
          </p:nvPr>
        </p:nvSpPr>
        <p:spPr/>
        <p:txBody>
          <a:bodyPr/>
          <a:lstStyle/>
          <a:p>
            <a:r>
              <a:rPr lang="en-US" dirty="0"/>
              <a:t>Disease Resistant</a:t>
            </a:r>
          </a:p>
        </p:txBody>
      </p:sp>
      <p:sp>
        <p:nvSpPr>
          <p:cNvPr id="3" name="Content Placeholder 2">
            <a:extLst>
              <a:ext uri="{FF2B5EF4-FFF2-40B4-BE49-F238E27FC236}">
                <a16:creationId xmlns:a16="http://schemas.microsoft.com/office/drawing/2014/main" id="{1586237F-1087-47D0-BAEE-EB67D1C678BF}"/>
              </a:ext>
            </a:extLst>
          </p:cNvPr>
          <p:cNvSpPr>
            <a:spLocks noGrp="1"/>
          </p:cNvSpPr>
          <p:nvPr>
            <p:ph idx="1"/>
          </p:nvPr>
        </p:nvSpPr>
        <p:spPr/>
        <p:txBody>
          <a:bodyPr/>
          <a:lstStyle/>
          <a:p>
            <a:r>
              <a:rPr lang="en-US" dirty="0">
                <a:highlight>
                  <a:srgbClr val="FFFF00"/>
                </a:highlight>
              </a:rPr>
              <a:t>Galarina</a:t>
            </a:r>
            <a:r>
              <a:rPr lang="en-US" dirty="0"/>
              <a:t>:</a:t>
            </a:r>
          </a:p>
          <a:p>
            <a:r>
              <a:rPr lang="en-US" dirty="0"/>
              <a:t>Gala type apple, crisp and sweet</a:t>
            </a:r>
          </a:p>
          <a:p>
            <a:r>
              <a:rPr lang="en-US" dirty="0"/>
              <a:t>Scab resistant</a:t>
            </a:r>
          </a:p>
          <a:p>
            <a:r>
              <a:rPr lang="en-US" dirty="0"/>
              <a:t>Good color; red to orange</a:t>
            </a:r>
          </a:p>
          <a:p>
            <a:r>
              <a:rPr lang="en-US" dirty="0"/>
              <a:t>Late September harvest</a:t>
            </a:r>
          </a:p>
          <a:p>
            <a:r>
              <a:rPr lang="en-US" dirty="0"/>
              <a:t>Hangs well and stores up to 4 months</a:t>
            </a:r>
          </a:p>
          <a:p>
            <a:r>
              <a:rPr lang="en-US" dirty="0"/>
              <a:t>Can be small so good crop load management is needed</a:t>
            </a:r>
          </a:p>
          <a:p>
            <a:r>
              <a:rPr lang="en-US" dirty="0"/>
              <a:t>More hardy then Gala</a:t>
            </a:r>
          </a:p>
          <a:p>
            <a:endParaRPr lang="en-US" dirty="0"/>
          </a:p>
        </p:txBody>
      </p:sp>
      <p:pic>
        <p:nvPicPr>
          <p:cNvPr id="5" name="Picture 4" descr="A red apple on a tree&#10;&#10;Description automatically generated with medium confidence">
            <a:extLst>
              <a:ext uri="{FF2B5EF4-FFF2-40B4-BE49-F238E27FC236}">
                <a16:creationId xmlns:a16="http://schemas.microsoft.com/office/drawing/2014/main" id="{0899B955-4B06-46E4-985E-1E504F868FF8}"/>
              </a:ext>
            </a:extLst>
          </p:cNvPr>
          <p:cNvPicPr>
            <a:picLocks noChangeAspect="1"/>
          </p:cNvPicPr>
          <p:nvPr/>
        </p:nvPicPr>
        <p:blipFill>
          <a:blip r:embed="rId2"/>
          <a:stretch>
            <a:fillRect/>
          </a:stretch>
        </p:blipFill>
        <p:spPr>
          <a:xfrm>
            <a:off x="7459338" y="2631233"/>
            <a:ext cx="3095625" cy="3144416"/>
          </a:xfrm>
          <a:prstGeom prst="rect">
            <a:avLst/>
          </a:prstGeom>
        </p:spPr>
      </p:pic>
    </p:spTree>
    <p:extLst>
      <p:ext uri="{BB962C8B-B14F-4D97-AF65-F5344CB8AC3E}">
        <p14:creationId xmlns:p14="http://schemas.microsoft.com/office/powerpoint/2010/main" val="1277198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334E5-7253-42B8-9BD8-4BF476A01317}"/>
              </a:ext>
            </a:extLst>
          </p:cNvPr>
          <p:cNvSpPr>
            <a:spLocks noGrp="1"/>
          </p:cNvSpPr>
          <p:nvPr>
            <p:ph type="title"/>
          </p:nvPr>
        </p:nvSpPr>
        <p:spPr/>
        <p:txBody>
          <a:bodyPr/>
          <a:lstStyle/>
          <a:p>
            <a:r>
              <a:rPr lang="en-US" dirty="0"/>
              <a:t>Disease Resistant</a:t>
            </a:r>
          </a:p>
        </p:txBody>
      </p:sp>
      <p:sp>
        <p:nvSpPr>
          <p:cNvPr id="3" name="Content Placeholder 2">
            <a:extLst>
              <a:ext uri="{FF2B5EF4-FFF2-40B4-BE49-F238E27FC236}">
                <a16:creationId xmlns:a16="http://schemas.microsoft.com/office/drawing/2014/main" id="{57AC452F-EE67-4DFD-B091-3FE359FD7B0E}"/>
              </a:ext>
            </a:extLst>
          </p:cNvPr>
          <p:cNvSpPr>
            <a:spLocks noGrp="1"/>
          </p:cNvSpPr>
          <p:nvPr>
            <p:ph idx="1"/>
          </p:nvPr>
        </p:nvSpPr>
        <p:spPr/>
        <p:txBody>
          <a:bodyPr/>
          <a:lstStyle/>
          <a:p>
            <a:r>
              <a:rPr lang="en-US" dirty="0">
                <a:highlight>
                  <a:srgbClr val="FFFF00"/>
                </a:highlight>
              </a:rPr>
              <a:t>Crimson Crisp</a:t>
            </a:r>
          </a:p>
          <a:p>
            <a:r>
              <a:rPr lang="en-US" dirty="0"/>
              <a:t>Harvests in late September, just after honeycrisp</a:t>
            </a:r>
          </a:p>
          <a:p>
            <a:r>
              <a:rPr lang="en-US" dirty="0"/>
              <a:t>Very firm texture, with a tart flavor</a:t>
            </a:r>
          </a:p>
          <a:p>
            <a:r>
              <a:rPr lang="en-US" dirty="0"/>
              <a:t>Very pretty red apple , 95% color</a:t>
            </a:r>
          </a:p>
          <a:p>
            <a:r>
              <a:rPr lang="en-US" dirty="0"/>
              <a:t>Hangs well, stores up to 6 months</a:t>
            </a:r>
          </a:p>
          <a:p>
            <a:r>
              <a:rPr lang="en-US" dirty="0"/>
              <a:t>Grower friendly tree, low vigor</a:t>
            </a:r>
          </a:p>
          <a:p>
            <a:r>
              <a:rPr lang="en-US" dirty="0"/>
              <a:t>Medium size fruit</a:t>
            </a:r>
          </a:p>
          <a:p>
            <a:r>
              <a:rPr lang="en-US" dirty="0"/>
              <a:t>Scab resistant</a:t>
            </a:r>
          </a:p>
        </p:txBody>
      </p:sp>
      <p:pic>
        <p:nvPicPr>
          <p:cNvPr id="5" name="Picture 4" descr="A picture containing fruit, plant, fresh&#10;&#10;Description automatically generated">
            <a:extLst>
              <a:ext uri="{FF2B5EF4-FFF2-40B4-BE49-F238E27FC236}">
                <a16:creationId xmlns:a16="http://schemas.microsoft.com/office/drawing/2014/main" id="{7D13E939-F810-40F9-A863-BE392DBE1C58}"/>
              </a:ext>
            </a:extLst>
          </p:cNvPr>
          <p:cNvPicPr>
            <a:picLocks noChangeAspect="1"/>
          </p:cNvPicPr>
          <p:nvPr/>
        </p:nvPicPr>
        <p:blipFill>
          <a:blip r:embed="rId2"/>
          <a:stretch>
            <a:fillRect/>
          </a:stretch>
        </p:blipFill>
        <p:spPr>
          <a:xfrm>
            <a:off x="7310048" y="2603241"/>
            <a:ext cx="3578776" cy="3255558"/>
          </a:xfrm>
          <a:prstGeom prst="rect">
            <a:avLst/>
          </a:prstGeom>
        </p:spPr>
      </p:pic>
    </p:spTree>
    <p:extLst>
      <p:ext uri="{BB962C8B-B14F-4D97-AF65-F5344CB8AC3E}">
        <p14:creationId xmlns:p14="http://schemas.microsoft.com/office/powerpoint/2010/main" val="692283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C28DF-DAF1-4023-B15B-63E924E24466}"/>
              </a:ext>
            </a:extLst>
          </p:cNvPr>
          <p:cNvSpPr>
            <a:spLocks noGrp="1"/>
          </p:cNvSpPr>
          <p:nvPr>
            <p:ph type="title"/>
          </p:nvPr>
        </p:nvSpPr>
        <p:spPr/>
        <p:txBody>
          <a:bodyPr/>
          <a:lstStyle/>
          <a:p>
            <a:r>
              <a:rPr lang="en-US" dirty="0"/>
              <a:t>Disease Resistant</a:t>
            </a:r>
          </a:p>
        </p:txBody>
      </p:sp>
      <p:sp>
        <p:nvSpPr>
          <p:cNvPr id="3" name="Content Placeholder 2">
            <a:extLst>
              <a:ext uri="{FF2B5EF4-FFF2-40B4-BE49-F238E27FC236}">
                <a16:creationId xmlns:a16="http://schemas.microsoft.com/office/drawing/2014/main" id="{C09216E1-154C-4736-91C9-D6A9F32D9A3B}"/>
              </a:ext>
            </a:extLst>
          </p:cNvPr>
          <p:cNvSpPr>
            <a:spLocks noGrp="1"/>
          </p:cNvSpPr>
          <p:nvPr>
            <p:ph idx="1"/>
          </p:nvPr>
        </p:nvSpPr>
        <p:spPr/>
        <p:txBody>
          <a:bodyPr/>
          <a:lstStyle/>
          <a:p>
            <a:r>
              <a:rPr lang="en-US" dirty="0">
                <a:highlight>
                  <a:srgbClr val="FFFF00"/>
                </a:highlight>
              </a:rPr>
              <a:t>Ruby Rush</a:t>
            </a:r>
          </a:p>
          <a:p>
            <a:r>
              <a:rPr lang="en-US" dirty="0"/>
              <a:t>Goldrush X Enterprise Cross</a:t>
            </a:r>
          </a:p>
          <a:p>
            <a:r>
              <a:rPr lang="en-US" dirty="0"/>
              <a:t>Sweet flavor, crisp texture</a:t>
            </a:r>
          </a:p>
          <a:p>
            <a:r>
              <a:rPr lang="en-US" dirty="0"/>
              <a:t>Harvests late September</a:t>
            </a:r>
          </a:p>
          <a:p>
            <a:r>
              <a:rPr lang="en-US" dirty="0"/>
              <a:t>Very pretty red blush color</a:t>
            </a:r>
          </a:p>
          <a:p>
            <a:r>
              <a:rPr lang="en-US" dirty="0"/>
              <a:t>Stores well, up to 4 months</a:t>
            </a:r>
          </a:p>
          <a:p>
            <a:r>
              <a:rPr lang="en-US" dirty="0"/>
              <a:t>Resistance to scab, fire blight and cedar apple rust</a:t>
            </a:r>
          </a:p>
        </p:txBody>
      </p:sp>
      <p:pic>
        <p:nvPicPr>
          <p:cNvPr id="5" name="Picture 4" descr="A picture containing tree, plant, fruit, fresh&#10;&#10;Description automatically generated">
            <a:extLst>
              <a:ext uri="{FF2B5EF4-FFF2-40B4-BE49-F238E27FC236}">
                <a16:creationId xmlns:a16="http://schemas.microsoft.com/office/drawing/2014/main" id="{79BFFF41-8237-46C9-9AB5-41823485815F}"/>
              </a:ext>
            </a:extLst>
          </p:cNvPr>
          <p:cNvPicPr>
            <a:picLocks noChangeAspect="1"/>
          </p:cNvPicPr>
          <p:nvPr/>
        </p:nvPicPr>
        <p:blipFill>
          <a:blip r:embed="rId2"/>
          <a:stretch>
            <a:fillRect/>
          </a:stretch>
        </p:blipFill>
        <p:spPr>
          <a:xfrm>
            <a:off x="7403354" y="2612571"/>
            <a:ext cx="3644091" cy="3246228"/>
          </a:xfrm>
          <a:prstGeom prst="rect">
            <a:avLst/>
          </a:prstGeom>
        </p:spPr>
      </p:pic>
    </p:spTree>
    <p:extLst>
      <p:ext uri="{BB962C8B-B14F-4D97-AF65-F5344CB8AC3E}">
        <p14:creationId xmlns:p14="http://schemas.microsoft.com/office/powerpoint/2010/main" val="533719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5AD44-129B-4CFE-A3CB-683222318FB4}"/>
              </a:ext>
            </a:extLst>
          </p:cNvPr>
          <p:cNvSpPr>
            <a:spLocks noGrp="1"/>
          </p:cNvSpPr>
          <p:nvPr>
            <p:ph type="title"/>
          </p:nvPr>
        </p:nvSpPr>
        <p:spPr>
          <a:xfrm>
            <a:off x="581192" y="702156"/>
            <a:ext cx="11029616" cy="1013800"/>
          </a:xfrm>
        </p:spPr>
        <p:txBody>
          <a:bodyPr>
            <a:normAutofit/>
          </a:bodyPr>
          <a:lstStyle/>
          <a:p>
            <a:pPr>
              <a:lnSpc>
                <a:spcPct val="90000"/>
              </a:lnSpc>
            </a:pPr>
            <a:r>
              <a:rPr lang="en-US" sz="1500" dirty="0">
                <a:solidFill>
                  <a:srgbClr val="FFFFFF"/>
                </a:solidFill>
              </a:rPr>
              <a:t>Wholesale Side:</a:t>
            </a:r>
            <a:br>
              <a:rPr lang="en-US" sz="1500" dirty="0">
                <a:solidFill>
                  <a:srgbClr val="FFFFFF"/>
                </a:solidFill>
              </a:rPr>
            </a:br>
            <a:endParaRPr lang="en-US" sz="1500" dirty="0">
              <a:solidFill>
                <a:srgbClr val="FFFFFF"/>
              </a:solidFill>
            </a:endParaRPr>
          </a:p>
        </p:txBody>
      </p:sp>
      <p:sp>
        <p:nvSpPr>
          <p:cNvPr id="47" name="Rectangle 46">
            <a:extLst>
              <a:ext uri="{FF2B5EF4-FFF2-40B4-BE49-F238E27FC236}">
                <a16:creationId xmlns:a16="http://schemas.microsoft.com/office/drawing/2014/main" id="{EAA9E59E-BB8E-4464-AAB5-469BBDAC6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216ABD"/>
          </a:solidFill>
          <a:ln>
            <a:noFill/>
          </a:ln>
          <a:effectLst/>
        </p:spPr>
        <p:style>
          <a:lnRef idx="1">
            <a:schemeClr val="accent1"/>
          </a:lnRef>
          <a:fillRef idx="3">
            <a:schemeClr val="accent1"/>
          </a:fillRef>
          <a:effectRef idx="2">
            <a:schemeClr val="accent1"/>
          </a:effectRef>
          <a:fontRef idx="minor">
            <a:schemeClr val="lt1"/>
          </a:fontRef>
        </p:style>
      </p:sp>
      <p:sp>
        <p:nvSpPr>
          <p:cNvPr id="44" name="Content Placeholder 43">
            <a:extLst>
              <a:ext uri="{FF2B5EF4-FFF2-40B4-BE49-F238E27FC236}">
                <a16:creationId xmlns:a16="http://schemas.microsoft.com/office/drawing/2014/main" id="{A05C9804-835D-48E8-9087-30C5D1F52ACA}"/>
              </a:ext>
            </a:extLst>
          </p:cNvPr>
          <p:cNvSpPr>
            <a:spLocks noGrp="1"/>
          </p:cNvSpPr>
          <p:nvPr>
            <p:ph idx="1"/>
          </p:nvPr>
        </p:nvSpPr>
        <p:spPr>
          <a:xfrm>
            <a:off x="291944" y="2143174"/>
            <a:ext cx="4233404" cy="3678303"/>
          </a:xfrm>
        </p:spPr>
        <p:txBody>
          <a:bodyPr>
            <a:normAutofit/>
          </a:bodyPr>
          <a:lstStyle/>
          <a:p>
            <a:pPr>
              <a:buClr>
                <a:srgbClr val="216ABD"/>
              </a:buClr>
            </a:pPr>
            <a:r>
              <a:rPr lang="en-US" dirty="0"/>
              <a:t>Pack our own apples</a:t>
            </a:r>
          </a:p>
          <a:p>
            <a:pPr>
              <a:buClr>
                <a:srgbClr val="216ABD"/>
              </a:buClr>
            </a:pPr>
            <a:r>
              <a:rPr lang="en-US" dirty="0"/>
              <a:t>Market with Wescott Agri products out of Elgin, MN</a:t>
            </a:r>
          </a:p>
          <a:p>
            <a:pPr>
              <a:buClr>
                <a:srgbClr val="216ABD"/>
              </a:buClr>
            </a:pPr>
            <a:endParaRPr lang="en-US" dirty="0"/>
          </a:p>
        </p:txBody>
      </p:sp>
      <p:pic>
        <p:nvPicPr>
          <p:cNvPr id="7" name="Picture 6" descr="A picture containing indoor, several, dock&#10;&#10;Description automatically generated">
            <a:extLst>
              <a:ext uri="{FF2B5EF4-FFF2-40B4-BE49-F238E27FC236}">
                <a16:creationId xmlns:a16="http://schemas.microsoft.com/office/drawing/2014/main" id="{F3D3F667-E055-4A09-B4B7-4425F5CFFA4C}"/>
              </a:ext>
            </a:extLst>
          </p:cNvPr>
          <p:cNvPicPr>
            <a:picLocks noChangeAspect="1"/>
          </p:cNvPicPr>
          <p:nvPr/>
        </p:nvPicPr>
        <p:blipFill>
          <a:blip r:embed="rId2"/>
          <a:stretch>
            <a:fillRect/>
          </a:stretch>
        </p:blipFill>
        <p:spPr>
          <a:xfrm>
            <a:off x="5227982" y="2143174"/>
            <a:ext cx="6072809" cy="4257626"/>
          </a:xfrm>
          <a:prstGeom prst="rect">
            <a:avLst/>
          </a:prstGeom>
        </p:spPr>
      </p:pic>
    </p:spTree>
    <p:extLst>
      <p:ext uri="{BB962C8B-B14F-4D97-AF65-F5344CB8AC3E}">
        <p14:creationId xmlns:p14="http://schemas.microsoft.com/office/powerpoint/2010/main" val="3243279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7535-3BDA-46EC-9798-E0EAC0C30CAF}"/>
              </a:ext>
            </a:extLst>
          </p:cNvPr>
          <p:cNvSpPr>
            <a:spLocks noGrp="1"/>
          </p:cNvSpPr>
          <p:nvPr>
            <p:ph type="title"/>
          </p:nvPr>
        </p:nvSpPr>
        <p:spPr/>
        <p:txBody>
          <a:bodyPr/>
          <a:lstStyle/>
          <a:p>
            <a:r>
              <a:rPr lang="en-US" dirty="0"/>
              <a:t>Disease Resistant</a:t>
            </a:r>
          </a:p>
        </p:txBody>
      </p:sp>
      <p:sp>
        <p:nvSpPr>
          <p:cNvPr id="3" name="Content Placeholder 2">
            <a:extLst>
              <a:ext uri="{FF2B5EF4-FFF2-40B4-BE49-F238E27FC236}">
                <a16:creationId xmlns:a16="http://schemas.microsoft.com/office/drawing/2014/main" id="{19C9F118-C09C-4B7A-99D2-7F96A6F1B695}"/>
              </a:ext>
            </a:extLst>
          </p:cNvPr>
          <p:cNvSpPr>
            <a:spLocks noGrp="1"/>
          </p:cNvSpPr>
          <p:nvPr>
            <p:ph idx="1"/>
          </p:nvPr>
        </p:nvSpPr>
        <p:spPr>
          <a:xfrm>
            <a:off x="581192" y="2115181"/>
            <a:ext cx="11029615" cy="3678303"/>
          </a:xfrm>
        </p:spPr>
        <p:txBody>
          <a:bodyPr/>
          <a:lstStyle/>
          <a:p>
            <a:r>
              <a:rPr lang="en-US" dirty="0">
                <a:highlight>
                  <a:srgbClr val="FFFF00"/>
                </a:highlight>
              </a:rPr>
              <a:t>Story</a:t>
            </a:r>
            <a:r>
              <a:rPr lang="en-US" dirty="0"/>
              <a:t>- Inored</a:t>
            </a:r>
          </a:p>
          <a:p>
            <a:r>
              <a:rPr lang="en-US" dirty="0"/>
              <a:t>Red Blush</a:t>
            </a:r>
          </a:p>
          <a:p>
            <a:r>
              <a:rPr lang="en-US" dirty="0"/>
              <a:t>Very dense apple, sweet flavor</a:t>
            </a:r>
          </a:p>
          <a:p>
            <a:r>
              <a:rPr lang="en-US" dirty="0"/>
              <a:t>Harvest is 4 weeks after golden delicious, Late October</a:t>
            </a:r>
          </a:p>
          <a:p>
            <a:r>
              <a:rPr lang="en-US" dirty="0"/>
              <a:t>Exceptional storage, up to 8 months </a:t>
            </a:r>
          </a:p>
          <a:p>
            <a:r>
              <a:rPr lang="en-US" dirty="0"/>
              <a:t>Scab resistant</a:t>
            </a:r>
          </a:p>
        </p:txBody>
      </p:sp>
      <p:pic>
        <p:nvPicPr>
          <p:cNvPr id="5" name="Picture 4" descr="A picture containing tree, fruit, apple, plant&#10;&#10;Description automatically generated">
            <a:extLst>
              <a:ext uri="{FF2B5EF4-FFF2-40B4-BE49-F238E27FC236}">
                <a16:creationId xmlns:a16="http://schemas.microsoft.com/office/drawing/2014/main" id="{6B019EDF-E4FF-40AD-94D4-A68FEEF9D9C6}"/>
              </a:ext>
            </a:extLst>
          </p:cNvPr>
          <p:cNvPicPr>
            <a:picLocks noChangeAspect="1"/>
          </p:cNvPicPr>
          <p:nvPr/>
        </p:nvPicPr>
        <p:blipFill>
          <a:blip r:embed="rId2"/>
          <a:stretch>
            <a:fillRect/>
          </a:stretch>
        </p:blipFill>
        <p:spPr>
          <a:xfrm>
            <a:off x="6652727" y="2302621"/>
            <a:ext cx="4958080" cy="3890088"/>
          </a:xfrm>
          <a:prstGeom prst="rect">
            <a:avLst/>
          </a:prstGeom>
        </p:spPr>
      </p:pic>
    </p:spTree>
    <p:extLst>
      <p:ext uri="{BB962C8B-B14F-4D97-AF65-F5344CB8AC3E}">
        <p14:creationId xmlns:p14="http://schemas.microsoft.com/office/powerpoint/2010/main" val="2644452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0423D-13B7-4941-8333-4A4ADEC90A28}"/>
              </a:ext>
            </a:extLst>
          </p:cNvPr>
          <p:cNvSpPr>
            <a:spLocks noGrp="1"/>
          </p:cNvSpPr>
          <p:nvPr>
            <p:ph type="title"/>
          </p:nvPr>
        </p:nvSpPr>
        <p:spPr/>
        <p:txBody>
          <a:bodyPr/>
          <a:lstStyle/>
          <a:p>
            <a:r>
              <a:rPr lang="en-US" dirty="0"/>
              <a:t>Disease Resistant</a:t>
            </a:r>
          </a:p>
        </p:txBody>
      </p:sp>
      <p:sp>
        <p:nvSpPr>
          <p:cNvPr id="3" name="Content Placeholder 2">
            <a:extLst>
              <a:ext uri="{FF2B5EF4-FFF2-40B4-BE49-F238E27FC236}">
                <a16:creationId xmlns:a16="http://schemas.microsoft.com/office/drawing/2014/main" id="{499B5146-AEF2-40B5-917B-1DF764CADF11}"/>
              </a:ext>
            </a:extLst>
          </p:cNvPr>
          <p:cNvSpPr>
            <a:spLocks noGrp="1"/>
          </p:cNvSpPr>
          <p:nvPr>
            <p:ph idx="1"/>
          </p:nvPr>
        </p:nvSpPr>
        <p:spPr>
          <a:xfrm>
            <a:off x="581192" y="2357778"/>
            <a:ext cx="17943792" cy="3447739"/>
          </a:xfrm>
        </p:spPr>
        <p:txBody>
          <a:bodyPr/>
          <a:lstStyle/>
          <a:p>
            <a:r>
              <a:rPr lang="en-US" dirty="0">
                <a:highlight>
                  <a:srgbClr val="FFFF00"/>
                </a:highlight>
              </a:rPr>
              <a:t>Triumph</a:t>
            </a:r>
            <a:r>
              <a:rPr lang="en-US" dirty="0"/>
              <a:t>- MN80</a:t>
            </a:r>
          </a:p>
          <a:p>
            <a:r>
              <a:rPr lang="en-US" dirty="0"/>
              <a:t>Honeycrisp X Liberty cross</a:t>
            </a:r>
          </a:p>
          <a:p>
            <a:r>
              <a:rPr lang="en-US" dirty="0"/>
              <a:t>Nice red color</a:t>
            </a:r>
          </a:p>
          <a:p>
            <a:r>
              <a:rPr lang="en-US" dirty="0"/>
              <a:t>Tart, well balanced flavor</a:t>
            </a:r>
          </a:p>
          <a:p>
            <a:r>
              <a:rPr lang="en-US" dirty="0"/>
              <a:t>Harvest is late September</a:t>
            </a:r>
          </a:p>
          <a:p>
            <a:r>
              <a:rPr lang="en-US" dirty="0"/>
              <a:t>Good storage</a:t>
            </a:r>
          </a:p>
          <a:p>
            <a:r>
              <a:rPr lang="en-US" dirty="0"/>
              <a:t>Some stem bowl russeting</a:t>
            </a:r>
          </a:p>
          <a:p>
            <a:r>
              <a:rPr lang="en-US" dirty="0"/>
              <a:t>Scab resistant</a:t>
            </a:r>
          </a:p>
        </p:txBody>
      </p:sp>
      <p:pic>
        <p:nvPicPr>
          <p:cNvPr id="5122" name="Picture 2" descr="Image result for triumph apple">
            <a:extLst>
              <a:ext uri="{FF2B5EF4-FFF2-40B4-BE49-F238E27FC236}">
                <a16:creationId xmlns:a16="http://schemas.microsoft.com/office/drawing/2014/main" id="{43FB833B-F726-45E7-967F-FB61055F51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619" y="2357779"/>
            <a:ext cx="5887617" cy="3725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05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F1C40-0C5D-4CF9-9320-FB88B8AF91DC}"/>
              </a:ext>
            </a:extLst>
          </p:cNvPr>
          <p:cNvSpPr>
            <a:spLocks noGrp="1"/>
          </p:cNvSpPr>
          <p:nvPr>
            <p:ph type="title"/>
          </p:nvPr>
        </p:nvSpPr>
        <p:spPr/>
        <p:txBody>
          <a:bodyPr/>
          <a:lstStyle/>
          <a:p>
            <a:r>
              <a:rPr lang="en-US" dirty="0"/>
              <a:t> New York Release</a:t>
            </a:r>
          </a:p>
        </p:txBody>
      </p:sp>
      <p:sp>
        <p:nvSpPr>
          <p:cNvPr id="5" name="Content Placeholder 4">
            <a:extLst>
              <a:ext uri="{FF2B5EF4-FFF2-40B4-BE49-F238E27FC236}">
                <a16:creationId xmlns:a16="http://schemas.microsoft.com/office/drawing/2014/main" id="{492BF4E8-E329-40DA-BAFA-BD416E570A6E}"/>
              </a:ext>
            </a:extLst>
          </p:cNvPr>
          <p:cNvSpPr>
            <a:spLocks noGrp="1"/>
          </p:cNvSpPr>
          <p:nvPr>
            <p:ph idx="1"/>
          </p:nvPr>
        </p:nvSpPr>
        <p:spPr>
          <a:xfrm>
            <a:off x="581192" y="2100534"/>
            <a:ext cx="11029615" cy="3758266"/>
          </a:xfrm>
        </p:spPr>
        <p:txBody>
          <a:bodyPr/>
          <a:lstStyle/>
          <a:p>
            <a:r>
              <a:rPr lang="en-US" dirty="0">
                <a:highlight>
                  <a:srgbClr val="FFFF00"/>
                </a:highlight>
              </a:rPr>
              <a:t>Cordera</a:t>
            </a:r>
            <a:r>
              <a:rPr lang="en-US" dirty="0"/>
              <a:t>: NY56</a:t>
            </a:r>
          </a:p>
          <a:p>
            <a:r>
              <a:rPr lang="en-US" dirty="0"/>
              <a:t>Slightly sweet</a:t>
            </a:r>
          </a:p>
          <a:p>
            <a:r>
              <a:rPr lang="en-US" dirty="0"/>
              <a:t>Scab and cedar rust immune</a:t>
            </a:r>
          </a:p>
          <a:p>
            <a:r>
              <a:rPr lang="en-US" dirty="0"/>
              <a:t>Harvest is early October</a:t>
            </a:r>
          </a:p>
          <a:p>
            <a:r>
              <a:rPr lang="en-US" dirty="0"/>
              <a:t>Large size</a:t>
            </a:r>
          </a:p>
          <a:p>
            <a:r>
              <a:rPr lang="en-US" dirty="0"/>
              <a:t>Low vigor tree</a:t>
            </a:r>
          </a:p>
        </p:txBody>
      </p:sp>
      <p:pic>
        <p:nvPicPr>
          <p:cNvPr id="15362" name="Picture 2" descr="Cornell Agritech announces three new apple varieties.">
            <a:extLst>
              <a:ext uri="{FF2B5EF4-FFF2-40B4-BE49-F238E27FC236}">
                <a16:creationId xmlns:a16="http://schemas.microsoft.com/office/drawing/2014/main" id="{C15A38C4-BDFE-4BC8-B43B-D7284A034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819" y="2100534"/>
            <a:ext cx="5145087" cy="389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648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1F2F4-7EF5-458A-9353-3AB17259081F}"/>
              </a:ext>
            </a:extLst>
          </p:cNvPr>
          <p:cNvSpPr>
            <a:spLocks noGrp="1"/>
          </p:cNvSpPr>
          <p:nvPr>
            <p:ph type="title"/>
          </p:nvPr>
        </p:nvSpPr>
        <p:spPr/>
        <p:txBody>
          <a:bodyPr/>
          <a:lstStyle/>
          <a:p>
            <a:r>
              <a:rPr lang="en-US" dirty="0"/>
              <a:t>Other Interesting Varieties:</a:t>
            </a:r>
            <a:br>
              <a:rPr lang="en-US" dirty="0"/>
            </a:br>
            <a:r>
              <a:rPr lang="en-US" dirty="0">
                <a:highlight>
                  <a:srgbClr val="FF00FF"/>
                </a:highlight>
              </a:rPr>
              <a:t>Not disease resistant</a:t>
            </a:r>
          </a:p>
        </p:txBody>
      </p:sp>
      <p:sp>
        <p:nvSpPr>
          <p:cNvPr id="3" name="Content Placeholder 2">
            <a:extLst>
              <a:ext uri="{FF2B5EF4-FFF2-40B4-BE49-F238E27FC236}">
                <a16:creationId xmlns:a16="http://schemas.microsoft.com/office/drawing/2014/main" id="{6C9DE3E2-371B-4CFA-A2AE-A7A6FC673142}"/>
              </a:ext>
            </a:extLst>
          </p:cNvPr>
          <p:cNvSpPr>
            <a:spLocks noGrp="1"/>
          </p:cNvSpPr>
          <p:nvPr>
            <p:ph idx="1"/>
          </p:nvPr>
        </p:nvSpPr>
        <p:spPr>
          <a:xfrm>
            <a:off x="357257" y="2245810"/>
            <a:ext cx="11029615" cy="3678303"/>
          </a:xfrm>
        </p:spPr>
        <p:txBody>
          <a:bodyPr/>
          <a:lstStyle/>
          <a:p>
            <a:r>
              <a:rPr lang="en-US" dirty="0">
                <a:highlight>
                  <a:srgbClr val="FFFF00"/>
                </a:highlight>
              </a:rPr>
              <a:t>Pink Luster- </a:t>
            </a:r>
            <a:r>
              <a:rPr lang="en-US" dirty="0"/>
              <a:t>NY73</a:t>
            </a:r>
          </a:p>
          <a:p>
            <a:r>
              <a:rPr lang="en-US" dirty="0"/>
              <a:t>Also New York release</a:t>
            </a:r>
          </a:p>
          <a:p>
            <a:r>
              <a:rPr lang="en-US" dirty="0"/>
              <a:t>Harvest is mid September</a:t>
            </a:r>
          </a:p>
          <a:p>
            <a:r>
              <a:rPr lang="en-US" dirty="0"/>
              <a:t>Large size, conic shape</a:t>
            </a:r>
          </a:p>
          <a:p>
            <a:r>
              <a:rPr lang="en-US" dirty="0"/>
              <a:t>Crisp texture with attractive mild flavor</a:t>
            </a:r>
          </a:p>
          <a:p>
            <a:r>
              <a:rPr lang="en-US" dirty="0"/>
              <a:t>Pretty pink blush</a:t>
            </a:r>
          </a:p>
        </p:txBody>
      </p:sp>
      <p:pic>
        <p:nvPicPr>
          <p:cNvPr id="6156" name="Picture 12" descr="Image result for pink luster apple">
            <a:extLst>
              <a:ext uri="{FF2B5EF4-FFF2-40B4-BE49-F238E27FC236}">
                <a16:creationId xmlns:a16="http://schemas.microsoft.com/office/drawing/2014/main" id="{41259733-68F9-4E2A-953C-42FAB08A0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0250" y="2617366"/>
            <a:ext cx="3489820" cy="3204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103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832E0-BE7B-4C76-BAA5-C4491AE3F5D4}"/>
              </a:ext>
            </a:extLst>
          </p:cNvPr>
          <p:cNvSpPr>
            <a:spLocks noGrp="1"/>
          </p:cNvSpPr>
          <p:nvPr>
            <p:ph type="title"/>
          </p:nvPr>
        </p:nvSpPr>
        <p:spPr/>
        <p:txBody>
          <a:bodyPr/>
          <a:lstStyle/>
          <a:p>
            <a:r>
              <a:rPr lang="en-US" dirty="0"/>
              <a:t>Another New York Release</a:t>
            </a:r>
          </a:p>
        </p:txBody>
      </p:sp>
      <p:sp>
        <p:nvSpPr>
          <p:cNvPr id="3" name="Content Placeholder 2">
            <a:extLst>
              <a:ext uri="{FF2B5EF4-FFF2-40B4-BE49-F238E27FC236}">
                <a16:creationId xmlns:a16="http://schemas.microsoft.com/office/drawing/2014/main" id="{128D4CC9-DD40-472B-8298-08E9853A29E5}"/>
              </a:ext>
            </a:extLst>
          </p:cNvPr>
          <p:cNvSpPr>
            <a:spLocks noGrp="1"/>
          </p:cNvSpPr>
          <p:nvPr>
            <p:ph idx="1"/>
          </p:nvPr>
        </p:nvSpPr>
        <p:spPr>
          <a:xfrm>
            <a:off x="581193" y="2180495"/>
            <a:ext cx="11029615" cy="3678303"/>
          </a:xfrm>
        </p:spPr>
        <p:txBody>
          <a:bodyPr/>
          <a:lstStyle/>
          <a:p>
            <a:r>
              <a:rPr lang="en-US" dirty="0">
                <a:highlight>
                  <a:srgbClr val="FFFF00"/>
                </a:highlight>
              </a:rPr>
              <a:t>Firecracker</a:t>
            </a:r>
            <a:r>
              <a:rPr lang="en-US" dirty="0"/>
              <a:t>- NY109</a:t>
            </a:r>
          </a:p>
          <a:p>
            <a:r>
              <a:rPr lang="en-US" dirty="0"/>
              <a:t>Harvests Mid October</a:t>
            </a:r>
          </a:p>
          <a:p>
            <a:r>
              <a:rPr lang="en-US" dirty="0"/>
              <a:t>Firm and crisp</a:t>
            </a:r>
          </a:p>
          <a:p>
            <a:r>
              <a:rPr lang="en-US" dirty="0"/>
              <a:t>High brix</a:t>
            </a:r>
          </a:p>
          <a:p>
            <a:r>
              <a:rPr lang="en-US" dirty="0"/>
              <a:t>Full complex flavor, very aromatic</a:t>
            </a:r>
          </a:p>
          <a:p>
            <a:r>
              <a:rPr lang="en-US" dirty="0"/>
              <a:t>Long storage</a:t>
            </a:r>
          </a:p>
          <a:p>
            <a:r>
              <a:rPr lang="en-US" dirty="0"/>
              <a:t>Good for hard cider</a:t>
            </a:r>
          </a:p>
        </p:txBody>
      </p:sp>
      <p:pic>
        <p:nvPicPr>
          <p:cNvPr id="9218" name="Picture 2" descr="Image result for pink luster apple">
            <a:extLst>
              <a:ext uri="{FF2B5EF4-FFF2-40B4-BE49-F238E27FC236}">
                <a16:creationId xmlns:a16="http://schemas.microsoft.com/office/drawing/2014/main" id="{8E525373-D0FE-4779-B084-591EF42902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307" y="2642532"/>
            <a:ext cx="2751589" cy="337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431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DDD0F-0F41-4B9C-A308-5CE9762FD8D9}"/>
              </a:ext>
            </a:extLst>
          </p:cNvPr>
          <p:cNvSpPr>
            <a:spLocks noGrp="1"/>
          </p:cNvSpPr>
          <p:nvPr>
            <p:ph type="title"/>
          </p:nvPr>
        </p:nvSpPr>
        <p:spPr/>
        <p:txBody>
          <a:bodyPr/>
          <a:lstStyle/>
          <a:p>
            <a:r>
              <a:rPr lang="en-US" dirty="0"/>
              <a:t>Other interesting Varieties</a:t>
            </a:r>
          </a:p>
        </p:txBody>
      </p:sp>
      <p:sp>
        <p:nvSpPr>
          <p:cNvPr id="3" name="Content Placeholder 2">
            <a:extLst>
              <a:ext uri="{FF2B5EF4-FFF2-40B4-BE49-F238E27FC236}">
                <a16:creationId xmlns:a16="http://schemas.microsoft.com/office/drawing/2014/main" id="{ED89E643-C34C-4340-B958-79FC407653FB}"/>
              </a:ext>
            </a:extLst>
          </p:cNvPr>
          <p:cNvSpPr>
            <a:spLocks noGrp="1"/>
          </p:cNvSpPr>
          <p:nvPr>
            <p:ph idx="1"/>
          </p:nvPr>
        </p:nvSpPr>
        <p:spPr/>
        <p:txBody>
          <a:bodyPr/>
          <a:lstStyle/>
          <a:p>
            <a:r>
              <a:rPr lang="en-US" dirty="0">
                <a:highlight>
                  <a:srgbClr val="FFFF00"/>
                </a:highlight>
              </a:rPr>
              <a:t>Pixie Crunch</a:t>
            </a:r>
          </a:p>
          <a:p>
            <a:r>
              <a:rPr lang="en-US" dirty="0"/>
              <a:t>Very crisp, sweet flavor</a:t>
            </a:r>
          </a:p>
          <a:p>
            <a:r>
              <a:rPr lang="en-US" dirty="0"/>
              <a:t>Harvests mid September</a:t>
            </a:r>
          </a:p>
          <a:p>
            <a:r>
              <a:rPr lang="en-US" dirty="0"/>
              <a:t>Hangs on tree well</a:t>
            </a:r>
          </a:p>
          <a:p>
            <a:r>
              <a:rPr lang="en-US" dirty="0"/>
              <a:t>Size can be small</a:t>
            </a:r>
          </a:p>
          <a:p>
            <a:r>
              <a:rPr lang="en-US" dirty="0"/>
              <a:t>Very popular with kids</a:t>
            </a:r>
          </a:p>
          <a:p>
            <a:endParaRPr lang="en-US" dirty="0"/>
          </a:p>
        </p:txBody>
      </p:sp>
      <p:pic>
        <p:nvPicPr>
          <p:cNvPr id="4" name="Picture 2" descr="Image result for pixie crunch apple">
            <a:extLst>
              <a:ext uri="{FF2B5EF4-FFF2-40B4-BE49-F238E27FC236}">
                <a16:creationId xmlns:a16="http://schemas.microsoft.com/office/drawing/2014/main" id="{CA747B87-660F-4534-A114-D3B10EC65E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9461" y="3023118"/>
            <a:ext cx="4469363" cy="293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102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7DB6-82D0-4AEF-92F2-10AC4726B06A}"/>
              </a:ext>
            </a:extLst>
          </p:cNvPr>
          <p:cNvSpPr>
            <a:spLocks noGrp="1"/>
          </p:cNvSpPr>
          <p:nvPr>
            <p:ph type="title"/>
          </p:nvPr>
        </p:nvSpPr>
        <p:spPr/>
        <p:txBody>
          <a:bodyPr/>
          <a:lstStyle/>
          <a:p>
            <a:r>
              <a:rPr lang="en-US" dirty="0"/>
              <a:t>Other interesting Varieties</a:t>
            </a:r>
          </a:p>
        </p:txBody>
      </p:sp>
      <p:sp>
        <p:nvSpPr>
          <p:cNvPr id="3" name="Text Placeholder 2">
            <a:extLst>
              <a:ext uri="{FF2B5EF4-FFF2-40B4-BE49-F238E27FC236}">
                <a16:creationId xmlns:a16="http://schemas.microsoft.com/office/drawing/2014/main" id="{12E6ED7A-410C-449E-B390-793BF4DE5CB2}"/>
              </a:ext>
            </a:extLst>
          </p:cNvPr>
          <p:cNvSpPr>
            <a:spLocks noGrp="1"/>
          </p:cNvSpPr>
          <p:nvPr>
            <p:ph type="body" idx="1"/>
          </p:nvPr>
        </p:nvSpPr>
        <p:spPr/>
        <p:txBody>
          <a:bodyPr/>
          <a:lstStyle/>
          <a:p>
            <a:r>
              <a:rPr lang="en-US" dirty="0"/>
              <a:t>Barnsby Pinklady</a:t>
            </a:r>
          </a:p>
        </p:txBody>
      </p:sp>
      <p:sp>
        <p:nvSpPr>
          <p:cNvPr id="4" name="Content Placeholder 3">
            <a:extLst>
              <a:ext uri="{FF2B5EF4-FFF2-40B4-BE49-F238E27FC236}">
                <a16:creationId xmlns:a16="http://schemas.microsoft.com/office/drawing/2014/main" id="{9BDD656E-E5DB-42D3-ABAF-D9E779CE4821}"/>
              </a:ext>
            </a:extLst>
          </p:cNvPr>
          <p:cNvSpPr>
            <a:spLocks noGrp="1"/>
          </p:cNvSpPr>
          <p:nvPr>
            <p:ph sz="half" idx="2"/>
          </p:nvPr>
        </p:nvSpPr>
        <p:spPr/>
        <p:txBody>
          <a:bodyPr/>
          <a:lstStyle/>
          <a:p>
            <a:r>
              <a:rPr lang="en-US" dirty="0"/>
              <a:t>Same great pinklady apple but harvests 6 weeks early</a:t>
            </a:r>
          </a:p>
          <a:p>
            <a:r>
              <a:rPr lang="en-US" dirty="0"/>
              <a:t>Late October</a:t>
            </a:r>
          </a:p>
          <a:p>
            <a:r>
              <a:rPr lang="en-US" dirty="0"/>
              <a:t>Same tart flavor</a:t>
            </a:r>
          </a:p>
          <a:p>
            <a:r>
              <a:rPr lang="en-US" dirty="0"/>
              <a:t>Very pretty pink color</a:t>
            </a:r>
          </a:p>
          <a:p>
            <a:r>
              <a:rPr lang="en-US" dirty="0"/>
              <a:t>Very good storage, up to 6 months</a:t>
            </a:r>
          </a:p>
          <a:p>
            <a:r>
              <a:rPr lang="en-US" dirty="0"/>
              <a:t>Watch fire blight</a:t>
            </a:r>
          </a:p>
        </p:txBody>
      </p:sp>
      <p:sp>
        <p:nvSpPr>
          <p:cNvPr id="5" name="Text Placeholder 4">
            <a:extLst>
              <a:ext uri="{FF2B5EF4-FFF2-40B4-BE49-F238E27FC236}">
                <a16:creationId xmlns:a16="http://schemas.microsoft.com/office/drawing/2014/main" id="{B3E4E9B6-E581-4C56-A6C0-942A65A5C81E}"/>
              </a:ext>
            </a:extLst>
          </p:cNvPr>
          <p:cNvSpPr>
            <a:spLocks noGrp="1"/>
          </p:cNvSpPr>
          <p:nvPr>
            <p:ph type="body" sz="quarter" idx="3"/>
          </p:nvPr>
        </p:nvSpPr>
        <p:spPr/>
        <p:txBody>
          <a:bodyPr/>
          <a:lstStyle/>
          <a:p>
            <a:r>
              <a:rPr lang="en-US" dirty="0"/>
              <a:t>Can work on the wholesale side too</a:t>
            </a:r>
          </a:p>
        </p:txBody>
      </p:sp>
      <p:pic>
        <p:nvPicPr>
          <p:cNvPr id="8194" name="Picture 2" descr="Image result for Barnsby pinklady apple">
            <a:extLst>
              <a:ext uri="{FF2B5EF4-FFF2-40B4-BE49-F238E27FC236}">
                <a16:creationId xmlns:a16="http://schemas.microsoft.com/office/drawing/2014/main" id="{BE874914-B34A-4DB5-B52E-4BBFD6A075BA}"/>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523736" y="3112316"/>
            <a:ext cx="4650400" cy="293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477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3BA5D-7869-4D83-8F81-C75FF6F86E7E}"/>
              </a:ext>
            </a:extLst>
          </p:cNvPr>
          <p:cNvSpPr>
            <a:spLocks noGrp="1"/>
          </p:cNvSpPr>
          <p:nvPr>
            <p:ph type="title"/>
          </p:nvPr>
        </p:nvSpPr>
        <p:spPr/>
        <p:txBody>
          <a:bodyPr/>
          <a:lstStyle/>
          <a:p>
            <a:r>
              <a:rPr lang="en-US" dirty="0"/>
              <a:t>Other Interesting Varieties</a:t>
            </a:r>
          </a:p>
        </p:txBody>
      </p:sp>
      <p:sp>
        <p:nvSpPr>
          <p:cNvPr id="3" name="Text Placeholder 2">
            <a:extLst>
              <a:ext uri="{FF2B5EF4-FFF2-40B4-BE49-F238E27FC236}">
                <a16:creationId xmlns:a16="http://schemas.microsoft.com/office/drawing/2014/main" id="{39C825AC-65E3-4F3A-BCB7-2FAFB80E2A6A}"/>
              </a:ext>
            </a:extLst>
          </p:cNvPr>
          <p:cNvSpPr>
            <a:spLocks noGrp="1"/>
          </p:cNvSpPr>
          <p:nvPr>
            <p:ph type="body" idx="1"/>
          </p:nvPr>
        </p:nvSpPr>
        <p:spPr/>
        <p:txBody>
          <a:bodyPr/>
          <a:lstStyle/>
          <a:p>
            <a:r>
              <a:rPr lang="en-US" dirty="0"/>
              <a:t>Dandee Red</a:t>
            </a:r>
          </a:p>
        </p:txBody>
      </p:sp>
      <p:sp>
        <p:nvSpPr>
          <p:cNvPr id="4" name="Content Placeholder 3">
            <a:extLst>
              <a:ext uri="{FF2B5EF4-FFF2-40B4-BE49-F238E27FC236}">
                <a16:creationId xmlns:a16="http://schemas.microsoft.com/office/drawing/2014/main" id="{EA555C56-9890-4DBA-80AF-36A3A681D342}"/>
              </a:ext>
            </a:extLst>
          </p:cNvPr>
          <p:cNvSpPr>
            <a:spLocks noGrp="1"/>
          </p:cNvSpPr>
          <p:nvPr>
            <p:ph sz="half" idx="2"/>
          </p:nvPr>
        </p:nvSpPr>
        <p:spPr/>
        <p:txBody>
          <a:bodyPr/>
          <a:lstStyle/>
          <a:p>
            <a:r>
              <a:rPr lang="en-US" dirty="0"/>
              <a:t>Early Paula Red Sport</a:t>
            </a:r>
          </a:p>
          <a:p>
            <a:r>
              <a:rPr lang="en-US" dirty="0"/>
              <a:t>Harvest mid to late August a week a head of Paula Red</a:t>
            </a:r>
          </a:p>
          <a:p>
            <a:r>
              <a:rPr lang="en-US" dirty="0"/>
              <a:t>Large size, very firm fruit, pressure above 17</a:t>
            </a:r>
          </a:p>
          <a:p>
            <a:r>
              <a:rPr lang="en-US" dirty="0"/>
              <a:t>Stores well for early apple</a:t>
            </a:r>
          </a:p>
          <a:p>
            <a:r>
              <a:rPr lang="en-US" dirty="0"/>
              <a:t>Color is bright red over 90 % of the apple</a:t>
            </a:r>
          </a:p>
          <a:p>
            <a:r>
              <a:rPr lang="en-US" dirty="0"/>
              <a:t>Good early to mid season Mcintosh type apple</a:t>
            </a:r>
          </a:p>
          <a:p>
            <a:endParaRPr lang="en-US" dirty="0"/>
          </a:p>
        </p:txBody>
      </p:sp>
      <p:sp>
        <p:nvSpPr>
          <p:cNvPr id="5" name="Text Placeholder 4">
            <a:extLst>
              <a:ext uri="{FF2B5EF4-FFF2-40B4-BE49-F238E27FC236}">
                <a16:creationId xmlns:a16="http://schemas.microsoft.com/office/drawing/2014/main" id="{9DDBF79D-DC02-4BC8-AAFE-38BABB1E9A1B}"/>
              </a:ext>
            </a:extLst>
          </p:cNvPr>
          <p:cNvSpPr>
            <a:spLocks noGrp="1"/>
          </p:cNvSpPr>
          <p:nvPr>
            <p:ph type="body" sz="quarter" idx="3"/>
          </p:nvPr>
        </p:nvSpPr>
        <p:spPr/>
        <p:txBody>
          <a:bodyPr/>
          <a:lstStyle/>
          <a:p>
            <a:r>
              <a:rPr lang="en-US" dirty="0"/>
              <a:t>Looks more like a McIntosh</a:t>
            </a:r>
          </a:p>
        </p:txBody>
      </p:sp>
      <p:pic>
        <p:nvPicPr>
          <p:cNvPr id="11266" name="Picture 2" descr="Image result for dandee red apples">
            <a:extLst>
              <a:ext uri="{FF2B5EF4-FFF2-40B4-BE49-F238E27FC236}">
                <a16:creationId xmlns:a16="http://schemas.microsoft.com/office/drawing/2014/main" id="{D86AF07A-BE11-4ECB-9001-91D6DC41F3AC}"/>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523735" y="3105780"/>
            <a:ext cx="3582098" cy="269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862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DF7E8-828E-4E3F-BFBE-5C82F02E1428}"/>
              </a:ext>
            </a:extLst>
          </p:cNvPr>
          <p:cNvSpPr>
            <a:spLocks noGrp="1"/>
          </p:cNvSpPr>
          <p:nvPr>
            <p:ph type="title"/>
          </p:nvPr>
        </p:nvSpPr>
        <p:spPr/>
        <p:txBody>
          <a:bodyPr/>
          <a:lstStyle/>
          <a:p>
            <a:r>
              <a:rPr lang="en-US" dirty="0"/>
              <a:t>Other Interesting Varieties</a:t>
            </a:r>
          </a:p>
        </p:txBody>
      </p:sp>
      <p:sp>
        <p:nvSpPr>
          <p:cNvPr id="3" name="Content Placeholder 2">
            <a:extLst>
              <a:ext uri="{FF2B5EF4-FFF2-40B4-BE49-F238E27FC236}">
                <a16:creationId xmlns:a16="http://schemas.microsoft.com/office/drawing/2014/main" id="{1038A2B1-70F3-4CE4-81A1-4F0C9459D675}"/>
              </a:ext>
            </a:extLst>
          </p:cNvPr>
          <p:cNvSpPr>
            <a:spLocks noGrp="1"/>
          </p:cNvSpPr>
          <p:nvPr>
            <p:ph idx="1"/>
          </p:nvPr>
        </p:nvSpPr>
        <p:spPr>
          <a:xfrm>
            <a:off x="581192" y="2180496"/>
            <a:ext cx="15650659" cy="3678303"/>
          </a:xfrm>
        </p:spPr>
        <p:txBody>
          <a:bodyPr/>
          <a:lstStyle/>
          <a:p>
            <a:r>
              <a:rPr lang="en-US" dirty="0">
                <a:highlight>
                  <a:srgbClr val="FFFF00"/>
                </a:highlight>
              </a:rPr>
              <a:t>Lucy</a:t>
            </a:r>
            <a:r>
              <a:rPr lang="en-US" dirty="0"/>
              <a:t>; two varieties</a:t>
            </a:r>
          </a:p>
          <a:p>
            <a:r>
              <a:rPr lang="en-US" dirty="0"/>
              <a:t>Both red fleshed</a:t>
            </a:r>
          </a:p>
          <a:p>
            <a:r>
              <a:rPr lang="en-US" dirty="0">
                <a:highlight>
                  <a:srgbClr val="FFFF00"/>
                </a:highlight>
              </a:rPr>
              <a:t>Lucy Rosy</a:t>
            </a:r>
          </a:p>
          <a:p>
            <a:r>
              <a:rPr lang="en-US" dirty="0"/>
              <a:t>Red color, Sweet berry like flavor</a:t>
            </a:r>
          </a:p>
          <a:p>
            <a:r>
              <a:rPr lang="en-US" dirty="0">
                <a:highlight>
                  <a:srgbClr val="FFFF00"/>
                </a:highlight>
              </a:rPr>
              <a:t>Lucy Glo</a:t>
            </a:r>
          </a:p>
          <a:p>
            <a:r>
              <a:rPr lang="en-US" dirty="0"/>
              <a:t>Yellow color, tart with a hint of sweetness</a:t>
            </a:r>
          </a:p>
          <a:p>
            <a:r>
              <a:rPr lang="en-US" dirty="0"/>
              <a:t>Must have “Farmgate/ Farm market license”</a:t>
            </a:r>
          </a:p>
        </p:txBody>
      </p:sp>
      <p:pic>
        <p:nvPicPr>
          <p:cNvPr id="13314" name="Picture 2" descr="Image result for lucy apples">
            <a:extLst>
              <a:ext uri="{FF2B5EF4-FFF2-40B4-BE49-F238E27FC236}">
                <a16:creationId xmlns:a16="http://schemas.microsoft.com/office/drawing/2014/main" id="{EE723905-DC64-48AB-ABEC-8E77F559B5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063" y="2180496"/>
            <a:ext cx="3157537" cy="309718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lucy apples">
            <a:extLst>
              <a:ext uri="{FF2B5EF4-FFF2-40B4-BE49-F238E27FC236}">
                <a16:creationId xmlns:a16="http://schemas.microsoft.com/office/drawing/2014/main" id="{C141A428-2644-4785-8CBE-B6E1C219F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9800" y="3091070"/>
            <a:ext cx="2582026" cy="2659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033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19A65D-1871-4770-998A-BC3E527A496A}"/>
              </a:ext>
            </a:extLst>
          </p:cNvPr>
          <p:cNvSpPr>
            <a:spLocks noGrp="1"/>
          </p:cNvSpPr>
          <p:nvPr>
            <p:ph type="title"/>
          </p:nvPr>
        </p:nvSpPr>
        <p:spPr/>
        <p:txBody>
          <a:bodyPr>
            <a:normAutofit fontScale="90000"/>
          </a:bodyPr>
          <a:lstStyle/>
          <a:p>
            <a:r>
              <a:rPr lang="en-US" dirty="0"/>
              <a:t>Some others coming soon</a:t>
            </a:r>
            <a:br>
              <a:rPr lang="en-US" dirty="0"/>
            </a:br>
            <a:br>
              <a:rPr lang="en-US" dirty="0"/>
            </a:br>
            <a:br>
              <a:rPr lang="en-US" dirty="0"/>
            </a:br>
            <a:br>
              <a:rPr lang="en-US" dirty="0"/>
            </a:br>
            <a:endParaRPr lang="en-US" dirty="0"/>
          </a:p>
        </p:txBody>
      </p:sp>
      <p:sp>
        <p:nvSpPr>
          <p:cNvPr id="8" name="Text Placeholder 7">
            <a:extLst>
              <a:ext uri="{FF2B5EF4-FFF2-40B4-BE49-F238E27FC236}">
                <a16:creationId xmlns:a16="http://schemas.microsoft.com/office/drawing/2014/main" id="{26FFB867-647C-4856-9348-B95C9F13D82B}"/>
              </a:ext>
            </a:extLst>
          </p:cNvPr>
          <p:cNvSpPr>
            <a:spLocks noGrp="1"/>
          </p:cNvSpPr>
          <p:nvPr>
            <p:ph type="body" idx="1"/>
          </p:nvPr>
        </p:nvSpPr>
        <p:spPr>
          <a:xfrm>
            <a:off x="581192" y="3741491"/>
            <a:ext cx="11029615" cy="1048624"/>
          </a:xfrm>
        </p:spPr>
        <p:txBody>
          <a:bodyPr/>
          <a:lstStyle/>
          <a:p>
            <a:r>
              <a:rPr lang="en-US" dirty="0"/>
              <a:t>Questions??????</a:t>
            </a:r>
          </a:p>
        </p:txBody>
      </p:sp>
    </p:spTree>
    <p:extLst>
      <p:ext uri="{BB962C8B-B14F-4D97-AF65-F5344CB8AC3E}">
        <p14:creationId xmlns:p14="http://schemas.microsoft.com/office/powerpoint/2010/main" val="353862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73584-5A3F-4DB3-8CF6-B5CF3620800F}"/>
              </a:ext>
            </a:extLst>
          </p:cNvPr>
          <p:cNvSpPr>
            <a:spLocks noGrp="1"/>
          </p:cNvSpPr>
          <p:nvPr>
            <p:ph type="title"/>
          </p:nvPr>
        </p:nvSpPr>
        <p:spPr/>
        <p:txBody>
          <a:bodyPr/>
          <a:lstStyle/>
          <a:p>
            <a:r>
              <a:rPr lang="en-US" dirty="0"/>
              <a:t>Retail Side:</a:t>
            </a:r>
          </a:p>
        </p:txBody>
      </p:sp>
      <p:sp>
        <p:nvSpPr>
          <p:cNvPr id="3" name="Content Placeholder 2">
            <a:extLst>
              <a:ext uri="{FF2B5EF4-FFF2-40B4-BE49-F238E27FC236}">
                <a16:creationId xmlns:a16="http://schemas.microsoft.com/office/drawing/2014/main" id="{336E76D2-D3A3-4535-8C99-93D8036EAA50}"/>
              </a:ext>
            </a:extLst>
          </p:cNvPr>
          <p:cNvSpPr>
            <a:spLocks noGrp="1"/>
          </p:cNvSpPr>
          <p:nvPr>
            <p:ph idx="1"/>
          </p:nvPr>
        </p:nvSpPr>
        <p:spPr/>
        <p:txBody>
          <a:bodyPr/>
          <a:lstStyle/>
          <a:p>
            <a:r>
              <a:rPr lang="en-US" dirty="0"/>
              <a:t>Farm market and bakery </a:t>
            </a:r>
          </a:p>
          <a:p>
            <a:r>
              <a:rPr lang="en-US" dirty="0"/>
              <a:t>Open mid August to late December</a:t>
            </a:r>
          </a:p>
        </p:txBody>
      </p:sp>
      <p:pic>
        <p:nvPicPr>
          <p:cNvPr id="5" name="Picture 4" descr="A picture containing text, ceiling, indoor, marketplace&#10;&#10;Description automatically generated">
            <a:extLst>
              <a:ext uri="{FF2B5EF4-FFF2-40B4-BE49-F238E27FC236}">
                <a16:creationId xmlns:a16="http://schemas.microsoft.com/office/drawing/2014/main" id="{C96CDE99-7DE3-4742-9B7A-B94C3EEE4283}"/>
              </a:ext>
            </a:extLst>
          </p:cNvPr>
          <p:cNvPicPr>
            <a:picLocks noChangeAspect="1"/>
          </p:cNvPicPr>
          <p:nvPr/>
        </p:nvPicPr>
        <p:blipFill>
          <a:blip r:embed="rId2"/>
          <a:stretch>
            <a:fillRect/>
          </a:stretch>
        </p:blipFill>
        <p:spPr>
          <a:xfrm>
            <a:off x="4772024" y="2438399"/>
            <a:ext cx="6322073" cy="3717445"/>
          </a:xfrm>
          <a:prstGeom prst="rect">
            <a:avLst/>
          </a:prstGeom>
        </p:spPr>
      </p:pic>
    </p:spTree>
    <p:extLst>
      <p:ext uri="{BB962C8B-B14F-4D97-AF65-F5344CB8AC3E}">
        <p14:creationId xmlns:p14="http://schemas.microsoft.com/office/powerpoint/2010/main" val="3975102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B89715-0C08-460F-B428-54CD79978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A10E93-0186-410D-BFBC-061B04BFF073}"/>
              </a:ext>
            </a:extLst>
          </p:cNvPr>
          <p:cNvSpPr>
            <a:spLocks noGrp="1"/>
          </p:cNvSpPr>
          <p:nvPr>
            <p:ph type="title"/>
          </p:nvPr>
        </p:nvSpPr>
        <p:spPr>
          <a:xfrm>
            <a:off x="791663" y="4999383"/>
            <a:ext cx="10641406" cy="952428"/>
          </a:xfrm>
        </p:spPr>
        <p:txBody>
          <a:bodyPr anchor="ctr">
            <a:normAutofit/>
          </a:bodyPr>
          <a:lstStyle/>
          <a:p>
            <a:r>
              <a:rPr lang="en-US" sz="3200" dirty="0">
                <a:solidFill>
                  <a:schemeClr val="accent1"/>
                </a:solidFill>
              </a:rPr>
              <a:t>We have both and have to think both ways</a:t>
            </a:r>
          </a:p>
        </p:txBody>
      </p:sp>
      <p:sp>
        <p:nvSpPr>
          <p:cNvPr id="10" name="Rectangle 9">
            <a:extLst>
              <a:ext uri="{FF2B5EF4-FFF2-40B4-BE49-F238E27FC236}">
                <a16:creationId xmlns:a16="http://schemas.microsoft.com/office/drawing/2014/main" id="{7937B2BA-7A3F-4338-9F35-A23EE736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1"/>
            <a:ext cx="11298933" cy="4377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4A5255E-83EC-4C70-BEBC-6253DA2397F6}"/>
              </a:ext>
            </a:extLst>
          </p:cNvPr>
          <p:cNvSpPr>
            <a:spLocks noGrp="1"/>
          </p:cNvSpPr>
          <p:nvPr>
            <p:ph idx="1"/>
          </p:nvPr>
        </p:nvSpPr>
        <p:spPr>
          <a:xfrm>
            <a:off x="791663" y="854923"/>
            <a:ext cx="10641406" cy="3678303"/>
          </a:xfrm>
        </p:spPr>
        <p:txBody>
          <a:bodyPr>
            <a:normAutofit/>
          </a:bodyPr>
          <a:lstStyle/>
          <a:p>
            <a:r>
              <a:rPr lang="en-US" sz="2400" dirty="0"/>
              <a:t>Wholesale vs Direct Market</a:t>
            </a:r>
          </a:p>
          <a:p>
            <a:pPr lvl="3"/>
            <a:r>
              <a:rPr lang="en-US" sz="1800" dirty="0"/>
              <a:t>Know your market when making planting decisions</a:t>
            </a:r>
          </a:p>
          <a:p>
            <a:pPr lvl="3"/>
            <a:r>
              <a:rPr lang="en-US" sz="1800" dirty="0"/>
              <a:t>What you plant depends on how and when you market</a:t>
            </a:r>
          </a:p>
        </p:txBody>
      </p:sp>
      <p:sp>
        <p:nvSpPr>
          <p:cNvPr id="12" name="Rectangle 11">
            <a:extLst>
              <a:ext uri="{FF2B5EF4-FFF2-40B4-BE49-F238E27FC236}">
                <a16:creationId xmlns:a16="http://schemas.microsoft.com/office/drawing/2014/main" id="{F677D424-9960-4ACA-BCD2-505B987C4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57326"/>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534247F3-70BF-4860-A663-2ECA100F9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057326"/>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E81D5223-6DF2-4751-8B5D-D37B5D98A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05376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9552666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5B56-0C99-48D4-93E7-FDCE640140BF}"/>
              </a:ext>
            </a:extLst>
          </p:cNvPr>
          <p:cNvSpPr>
            <a:spLocks noGrp="1"/>
          </p:cNvSpPr>
          <p:nvPr>
            <p:ph type="title"/>
          </p:nvPr>
        </p:nvSpPr>
        <p:spPr/>
        <p:txBody>
          <a:bodyPr/>
          <a:lstStyle/>
          <a:p>
            <a:r>
              <a:rPr lang="en-US" dirty="0"/>
              <a:t>Wholesale Side</a:t>
            </a:r>
          </a:p>
        </p:txBody>
      </p:sp>
      <p:sp>
        <p:nvSpPr>
          <p:cNvPr id="3" name="Content Placeholder 2">
            <a:extLst>
              <a:ext uri="{FF2B5EF4-FFF2-40B4-BE49-F238E27FC236}">
                <a16:creationId xmlns:a16="http://schemas.microsoft.com/office/drawing/2014/main" id="{4F6F7C06-4A01-4264-BBB1-1521C68F958C}"/>
              </a:ext>
            </a:extLst>
          </p:cNvPr>
          <p:cNvSpPr>
            <a:spLocks noGrp="1"/>
          </p:cNvSpPr>
          <p:nvPr>
            <p:ph idx="1"/>
          </p:nvPr>
        </p:nvSpPr>
        <p:spPr/>
        <p:txBody>
          <a:bodyPr/>
          <a:lstStyle/>
          <a:p>
            <a:r>
              <a:rPr lang="en-US" dirty="0"/>
              <a:t>Pick and ship or long-term storage</a:t>
            </a:r>
          </a:p>
          <a:p>
            <a:r>
              <a:rPr lang="en-US" dirty="0"/>
              <a:t>What are your buyers wanting and in what amounts</a:t>
            </a:r>
          </a:p>
          <a:p>
            <a:r>
              <a:rPr lang="en-US" dirty="0"/>
              <a:t>Is there a “Gap “ in your season and can you fill it? Picking schedule or marketing?</a:t>
            </a:r>
          </a:p>
        </p:txBody>
      </p:sp>
    </p:spTree>
    <p:extLst>
      <p:ext uri="{BB962C8B-B14F-4D97-AF65-F5344CB8AC3E}">
        <p14:creationId xmlns:p14="http://schemas.microsoft.com/office/powerpoint/2010/main" val="2357392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B8FF1-5A36-4CCD-96A9-5C70EF95AC2E}"/>
              </a:ext>
            </a:extLst>
          </p:cNvPr>
          <p:cNvSpPr>
            <a:spLocks noGrp="1"/>
          </p:cNvSpPr>
          <p:nvPr>
            <p:ph type="title"/>
          </p:nvPr>
        </p:nvSpPr>
        <p:spPr/>
        <p:txBody>
          <a:bodyPr/>
          <a:lstStyle/>
          <a:p>
            <a:r>
              <a:rPr lang="en-US" dirty="0"/>
              <a:t>Wholesale side</a:t>
            </a:r>
            <a:br>
              <a:rPr lang="en-US" dirty="0"/>
            </a:br>
            <a:endParaRPr lang="en-US" dirty="0"/>
          </a:p>
        </p:txBody>
      </p:sp>
      <p:sp>
        <p:nvSpPr>
          <p:cNvPr id="3" name="Content Placeholder 2">
            <a:extLst>
              <a:ext uri="{FF2B5EF4-FFF2-40B4-BE49-F238E27FC236}">
                <a16:creationId xmlns:a16="http://schemas.microsoft.com/office/drawing/2014/main" id="{AB286F61-2FED-4971-A77E-F2D7FED2CD46}"/>
              </a:ext>
            </a:extLst>
          </p:cNvPr>
          <p:cNvSpPr>
            <a:spLocks noGrp="1"/>
          </p:cNvSpPr>
          <p:nvPr>
            <p:ph idx="1"/>
          </p:nvPr>
        </p:nvSpPr>
        <p:spPr/>
        <p:txBody>
          <a:bodyPr/>
          <a:lstStyle/>
          <a:p>
            <a:r>
              <a:rPr lang="en-US" dirty="0"/>
              <a:t>The Grocery store shelves have become very crowded, must buyers now sticking with old favorites</a:t>
            </a:r>
          </a:p>
          <a:p>
            <a:r>
              <a:rPr lang="en-US" dirty="0"/>
              <a:t>Gala, Fuji, Honeycrisp, Granny Smith, Pink Lady</a:t>
            </a:r>
          </a:p>
          <a:p>
            <a:r>
              <a:rPr lang="en-US" dirty="0"/>
              <a:t>Old standbys that are losing ground:</a:t>
            </a:r>
          </a:p>
          <a:p>
            <a:pPr lvl="1"/>
            <a:r>
              <a:rPr lang="en-US" dirty="0"/>
              <a:t>McIntosh, Cortland, Jonagold ,Red and Golden Delicious</a:t>
            </a:r>
          </a:p>
          <a:p>
            <a:pPr lvl="1"/>
            <a:r>
              <a:rPr lang="en-US" dirty="0"/>
              <a:t>Consumers are baking less </a:t>
            </a:r>
          </a:p>
          <a:p>
            <a:pPr lvl="1"/>
            <a:r>
              <a:rPr lang="en-US" dirty="0"/>
              <a:t>Less families, single people buy less fruit</a:t>
            </a:r>
          </a:p>
        </p:txBody>
      </p:sp>
    </p:spTree>
    <p:extLst>
      <p:ext uri="{BB962C8B-B14F-4D97-AF65-F5344CB8AC3E}">
        <p14:creationId xmlns:p14="http://schemas.microsoft.com/office/powerpoint/2010/main" val="756113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04AB5-F8F1-4AFC-B57A-7EC323363E90}"/>
              </a:ext>
            </a:extLst>
          </p:cNvPr>
          <p:cNvSpPr>
            <a:spLocks noGrp="1"/>
          </p:cNvSpPr>
          <p:nvPr>
            <p:ph type="title"/>
          </p:nvPr>
        </p:nvSpPr>
        <p:spPr/>
        <p:txBody>
          <a:bodyPr/>
          <a:lstStyle/>
          <a:p>
            <a:r>
              <a:rPr lang="en-US" dirty="0"/>
              <a:t>Wholesale side</a:t>
            </a:r>
          </a:p>
        </p:txBody>
      </p:sp>
      <p:sp>
        <p:nvSpPr>
          <p:cNvPr id="3" name="Content Placeholder 2">
            <a:extLst>
              <a:ext uri="{FF2B5EF4-FFF2-40B4-BE49-F238E27FC236}">
                <a16:creationId xmlns:a16="http://schemas.microsoft.com/office/drawing/2014/main" id="{7D57C8B9-84A2-4C0E-B10A-67929C7289B8}"/>
              </a:ext>
            </a:extLst>
          </p:cNvPr>
          <p:cNvSpPr>
            <a:spLocks noGrp="1"/>
          </p:cNvSpPr>
          <p:nvPr>
            <p:ph idx="1"/>
          </p:nvPr>
        </p:nvSpPr>
        <p:spPr/>
        <p:txBody>
          <a:bodyPr/>
          <a:lstStyle/>
          <a:p>
            <a:r>
              <a:rPr lang="en-US" dirty="0"/>
              <a:t>Randy Riley, the Director of Produce for Kroger foods, one of the largest grocery chains in the US said,</a:t>
            </a:r>
          </a:p>
          <a:p>
            <a:pPr marL="324000" lvl="1" indent="0">
              <a:buNone/>
            </a:pPr>
            <a:r>
              <a:rPr lang="en-US" dirty="0"/>
              <a:t> “Too much internal </a:t>
            </a:r>
            <a:r>
              <a:rPr lang="en-US" dirty="0" err="1"/>
              <a:t>competion</a:t>
            </a:r>
            <a:r>
              <a:rPr lang="en-US" dirty="0"/>
              <a:t> from less then ideal varieties with declining sales is a burden on the whole apple category, because they are taking up valuable shelf space. Apple growers should learn from other industries like automakers. It was only a short time ago when they nearly went bankrupt because they were holding on to outdated models.  When the they had declining sales in brands that had perceived quality issues, what did they do? They cut the dead wood out.”</a:t>
            </a:r>
          </a:p>
          <a:p>
            <a:pPr marL="324000" lvl="1" indent="0">
              <a:buNone/>
            </a:pPr>
            <a:endParaRPr lang="en-US" dirty="0"/>
          </a:p>
          <a:p>
            <a:pPr marL="324000" lvl="1" indent="0">
              <a:buNone/>
            </a:pPr>
            <a:r>
              <a:rPr lang="en-US" dirty="0"/>
              <a:t>He delivered this message as the keynote speech at the annual U.S. Apple Association outlook conference. </a:t>
            </a:r>
          </a:p>
          <a:p>
            <a:pPr marL="324000" lvl="1" indent="0">
              <a:buNone/>
            </a:pPr>
            <a:endParaRPr lang="en-US" dirty="0"/>
          </a:p>
          <a:p>
            <a:pPr lvl="1"/>
            <a:endParaRPr lang="en-US" dirty="0"/>
          </a:p>
        </p:txBody>
      </p:sp>
    </p:spTree>
    <p:extLst>
      <p:ext uri="{BB962C8B-B14F-4D97-AF65-F5344CB8AC3E}">
        <p14:creationId xmlns:p14="http://schemas.microsoft.com/office/powerpoint/2010/main" val="4018823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12B9-EEDC-4C88-8742-CA15BB777D6C}"/>
              </a:ext>
            </a:extLst>
          </p:cNvPr>
          <p:cNvSpPr>
            <a:spLocks noGrp="1"/>
          </p:cNvSpPr>
          <p:nvPr>
            <p:ph type="title"/>
          </p:nvPr>
        </p:nvSpPr>
        <p:spPr/>
        <p:txBody>
          <a:bodyPr/>
          <a:lstStyle/>
          <a:p>
            <a:r>
              <a:rPr lang="en-US" dirty="0"/>
              <a:t>Future on the wholesale side:</a:t>
            </a:r>
            <a:br>
              <a:rPr lang="en-US" dirty="0"/>
            </a:br>
            <a:r>
              <a:rPr lang="en-US" dirty="0"/>
              <a:t>Improving the proven winners!</a:t>
            </a:r>
          </a:p>
        </p:txBody>
      </p:sp>
      <p:sp>
        <p:nvSpPr>
          <p:cNvPr id="3" name="Content Placeholder 2">
            <a:extLst>
              <a:ext uri="{FF2B5EF4-FFF2-40B4-BE49-F238E27FC236}">
                <a16:creationId xmlns:a16="http://schemas.microsoft.com/office/drawing/2014/main" id="{FAD5D5E5-7AC8-467B-80C5-F9605606D4C9}"/>
              </a:ext>
            </a:extLst>
          </p:cNvPr>
          <p:cNvSpPr>
            <a:spLocks noGrp="1"/>
          </p:cNvSpPr>
          <p:nvPr>
            <p:ph idx="1"/>
          </p:nvPr>
        </p:nvSpPr>
        <p:spPr/>
        <p:txBody>
          <a:bodyPr/>
          <a:lstStyle/>
          <a:p>
            <a:r>
              <a:rPr lang="en-US" dirty="0"/>
              <a:t>Gala</a:t>
            </a:r>
          </a:p>
          <a:p>
            <a:pPr lvl="1"/>
            <a:r>
              <a:rPr lang="en-US" dirty="0"/>
              <a:t>Red stains: </a:t>
            </a:r>
          </a:p>
          <a:p>
            <a:pPr lvl="1"/>
            <a:r>
              <a:rPr lang="en-US" dirty="0">
                <a:highlight>
                  <a:srgbClr val="FFFF00"/>
                </a:highlight>
              </a:rPr>
              <a:t>BL-14, Buckeye Prime, RedRidge, Brookfield, Ultima, Galaval, Crimson</a:t>
            </a:r>
            <a:r>
              <a:rPr lang="en-US" dirty="0"/>
              <a:t>, many more</a:t>
            </a:r>
          </a:p>
          <a:p>
            <a:pPr lvl="1"/>
            <a:r>
              <a:rPr lang="en-US" dirty="0"/>
              <a:t>Early and late Strains:</a:t>
            </a:r>
          </a:p>
          <a:p>
            <a:pPr lvl="1"/>
            <a:r>
              <a:rPr lang="en-US" dirty="0">
                <a:highlight>
                  <a:srgbClr val="FFFF00"/>
                </a:highlight>
              </a:rPr>
              <a:t>Wildfire</a:t>
            </a:r>
            <a:r>
              <a:rPr lang="en-US" dirty="0"/>
              <a:t> ( 2 weeks early) , </a:t>
            </a:r>
            <a:r>
              <a:rPr lang="en-US" dirty="0">
                <a:highlight>
                  <a:srgbClr val="FFFF00"/>
                </a:highlight>
              </a:rPr>
              <a:t>Autumn</a:t>
            </a:r>
            <a:r>
              <a:rPr lang="en-US" dirty="0"/>
              <a:t> ( 4 weeks later)</a:t>
            </a:r>
          </a:p>
        </p:txBody>
      </p:sp>
      <p:pic>
        <p:nvPicPr>
          <p:cNvPr id="5" name="Picture 4" descr="A picture containing apple, outdoor, fruit&#10;&#10;Description automatically generated">
            <a:extLst>
              <a:ext uri="{FF2B5EF4-FFF2-40B4-BE49-F238E27FC236}">
                <a16:creationId xmlns:a16="http://schemas.microsoft.com/office/drawing/2014/main" id="{82D0CEFA-B96D-43EA-97F0-FFB8897DBF43}"/>
              </a:ext>
            </a:extLst>
          </p:cNvPr>
          <p:cNvPicPr>
            <a:picLocks noChangeAspect="1"/>
          </p:cNvPicPr>
          <p:nvPr/>
        </p:nvPicPr>
        <p:blipFill>
          <a:blip r:embed="rId2"/>
          <a:stretch>
            <a:fillRect/>
          </a:stretch>
        </p:blipFill>
        <p:spPr>
          <a:xfrm>
            <a:off x="6702101" y="1898391"/>
            <a:ext cx="1866900" cy="1866900"/>
          </a:xfrm>
          <a:prstGeom prst="rect">
            <a:avLst/>
          </a:prstGeom>
        </p:spPr>
      </p:pic>
      <p:pic>
        <p:nvPicPr>
          <p:cNvPr id="9" name="Picture 8" descr="A picture containing plant, fruit, apple, fresh&#10;&#10;Description automatically generated">
            <a:extLst>
              <a:ext uri="{FF2B5EF4-FFF2-40B4-BE49-F238E27FC236}">
                <a16:creationId xmlns:a16="http://schemas.microsoft.com/office/drawing/2014/main" id="{75C6615F-BFCA-4B99-9C58-789D976339E6}"/>
              </a:ext>
            </a:extLst>
          </p:cNvPr>
          <p:cNvPicPr>
            <a:picLocks noChangeAspect="1"/>
          </p:cNvPicPr>
          <p:nvPr/>
        </p:nvPicPr>
        <p:blipFill>
          <a:blip r:embed="rId3"/>
          <a:stretch>
            <a:fillRect/>
          </a:stretch>
        </p:blipFill>
        <p:spPr>
          <a:xfrm>
            <a:off x="5702267" y="4792436"/>
            <a:ext cx="2466975" cy="1714500"/>
          </a:xfrm>
          <a:prstGeom prst="rect">
            <a:avLst/>
          </a:prstGeom>
        </p:spPr>
      </p:pic>
      <p:pic>
        <p:nvPicPr>
          <p:cNvPr id="15" name="Picture 14" descr="A red fruit on a plant&#10;&#10;Description automatically generated with low confidence">
            <a:extLst>
              <a:ext uri="{FF2B5EF4-FFF2-40B4-BE49-F238E27FC236}">
                <a16:creationId xmlns:a16="http://schemas.microsoft.com/office/drawing/2014/main" id="{CE9DD321-B3F1-4167-9925-3E741AF15636}"/>
              </a:ext>
            </a:extLst>
          </p:cNvPr>
          <p:cNvPicPr>
            <a:picLocks noChangeAspect="1"/>
          </p:cNvPicPr>
          <p:nvPr/>
        </p:nvPicPr>
        <p:blipFill>
          <a:blip r:embed="rId4"/>
          <a:stretch>
            <a:fillRect/>
          </a:stretch>
        </p:blipFill>
        <p:spPr>
          <a:xfrm>
            <a:off x="9027341" y="4792436"/>
            <a:ext cx="2190750" cy="1714500"/>
          </a:xfrm>
          <a:prstGeom prst="rect">
            <a:avLst/>
          </a:prstGeom>
        </p:spPr>
      </p:pic>
      <p:pic>
        <p:nvPicPr>
          <p:cNvPr id="17" name="Picture 16" descr="A red apple on a tree&#10;&#10;Description automatically generated with medium confidence">
            <a:extLst>
              <a:ext uri="{FF2B5EF4-FFF2-40B4-BE49-F238E27FC236}">
                <a16:creationId xmlns:a16="http://schemas.microsoft.com/office/drawing/2014/main" id="{DACC2876-E55A-4BB9-AEB7-F9207BC46C8F}"/>
              </a:ext>
            </a:extLst>
          </p:cNvPr>
          <p:cNvPicPr>
            <a:picLocks noChangeAspect="1"/>
          </p:cNvPicPr>
          <p:nvPr/>
        </p:nvPicPr>
        <p:blipFill>
          <a:blip r:embed="rId5"/>
          <a:stretch>
            <a:fillRect/>
          </a:stretch>
        </p:blipFill>
        <p:spPr>
          <a:xfrm>
            <a:off x="9332141" y="1898391"/>
            <a:ext cx="1885950" cy="1944339"/>
          </a:xfrm>
          <a:prstGeom prst="rect">
            <a:avLst/>
          </a:prstGeom>
        </p:spPr>
      </p:pic>
      <p:pic>
        <p:nvPicPr>
          <p:cNvPr id="19" name="Picture 18" descr="A picture containing fruit&#10;&#10;Description automatically generated">
            <a:extLst>
              <a:ext uri="{FF2B5EF4-FFF2-40B4-BE49-F238E27FC236}">
                <a16:creationId xmlns:a16="http://schemas.microsoft.com/office/drawing/2014/main" id="{A9F0600D-0089-4E69-BEBE-89359BEB55C5}"/>
              </a:ext>
            </a:extLst>
          </p:cNvPr>
          <p:cNvPicPr>
            <a:picLocks noChangeAspect="1"/>
          </p:cNvPicPr>
          <p:nvPr/>
        </p:nvPicPr>
        <p:blipFill>
          <a:blip r:embed="rId6"/>
          <a:stretch>
            <a:fillRect/>
          </a:stretch>
        </p:blipFill>
        <p:spPr>
          <a:xfrm>
            <a:off x="986350" y="5120611"/>
            <a:ext cx="2324100" cy="1476375"/>
          </a:xfrm>
          <a:prstGeom prst="rect">
            <a:avLst/>
          </a:prstGeom>
        </p:spPr>
      </p:pic>
    </p:spTree>
    <p:extLst>
      <p:ext uri="{BB962C8B-B14F-4D97-AF65-F5344CB8AC3E}">
        <p14:creationId xmlns:p14="http://schemas.microsoft.com/office/powerpoint/2010/main" val="144434105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docProps/app.xml><?xml version="1.0" encoding="utf-8"?>
<Properties xmlns="http://schemas.openxmlformats.org/officeDocument/2006/extended-properties" xmlns:vt="http://schemas.openxmlformats.org/officeDocument/2006/docPropsVTypes">
  <Template>TM03457464[[fn=Dividend]]</Template>
  <TotalTime>15984</TotalTime>
  <Words>1556</Words>
  <Application>Microsoft Office PowerPoint</Application>
  <PresentationFormat>Widescreen</PresentationFormat>
  <Paragraphs>243</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Gill Sans MT</vt:lpstr>
      <vt:lpstr>Wingdings 2</vt:lpstr>
      <vt:lpstr>Dividend</vt:lpstr>
      <vt:lpstr>What’s New in Apple  Varieties</vt:lpstr>
      <vt:lpstr>Who Am I: </vt:lpstr>
      <vt:lpstr>Wholesale Side: </vt:lpstr>
      <vt:lpstr>Retail Side:</vt:lpstr>
      <vt:lpstr>We have both and have to think both ways</vt:lpstr>
      <vt:lpstr>Wholesale Side</vt:lpstr>
      <vt:lpstr>Wholesale side </vt:lpstr>
      <vt:lpstr>Wholesale side</vt:lpstr>
      <vt:lpstr>Future on the wholesale side: Improving the proven winners!</vt:lpstr>
      <vt:lpstr>Future</vt:lpstr>
      <vt:lpstr>Premier honeycrisp</vt:lpstr>
      <vt:lpstr>Future</vt:lpstr>
      <vt:lpstr>Ambrosia</vt:lpstr>
      <vt:lpstr>Club Varieties</vt:lpstr>
      <vt:lpstr>Club Varieties:</vt:lpstr>
      <vt:lpstr>The crowded  Club market</vt:lpstr>
      <vt:lpstr>Cosmic Crisp</vt:lpstr>
      <vt:lpstr>Direct Market side</vt:lpstr>
      <vt:lpstr>Direct Market Side</vt:lpstr>
      <vt:lpstr>MAIA</vt:lpstr>
      <vt:lpstr>MAIA</vt:lpstr>
      <vt:lpstr>MAIA</vt:lpstr>
      <vt:lpstr>MAIA</vt:lpstr>
      <vt:lpstr>MAIA </vt:lpstr>
      <vt:lpstr>MAIA</vt:lpstr>
      <vt:lpstr>Other Direct  Market Varieties</vt:lpstr>
      <vt:lpstr>Disease Resistant</vt:lpstr>
      <vt:lpstr>Disease Resistant</vt:lpstr>
      <vt:lpstr>Disease Resistant</vt:lpstr>
      <vt:lpstr>Disease Resistant</vt:lpstr>
      <vt:lpstr>Disease Resistant</vt:lpstr>
      <vt:lpstr> New York Release</vt:lpstr>
      <vt:lpstr>Other Interesting Varieties: Not disease resistant</vt:lpstr>
      <vt:lpstr>Another New York Release</vt:lpstr>
      <vt:lpstr>Other interesting Varieties</vt:lpstr>
      <vt:lpstr>Other interesting Varieties</vt:lpstr>
      <vt:lpstr>Other Interesting Varieties</vt:lpstr>
      <vt:lpstr>Other Interesting Varieties</vt:lpstr>
      <vt:lpstr>Some others coming soon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dc:title>
  <dc:creator>steve louis</dc:creator>
  <cp:lastModifiedBy>steve louis</cp:lastModifiedBy>
  <cp:revision>5</cp:revision>
  <dcterms:created xsi:type="dcterms:W3CDTF">2022-01-07T21:08:05Z</dcterms:created>
  <dcterms:modified xsi:type="dcterms:W3CDTF">2022-01-19T14:56:10Z</dcterms:modified>
</cp:coreProperties>
</file>